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71B8B-26BC-4EAD-8315-C695EE84A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51980-F5EA-4930-8D1C-2723F59FFC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71B8B-26BC-4EAD-8315-C695EE84A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51980-F5EA-4930-8D1C-2723F59FFC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71B8B-26BC-4EAD-8315-C695EE84A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51980-F5EA-4930-8D1C-2723F59FFC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71B8B-26BC-4EAD-8315-C695EE84A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51980-F5EA-4930-8D1C-2723F59FFC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71B8B-26BC-4EAD-8315-C695EE84A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51980-F5EA-4930-8D1C-2723F59FFC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71B8B-26BC-4EAD-8315-C695EE84A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51980-F5EA-4930-8D1C-2723F59FFC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71B8B-26BC-4EAD-8315-C695EE84A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51980-F5EA-4930-8D1C-2723F59FFC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71B8B-26BC-4EAD-8315-C695EE84A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51980-F5EA-4930-8D1C-2723F59FFC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71B8B-26BC-4EAD-8315-C695EE84A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51980-F5EA-4930-8D1C-2723F59FFC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71B8B-26BC-4EAD-8315-C695EE84A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51980-F5EA-4930-8D1C-2723F59FFC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71B8B-26BC-4EAD-8315-C695EE84A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51980-F5EA-4930-8D1C-2723F59FFC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71B8B-26BC-4EAD-8315-C695EE84A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51980-F5EA-4930-8D1C-2723F59FFC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hyperlink" Target="&#8221;&#27700;&#26230;&#24651;&#8221;&#26524;&#20923;&#65306;.doc" TargetMode="External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openxmlformats.org/officeDocument/2006/relationships/hyperlink" Target="&#23665;&#22982;&#26862;&#29627;&#29827;&#29942;.doc" TargetMode="External"/><Relationship Id="rId1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任意多边形 4097"/>
          <p:cNvSpPr/>
          <p:nvPr/>
        </p:nvSpPr>
        <p:spPr>
          <a:xfrm rot="5400000">
            <a:off x="-2414587" y="1719263"/>
            <a:ext cx="4824412" cy="4754562"/>
          </a:xfrm>
          <a:custGeom>
            <a:avLst/>
            <a:gdLst>
              <a:gd name="txL" fmla="*/ 1 w 21600"/>
              <a:gd name="txT" fmla="*/ 0 h 21600"/>
              <a:gd name="txR" fmla="*/ 21598 w 21600"/>
              <a:gd name="txB" fmla="*/ 10641 h 21600"/>
            </a:gdLst>
            <a:ahLst/>
            <a:cxnLst>
              <a:cxn ang="270">
                <a:pos x="10800" y="0"/>
              </a:cxn>
              <a:cxn ang="180">
                <a:pos x="162" y="10638"/>
              </a:cxn>
              <a:cxn ang="270">
                <a:pos x="10800" y="322"/>
              </a:cxn>
              <a:cxn ang="0">
                <a:pos x="21437" y="10638"/>
              </a:cxn>
            </a:cxnLst>
            <a:rect l="txL" t="txT" r="txR" b="txB"/>
            <a:pathLst>
              <a:path w="21600" h="21600">
                <a:moveTo>
                  <a:pt x="323" y="10641"/>
                </a:moveTo>
                <a:arcTo wR="10478" hR="10478" stAng="-10747833" swAng="10695667"/>
                <a:lnTo>
                  <a:pt x="21598" y="10636"/>
                </a:lnTo>
                <a:arcTo wR="10800" hR="10800" stAng="21547833" swAng="-10695667"/>
                <a:close/>
              </a:path>
            </a:pathLst>
          </a:custGeom>
          <a:gradFill rotWithShape="0">
            <a:gsLst>
              <a:gs pos="0">
                <a:schemeClr val="tx2">
                  <a:gamma/>
                  <a:tint val="45490"/>
                  <a:invGamma/>
                  <a:alpha val="59999"/>
                </a:schemeClr>
              </a:gs>
              <a:gs pos="100000">
                <a:schemeClr val="tx2">
                  <a:alpha val="59999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9" name="圆角矩形 4098"/>
          <p:cNvSpPr/>
          <p:nvPr/>
        </p:nvSpPr>
        <p:spPr>
          <a:xfrm>
            <a:off x="2771775" y="4437063"/>
            <a:ext cx="3384550" cy="504825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20000"/>
              </a:spcBef>
            </a:pPr>
            <a:r>
              <a:rPr lang="zh-CN" altLang="en-US" b="1" dirty="0">
                <a:solidFill>
                  <a:srgbClr val="333399"/>
                </a:solidFill>
                <a:ea typeface="宋体" panose="02010600030101010101" pitchFamily="2" charset="-122"/>
              </a:rPr>
              <a:t>任务四 产品服务与消费者行为</a:t>
            </a:r>
            <a:endParaRPr lang="zh-CN" altLang="en-US" b="1" dirty="0">
              <a:solidFill>
                <a:srgbClr val="333399"/>
              </a:solidFill>
              <a:ea typeface="宋体" panose="02010600030101010101" pitchFamily="2" charset="-122"/>
            </a:endParaRPr>
          </a:p>
        </p:txBody>
      </p:sp>
      <p:sp>
        <p:nvSpPr>
          <p:cNvPr id="4100" name="圆角矩形 4099"/>
          <p:cNvSpPr/>
          <p:nvPr/>
        </p:nvSpPr>
        <p:spPr>
          <a:xfrm>
            <a:off x="2844800" y="3286125"/>
            <a:ext cx="3455988" cy="503238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20000"/>
              </a:spcBef>
            </a:pPr>
            <a:r>
              <a:rPr lang="zh-CN" altLang="en-US" b="1" dirty="0">
                <a:solidFill>
                  <a:srgbClr val="333399"/>
                </a:solidFill>
                <a:ea typeface="宋体" panose="02010600030101010101" pitchFamily="2" charset="-122"/>
              </a:rPr>
              <a:t>任务三</a:t>
            </a:r>
            <a:r>
              <a:rPr lang="zh-CN" altLang="en-US" b="1" dirty="0">
                <a:solidFill>
                  <a:srgbClr val="333399"/>
                </a:solidFill>
                <a:ea typeface="宋体" panose="02010600030101010101" pitchFamily="2" charset="-122"/>
                <a:hlinkClick r:id="" action="ppaction://noaction"/>
              </a:rPr>
              <a:t> </a:t>
            </a:r>
            <a:r>
              <a:rPr lang="zh-CN" altLang="en-US" b="1" dirty="0">
                <a:solidFill>
                  <a:srgbClr val="333399"/>
                </a:solidFill>
                <a:ea typeface="宋体" panose="02010600030101010101" pitchFamily="2" charset="-122"/>
              </a:rPr>
              <a:t> 产品包装与消费者行为</a:t>
            </a:r>
            <a:endParaRPr lang="zh-CN" altLang="en-US" b="1" dirty="0">
              <a:solidFill>
                <a:srgbClr val="333399"/>
              </a:solidFill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101" name="圆角矩形 4100"/>
          <p:cNvSpPr/>
          <p:nvPr/>
        </p:nvSpPr>
        <p:spPr>
          <a:xfrm>
            <a:off x="2125663" y="2206625"/>
            <a:ext cx="3382962" cy="503238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b="1" dirty="0">
                <a:solidFill>
                  <a:srgbClr val="333399"/>
                </a:solidFill>
                <a:ea typeface="宋体" panose="02010600030101010101" pitchFamily="2" charset="-122"/>
              </a:rPr>
              <a:t>任务二 产品品牌与消费者行为 </a:t>
            </a:r>
            <a:endParaRPr lang="en-US" altLang="x-none" b="1" dirty="0">
              <a:solidFill>
                <a:srgbClr val="333399"/>
              </a:solidFill>
              <a:ea typeface="宋体" panose="02010600030101010101" pitchFamily="2" charset="-122"/>
            </a:endParaRPr>
          </a:p>
        </p:txBody>
      </p:sp>
      <p:grpSp>
        <p:nvGrpSpPr>
          <p:cNvPr id="4102" name="组合 4101"/>
          <p:cNvGrpSpPr/>
          <p:nvPr/>
        </p:nvGrpSpPr>
        <p:grpSpPr>
          <a:xfrm>
            <a:off x="539750" y="1412875"/>
            <a:ext cx="381000" cy="381000"/>
            <a:chOff x="0" y="0"/>
            <a:chExt cx="1615" cy="1615"/>
          </a:xfrm>
        </p:grpSpPr>
        <p:sp>
          <p:nvSpPr>
            <p:cNvPr id="4103" name="椭圆 4102"/>
            <p:cNvSpPr/>
            <p:nvPr/>
          </p:nvSpPr>
          <p:spPr>
            <a:xfrm>
              <a:off x="0" y="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椭圆 4103"/>
            <p:cNvSpPr/>
            <p:nvPr/>
          </p:nvSpPr>
          <p:spPr>
            <a:xfrm>
              <a:off x="92" y="9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椭圆 4104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椭圆 4105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椭圆 4106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椭圆 4107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9" name="组合 4108"/>
          <p:cNvGrpSpPr/>
          <p:nvPr/>
        </p:nvGrpSpPr>
        <p:grpSpPr>
          <a:xfrm>
            <a:off x="1692275" y="2276475"/>
            <a:ext cx="381000" cy="381000"/>
            <a:chOff x="0" y="0"/>
            <a:chExt cx="1615" cy="1615"/>
          </a:xfrm>
        </p:grpSpPr>
        <p:sp>
          <p:nvSpPr>
            <p:cNvPr id="4110" name="椭圆 4109"/>
            <p:cNvSpPr/>
            <p:nvPr/>
          </p:nvSpPr>
          <p:spPr>
            <a:xfrm>
              <a:off x="0" y="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椭圆 4110"/>
            <p:cNvSpPr/>
            <p:nvPr/>
          </p:nvSpPr>
          <p:spPr>
            <a:xfrm>
              <a:off x="92" y="9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椭圆 4111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椭圆 4112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椭圆 4113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椭圆 4114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6" name="组合 4115"/>
          <p:cNvGrpSpPr/>
          <p:nvPr/>
        </p:nvGrpSpPr>
        <p:grpSpPr>
          <a:xfrm>
            <a:off x="2339975" y="3357563"/>
            <a:ext cx="381000" cy="381000"/>
            <a:chOff x="0" y="0"/>
            <a:chExt cx="1615" cy="1615"/>
          </a:xfrm>
        </p:grpSpPr>
        <p:sp>
          <p:nvSpPr>
            <p:cNvPr id="4117" name="椭圆 4116"/>
            <p:cNvSpPr/>
            <p:nvPr/>
          </p:nvSpPr>
          <p:spPr>
            <a:xfrm>
              <a:off x="0" y="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椭圆 4117"/>
            <p:cNvSpPr/>
            <p:nvPr/>
          </p:nvSpPr>
          <p:spPr>
            <a:xfrm>
              <a:off x="92" y="9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椭圆 4118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椭圆 4119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椭圆 4120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椭圆 4121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23" name="组合 4122"/>
          <p:cNvGrpSpPr/>
          <p:nvPr/>
        </p:nvGrpSpPr>
        <p:grpSpPr>
          <a:xfrm>
            <a:off x="2339975" y="4508500"/>
            <a:ext cx="355600" cy="381000"/>
            <a:chOff x="0" y="0"/>
            <a:chExt cx="1615" cy="1615"/>
          </a:xfrm>
        </p:grpSpPr>
        <p:sp>
          <p:nvSpPr>
            <p:cNvPr id="4124" name="椭圆 4123"/>
            <p:cNvSpPr/>
            <p:nvPr/>
          </p:nvSpPr>
          <p:spPr>
            <a:xfrm>
              <a:off x="0" y="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椭圆 4124"/>
            <p:cNvSpPr/>
            <p:nvPr/>
          </p:nvSpPr>
          <p:spPr>
            <a:xfrm>
              <a:off x="92" y="9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椭圆 4125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椭圆 4126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椭圆 4127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椭圆 4128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30" name="文本框 4129"/>
          <p:cNvSpPr txBox="1"/>
          <p:nvPr/>
        </p:nvSpPr>
        <p:spPr>
          <a:xfrm>
            <a:off x="0" y="3644900"/>
            <a:ext cx="16732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80808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rPr>
              <a:t>目录</a:t>
            </a:r>
            <a:endParaRPr lang="en-US" altLang="x-none" sz="2800" b="1" dirty="0">
              <a:solidFill>
                <a:srgbClr val="080808"/>
              </a:solidFill>
              <a:effectLst>
                <a:outerShdw blurRad="38100" dist="38100" dir="2700000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4131" name="Rectangle 4"/>
          <p:cNvSpPr/>
          <p:nvPr/>
        </p:nvSpPr>
        <p:spPr>
          <a:xfrm>
            <a:off x="34925" y="333375"/>
            <a:ext cx="8426450" cy="822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A50021"/>
                </a:solidFill>
                <a:ea typeface="宋体" panose="02010600030101010101" pitchFamily="2" charset="-122"/>
              </a:rPr>
              <a:t>项目五 产品组合与消费者行为</a:t>
            </a:r>
            <a:endParaRPr lang="zh-CN" altLang="en-US" sz="4800" b="1" dirty="0">
              <a:solidFill>
                <a:srgbClr val="A50021"/>
              </a:solidFill>
              <a:ea typeface="宋体" panose="02010600030101010101" pitchFamily="2" charset="-122"/>
            </a:endParaRPr>
          </a:p>
        </p:txBody>
      </p:sp>
      <p:grpSp>
        <p:nvGrpSpPr>
          <p:cNvPr id="4132" name="组合 4131"/>
          <p:cNvGrpSpPr/>
          <p:nvPr/>
        </p:nvGrpSpPr>
        <p:grpSpPr>
          <a:xfrm>
            <a:off x="1692275" y="5734050"/>
            <a:ext cx="381000" cy="381000"/>
            <a:chOff x="0" y="0"/>
            <a:chExt cx="1615" cy="1615"/>
          </a:xfrm>
        </p:grpSpPr>
        <p:sp>
          <p:nvSpPr>
            <p:cNvPr id="4133" name="椭圆 4132"/>
            <p:cNvSpPr/>
            <p:nvPr/>
          </p:nvSpPr>
          <p:spPr>
            <a:xfrm>
              <a:off x="0" y="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椭圆 4133"/>
            <p:cNvSpPr/>
            <p:nvPr/>
          </p:nvSpPr>
          <p:spPr>
            <a:xfrm>
              <a:off x="92" y="9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椭圆 4134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椭圆 4135"/>
            <p:cNvSpPr/>
            <p:nvPr/>
          </p:nvSpPr>
          <p:spPr>
            <a:xfrm>
              <a:off x="176" y="17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椭圆 4136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8" name="椭圆 4137"/>
            <p:cNvSpPr/>
            <p:nvPr/>
          </p:nvSpPr>
          <p:spPr>
            <a:xfrm>
              <a:off x="259" y="25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39" name="圆角矩形 4138"/>
          <p:cNvSpPr/>
          <p:nvPr/>
        </p:nvSpPr>
        <p:spPr>
          <a:xfrm>
            <a:off x="2195513" y="5661025"/>
            <a:ext cx="3887787" cy="504825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b="1" dirty="0">
                <a:solidFill>
                  <a:srgbClr val="000000"/>
                </a:solidFill>
                <a:ea typeface="宋体" panose="02010600030101010101" pitchFamily="2" charset="-122"/>
              </a:rPr>
              <a:t>任务五 产品生命周期与消费者行为</a:t>
            </a:r>
            <a:endParaRPr lang="zh-CN" altLang="en-US" b="1" dirty="0">
              <a:ea typeface="宋体" panose="02010600030101010101" pitchFamily="2" charset="-122"/>
            </a:endParaRPr>
          </a:p>
        </p:txBody>
      </p:sp>
      <p:sp>
        <p:nvSpPr>
          <p:cNvPr id="4140" name="圆角矩形 4139"/>
          <p:cNvSpPr/>
          <p:nvPr/>
        </p:nvSpPr>
        <p:spPr>
          <a:xfrm>
            <a:off x="1116013" y="1341438"/>
            <a:ext cx="3744912" cy="503237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 vert="horz" wrap="none" anchor="ctr"/>
          <a:lstStyle/>
          <a:p>
            <a:r>
              <a:rPr lang="zh-CN" altLang="en-US" b="1" dirty="0">
                <a:solidFill>
                  <a:srgbClr val="333399"/>
                </a:solidFill>
                <a:ea typeface="宋体" panose="02010600030101010101" pitchFamily="2" charset="-122"/>
              </a:rPr>
              <a:t>任务一 新产品开发与消费者行为 </a:t>
            </a:r>
            <a:endParaRPr lang="en-US" altLang="x-none" b="1" dirty="0">
              <a:solidFill>
                <a:srgbClr val="33339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1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bldLvl="0" animBg="1"/>
      <p:bldP spid="414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占位符 1331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dirty="0"/>
              <a:t>相关链接  产品开发有哪些的误区？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一、一劳永逸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r>
              <a:rPr lang="zh-CN" altLang="en-US" dirty="0"/>
              <a:t>二、闭门造车（诺基亚王国的衰落）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r>
              <a:rPr lang="zh-CN" altLang="en-US" dirty="0"/>
              <a:t>三、盲目追随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13315" name="矩形 13314"/>
          <p:cNvSpPr>
            <a:spLocks noGrp="1"/>
          </p:cNvSpPr>
          <p:nvPr/>
        </p:nvSpPr>
        <p:spPr>
          <a:xfrm>
            <a:off x="107950" y="188913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 fontScale="92500"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任务一 新产品开发与消费者行为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占位符 14337"/>
          <p:cNvSpPr>
            <a:spLocks noGrp="1"/>
          </p:cNvSpPr>
          <p:nvPr>
            <p:ph type="body" idx="1"/>
          </p:nvPr>
        </p:nvSpPr>
        <p:spPr>
          <a:xfrm>
            <a:off x="323850" y="1125538"/>
            <a:ext cx="8229600" cy="45259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b="1" dirty="0"/>
              <a:t>一、品牌的概念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3600" b="1" dirty="0"/>
              <a:t>（一）品牌的含义</a:t>
            </a:r>
            <a:r>
              <a:rPr lang="zh-CN" altLang="en-US" b="1" dirty="0"/>
              <a:t> </a:t>
            </a:r>
            <a:r>
              <a:rPr lang="zh-CN" altLang="en-US" dirty="0"/>
              <a:t>品牌是以识别产品或企业的某种特定的标志，通常以某种名称、记号、图案、识别符号或它们的组合所构成。 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14339" name="矩形 14338"/>
          <p:cNvSpPr>
            <a:spLocks noGrp="1"/>
          </p:cNvSpPr>
          <p:nvPr/>
        </p:nvSpPr>
        <p:spPr>
          <a:xfrm>
            <a:off x="107950" y="188913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任务二   产品品牌与消费者行为</a:t>
            </a:r>
            <a:endParaRPr lang="zh-CN" altLang="en-US" b="1" dirty="0"/>
          </a:p>
        </p:txBody>
      </p:sp>
      <p:grpSp>
        <p:nvGrpSpPr>
          <p:cNvPr id="14340" name="组合 14339"/>
          <p:cNvGrpSpPr/>
          <p:nvPr/>
        </p:nvGrpSpPr>
        <p:grpSpPr>
          <a:xfrm>
            <a:off x="1044575" y="3429000"/>
            <a:ext cx="6705600" cy="3352800"/>
            <a:chOff x="0" y="0"/>
            <a:chExt cx="4656" cy="2256"/>
          </a:xfrm>
        </p:grpSpPr>
        <p:grpSp>
          <p:nvGrpSpPr>
            <p:cNvPr id="14341" name="组合 14340"/>
            <p:cNvGrpSpPr/>
            <p:nvPr/>
          </p:nvGrpSpPr>
          <p:grpSpPr>
            <a:xfrm>
              <a:off x="1296" y="0"/>
              <a:ext cx="2014" cy="1821"/>
              <a:chOff x="0" y="0"/>
              <a:chExt cx="2014" cy="1821"/>
            </a:xfrm>
          </p:grpSpPr>
          <p:sp>
            <p:nvSpPr>
              <p:cNvPr id="14342" name="上箭头 14341"/>
              <p:cNvSpPr/>
              <p:nvPr/>
            </p:nvSpPr>
            <p:spPr>
              <a:xfrm rot="-5400000" flipH="1">
                <a:off x="-51" y="699"/>
                <a:ext cx="309" cy="206"/>
              </a:xfrm>
              <a:prstGeom prst="upArrow">
                <a:avLst>
                  <a:gd name="adj1" fmla="val 51675"/>
                  <a:gd name="adj2" fmla="val 100000"/>
                </a:avLst>
              </a:prstGeom>
              <a:gradFill rotWithShape="1">
                <a:gsLst>
                  <a:gs pos="0">
                    <a:schemeClr val="tx2">
                      <a:alpha val="100000"/>
                    </a:schemeClr>
                  </a:gs>
                  <a:gs pos="100000">
                    <a:schemeClr val="tx2">
                      <a:gamma/>
                      <a:tint val="39216"/>
                      <a:invGamma/>
                      <a:alpha val="100000"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3" name="上箭头 14342"/>
              <p:cNvSpPr/>
              <p:nvPr/>
            </p:nvSpPr>
            <p:spPr>
              <a:xfrm rot="-16200000" flipH="1">
                <a:off x="1752" y="665"/>
                <a:ext cx="309" cy="206"/>
              </a:xfrm>
              <a:prstGeom prst="upArrow">
                <a:avLst>
                  <a:gd name="adj1" fmla="val 51675"/>
                  <a:gd name="adj2" fmla="val 100000"/>
                </a:avLst>
              </a:prstGeom>
              <a:gradFill rotWithShape="1">
                <a:gsLst>
                  <a:gs pos="0">
                    <a:schemeClr val="tx2">
                      <a:alpha val="100000"/>
                    </a:schemeClr>
                  </a:gs>
                  <a:gs pos="100000">
                    <a:schemeClr val="tx2">
                      <a:gamma/>
                      <a:tint val="39216"/>
                      <a:invGamma/>
                      <a:alpha val="100000"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4" name="上箭头 14343"/>
              <p:cNvSpPr/>
              <p:nvPr/>
            </p:nvSpPr>
            <p:spPr>
              <a:xfrm rot="-10800000" flipH="1">
                <a:off x="853" y="1615"/>
                <a:ext cx="308" cy="206"/>
              </a:xfrm>
              <a:prstGeom prst="upArrow">
                <a:avLst>
                  <a:gd name="adj1" fmla="val 51675"/>
                  <a:gd name="adj2" fmla="val 100000"/>
                </a:avLst>
              </a:prstGeom>
              <a:gradFill rotWithShape="1">
                <a:gsLst>
                  <a:gs pos="0">
                    <a:schemeClr val="tx2">
                      <a:alpha val="100000"/>
                    </a:schemeClr>
                  </a:gs>
                  <a:gs pos="100000">
                    <a:schemeClr val="tx2">
                      <a:gamma/>
                      <a:tint val="39216"/>
                      <a:invGamma/>
                      <a:alpha val="100000"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5" name="椭圆 14344"/>
              <p:cNvSpPr/>
              <p:nvPr/>
            </p:nvSpPr>
            <p:spPr>
              <a:xfrm>
                <a:off x="206" y="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100000"/>
                    </a:srgbClr>
                  </a:gs>
                  <a:gs pos="50000">
                    <a:srgbClr val="FFFFFF">
                      <a:alpha val="100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100000"/>
                    </a:srgbClr>
                  </a:gs>
                </a:gsLst>
                <a:lin ang="5400000" scaled="1"/>
                <a:tileRect/>
              </a:gradFill>
              <a:ln w="5715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6" name="椭圆 14345"/>
              <p:cNvSpPr/>
              <p:nvPr/>
            </p:nvSpPr>
            <p:spPr>
              <a:xfrm>
                <a:off x="298" y="9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  <a:alpha val="100000"/>
                    </a:srgbClr>
                  </a:gs>
                  <a:gs pos="50000">
                    <a:srgbClr val="FFFFFF">
                      <a:alpha val="100000"/>
                    </a:srgbClr>
                  </a:gs>
                  <a:gs pos="100000">
                    <a:srgbClr val="FFFFFF">
                      <a:gamma/>
                      <a:shade val="63529"/>
                      <a:invGamma/>
                      <a:alpha val="100000"/>
                    </a:srgb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7" name="椭圆 14346"/>
              <p:cNvSpPr/>
              <p:nvPr/>
            </p:nvSpPr>
            <p:spPr>
              <a:xfrm>
                <a:off x="382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  <a:alpha val="100000"/>
                    </a:schemeClr>
                  </a:gs>
                  <a:gs pos="50000">
                    <a:schemeClr val="hlink">
                      <a:alpha val="100000"/>
                    </a:schemeClr>
                  </a:gs>
                  <a:gs pos="100000">
                    <a:schemeClr val="hlink">
                      <a:gamma/>
                      <a:tint val="0"/>
                      <a:invGamma/>
                      <a:alpha val="100000"/>
                    </a:schemeClr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8" name="椭圆 14347"/>
              <p:cNvSpPr/>
              <p:nvPr/>
            </p:nvSpPr>
            <p:spPr>
              <a:xfrm>
                <a:off x="382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  <a:alpha val="100000"/>
                    </a:srgbClr>
                  </a:gs>
                  <a:gs pos="100000">
                    <a:srgbClr val="FFCC00">
                      <a:alpha val="100000"/>
                    </a:srgbClr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9" name="椭圆 14348"/>
              <p:cNvSpPr/>
              <p:nvPr/>
            </p:nvSpPr>
            <p:spPr>
              <a:xfrm>
                <a:off x="465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  <a:alpha val="100000"/>
                    </a:schemeClr>
                  </a:gs>
                  <a:gs pos="50000">
                    <a:schemeClr val="hlink">
                      <a:alpha val="100000"/>
                    </a:schemeClr>
                  </a:gs>
                  <a:gs pos="100000">
                    <a:schemeClr val="hlink">
                      <a:gamma/>
                      <a:shade val="54118"/>
                      <a:invGamma/>
                      <a:alpha val="100000"/>
                    </a:schemeClr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0" name="椭圆 14349"/>
              <p:cNvSpPr/>
              <p:nvPr/>
            </p:nvSpPr>
            <p:spPr>
              <a:xfrm>
                <a:off x="465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alpha val="100000"/>
                    </a:srgbClr>
                  </a:gs>
                  <a:gs pos="100000">
                    <a:srgbClr val="FFCC00">
                      <a:gamma/>
                      <a:shade val="48627"/>
                      <a:invGamma/>
                      <a:alpha val="100000"/>
                    </a:srgbClr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51" name="圆柱形 14350"/>
            <p:cNvSpPr/>
            <p:nvPr/>
          </p:nvSpPr>
          <p:spPr>
            <a:xfrm>
              <a:off x="0" y="1008"/>
              <a:ext cx="1152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  <a:alpha val="100000"/>
                  </a:schemeClr>
                </a:gs>
                <a:gs pos="50000">
                  <a:schemeClr val="folHlink">
                    <a:alpha val="100000"/>
                  </a:schemeClr>
                </a:gs>
                <a:gs pos="100000">
                  <a:schemeClr val="folHlink">
                    <a:gamma/>
                    <a:shade val="46275"/>
                    <a:invGamma/>
                    <a:alpha val="10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圆柱形 14351"/>
            <p:cNvSpPr/>
            <p:nvPr/>
          </p:nvSpPr>
          <p:spPr>
            <a:xfrm>
              <a:off x="0" y="672"/>
              <a:ext cx="1152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  <a:alpha val="100000"/>
                  </a:schemeClr>
                </a:gs>
                <a:gs pos="50000">
                  <a:schemeClr val="folHlink">
                    <a:alpha val="100000"/>
                  </a:schemeClr>
                </a:gs>
                <a:gs pos="100000">
                  <a:schemeClr val="folHlink">
                    <a:gamma/>
                    <a:shade val="46275"/>
                    <a:invGamma/>
                    <a:alpha val="10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圆柱形 14352"/>
            <p:cNvSpPr/>
            <p:nvPr/>
          </p:nvSpPr>
          <p:spPr>
            <a:xfrm>
              <a:off x="0" y="336"/>
              <a:ext cx="1152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  <a:alpha val="100000"/>
                  </a:schemeClr>
                </a:gs>
                <a:gs pos="50000">
                  <a:schemeClr val="folHlink">
                    <a:alpha val="100000"/>
                  </a:schemeClr>
                </a:gs>
                <a:gs pos="100000">
                  <a:schemeClr val="folHlink">
                    <a:gamma/>
                    <a:shade val="46275"/>
                    <a:invGamma/>
                    <a:alpha val="10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圆柱形 14353"/>
            <p:cNvSpPr/>
            <p:nvPr/>
          </p:nvSpPr>
          <p:spPr>
            <a:xfrm>
              <a:off x="3456" y="1008"/>
              <a:ext cx="1200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  <a:alpha val="100000"/>
                  </a:schemeClr>
                </a:gs>
                <a:gs pos="50000">
                  <a:schemeClr val="accent1">
                    <a:alpha val="100000"/>
                  </a:schemeClr>
                </a:gs>
                <a:gs pos="100000">
                  <a:schemeClr val="accent1">
                    <a:gamma/>
                    <a:shade val="46275"/>
                    <a:invGamma/>
                    <a:alpha val="10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圆柱形 14354"/>
            <p:cNvSpPr/>
            <p:nvPr/>
          </p:nvSpPr>
          <p:spPr>
            <a:xfrm>
              <a:off x="3456" y="672"/>
              <a:ext cx="1200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  <a:alpha val="100000"/>
                  </a:schemeClr>
                </a:gs>
                <a:gs pos="50000">
                  <a:schemeClr val="accent1">
                    <a:alpha val="100000"/>
                  </a:schemeClr>
                </a:gs>
                <a:gs pos="100000">
                  <a:schemeClr val="accent1">
                    <a:gamma/>
                    <a:shade val="46275"/>
                    <a:invGamma/>
                    <a:alpha val="10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6" name="圆柱形 14355"/>
            <p:cNvSpPr/>
            <p:nvPr/>
          </p:nvSpPr>
          <p:spPr>
            <a:xfrm>
              <a:off x="3456" y="336"/>
              <a:ext cx="1200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  <a:alpha val="100000"/>
                  </a:schemeClr>
                </a:gs>
                <a:gs pos="50000">
                  <a:schemeClr val="accent1">
                    <a:alpha val="100000"/>
                  </a:schemeClr>
                </a:gs>
                <a:gs pos="100000">
                  <a:schemeClr val="accent1">
                    <a:gamma/>
                    <a:shade val="46275"/>
                    <a:invGamma/>
                    <a:alpha val="10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文本框 14356"/>
            <p:cNvSpPr txBox="1"/>
            <p:nvPr/>
          </p:nvSpPr>
          <p:spPr>
            <a:xfrm>
              <a:off x="1826" y="672"/>
              <a:ext cx="975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pPr algn="ctr" eaLnBrk="0" hangingPunct="0"/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品牌</a:t>
              </a:r>
              <a:endParaRPr lang="en-US" altLang="x-none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8" name="圆角矩形 14357"/>
            <p:cNvSpPr/>
            <p:nvPr/>
          </p:nvSpPr>
          <p:spPr>
            <a:xfrm>
              <a:off x="1083" y="1920"/>
              <a:ext cx="2448" cy="33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100000"/>
              </a:schemeClr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none" anchor="ctr"/>
            <a:lstStyle/>
            <a:p>
              <a:pPr algn="ctr" eaLnBrk="0" hangingPunct="0"/>
              <a:r>
                <a:rPr lang="zh-CN" altLang="en-US" dirty="0">
                  <a:latin typeface="Verdana" panose="020B0604030504040204" pitchFamily="2" charset="0"/>
                  <a:ea typeface="宋体" panose="02010600030101010101" pitchFamily="2" charset="-122"/>
                </a:rPr>
                <a:t>品牌的含义</a:t>
              </a:r>
              <a:endParaRPr lang="en-US" altLang="x-none" dirty="0">
                <a:latin typeface="Verdana" panose="020B060403050404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4359" name="文本框 14358"/>
            <p:cNvSpPr txBox="1"/>
            <p:nvPr/>
          </p:nvSpPr>
          <p:spPr>
            <a:xfrm>
              <a:off x="308" y="435"/>
              <a:ext cx="454" cy="24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pPr algn="ctr" eaLnBrk="0" hangingPunct="0"/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属性</a:t>
              </a:r>
              <a:endParaRPr lang="en-US" altLang="x-none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0" name="文本框 14359"/>
            <p:cNvSpPr txBox="1"/>
            <p:nvPr/>
          </p:nvSpPr>
          <p:spPr>
            <a:xfrm>
              <a:off x="308" y="771"/>
              <a:ext cx="454" cy="24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pPr algn="ctr" eaLnBrk="0" hangingPunct="0"/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利益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1" name="文本框 14360"/>
            <p:cNvSpPr txBox="1"/>
            <p:nvPr/>
          </p:nvSpPr>
          <p:spPr>
            <a:xfrm>
              <a:off x="308" y="1107"/>
              <a:ext cx="454" cy="24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pPr algn="ctr" eaLnBrk="0" hangingPunct="0"/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消费价值</a:t>
              </a:r>
              <a:endParaRPr lang="en-US" altLang="x-none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2" name="文本框 14361"/>
            <p:cNvSpPr txBox="1"/>
            <p:nvPr/>
          </p:nvSpPr>
          <p:spPr>
            <a:xfrm>
              <a:off x="3847" y="435"/>
              <a:ext cx="454" cy="24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pPr algn="ctr" eaLnBrk="0" hangingPunct="0"/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文化</a:t>
              </a:r>
              <a:endParaRPr lang="en-US" altLang="x-none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3" name="文本框 14362"/>
            <p:cNvSpPr txBox="1"/>
            <p:nvPr/>
          </p:nvSpPr>
          <p:spPr>
            <a:xfrm>
              <a:off x="3847" y="771"/>
              <a:ext cx="454" cy="24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pPr algn="ctr" eaLnBrk="0" hangingPunct="0"/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个性</a:t>
              </a:r>
              <a:endParaRPr lang="en-US" altLang="x-none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4" name="文本框 14363"/>
            <p:cNvSpPr txBox="1"/>
            <p:nvPr/>
          </p:nvSpPr>
          <p:spPr>
            <a:xfrm>
              <a:off x="3847" y="1107"/>
              <a:ext cx="454" cy="24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pPr algn="ctr" eaLnBrk="0" hangingPunct="0"/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使用者</a:t>
              </a:r>
              <a:endParaRPr lang="en-US" altLang="x-none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占位符 15361"/>
          <p:cNvSpPr>
            <a:spLocks noGrp="1"/>
          </p:cNvSpPr>
          <p:nvPr>
            <p:ph type="body" idx="1"/>
          </p:nvPr>
        </p:nvSpPr>
        <p:spPr>
          <a:xfrm>
            <a:off x="323850" y="1125538"/>
            <a:ext cx="8229600" cy="4525962"/>
          </a:xfrm>
        </p:spPr>
        <p:txBody>
          <a:bodyPr>
            <a:normAutofit/>
          </a:bodyPr>
          <a:lstStyle/>
          <a:p>
            <a:pPr>
              <a:buNone/>
            </a:pPr>
            <a:endParaRPr lang="zh-CN" altLang="en-US" sz="4000" b="1" dirty="0"/>
          </a:p>
          <a:p>
            <a:pPr>
              <a:buNone/>
            </a:pPr>
            <a:r>
              <a:rPr lang="zh-CN" altLang="en-US" sz="3600" b="1" dirty="0"/>
              <a:t>（二）品牌的要素</a:t>
            </a:r>
            <a:r>
              <a:rPr lang="zh-CN" altLang="en-US" b="1" dirty="0"/>
              <a:t> 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   </a:t>
            </a:r>
            <a:r>
              <a:rPr lang="zh-CN" altLang="en-US" dirty="0"/>
              <a:t>包括品牌名称、品牌标志、商标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15363" name="矩形 15362"/>
          <p:cNvSpPr>
            <a:spLocks noGrp="1"/>
          </p:cNvSpPr>
          <p:nvPr/>
        </p:nvSpPr>
        <p:spPr>
          <a:xfrm>
            <a:off x="107950" y="188913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任务二   产品品牌与消费者行为</a:t>
            </a:r>
            <a:endParaRPr lang="zh-CN" altLang="en-US" b="1" dirty="0"/>
          </a:p>
        </p:txBody>
      </p:sp>
      <p:sp>
        <p:nvSpPr>
          <p:cNvPr id="15364" name="文本框 15363"/>
          <p:cNvSpPr txBox="1"/>
          <p:nvPr/>
        </p:nvSpPr>
        <p:spPr>
          <a:xfrm>
            <a:off x="6300788" y="3644900"/>
            <a:ext cx="2592387" cy="2743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600" dirty="0">
                <a:ea typeface="宋体" panose="02010600030101010101" pitchFamily="2" charset="-122"/>
              </a:rPr>
              <a:t>我国</a:t>
            </a:r>
            <a:r>
              <a:rPr lang="en-US" altLang="x-none" sz="2600" dirty="0">
                <a:ea typeface="宋体" panose="02010600030101010101" pitchFamily="2" charset="-122"/>
              </a:rPr>
              <a:t>《</a:t>
            </a:r>
            <a:r>
              <a:rPr lang="zh-CN" altLang="en-US" sz="2600" dirty="0">
                <a:ea typeface="宋体" panose="02010600030101010101" pitchFamily="2" charset="-122"/>
              </a:rPr>
              <a:t>商标法</a:t>
            </a:r>
            <a:r>
              <a:rPr lang="en-US" altLang="x-none" sz="2600" dirty="0">
                <a:ea typeface="宋体" panose="02010600030101010101" pitchFamily="2" charset="-122"/>
              </a:rPr>
              <a:t>》</a:t>
            </a:r>
            <a:r>
              <a:rPr lang="zh-CN" altLang="en-US" sz="2600" dirty="0">
                <a:ea typeface="宋体" panose="02010600030101010101" pitchFamily="2" charset="-122"/>
              </a:rPr>
              <a:t>的规定注册商标与非注册商标之分。习惯上，往往把商标和品牌视为同义词。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endParaRPr lang="zh-CN" altLang="en-US" dirty="0">
              <a:ea typeface="宋体" panose="02010600030101010101" pitchFamily="2" charset="-122"/>
            </a:endParaRPr>
          </a:p>
          <a:p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15365" name="图片 3" descr="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738" y="2925763"/>
            <a:ext cx="1008062" cy="1077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150" y="2565400"/>
            <a:ext cx="1276350" cy="1276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60000">
            <a:off x="1403350" y="2997200"/>
            <a:ext cx="1098550" cy="1096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8" name="文本框 15367"/>
          <p:cNvSpPr txBox="1"/>
          <p:nvPr/>
        </p:nvSpPr>
        <p:spPr>
          <a:xfrm>
            <a:off x="488950" y="4019550"/>
            <a:ext cx="2427288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ea typeface="宋体" panose="02010600030101010101" pitchFamily="2" charset="-122"/>
              </a:rPr>
              <a:t>玛莎拉蒂、凯迪拉克、奔驰、宝马、奥迪</a:t>
            </a:r>
            <a:endParaRPr lang="zh-CN" altLang="en-US" sz="2800" b="1" dirty="0">
              <a:ea typeface="宋体" panose="02010600030101010101" pitchFamily="2" charset="-122"/>
            </a:endParaRPr>
          </a:p>
        </p:txBody>
      </p:sp>
      <p:grpSp>
        <p:nvGrpSpPr>
          <p:cNvPr id="15369" name="组合 15368"/>
          <p:cNvGrpSpPr>
            <a:grpSpLocks noChangeAspect="1"/>
          </p:cNvGrpSpPr>
          <p:nvPr/>
        </p:nvGrpSpPr>
        <p:grpSpPr>
          <a:xfrm>
            <a:off x="2844800" y="4076700"/>
            <a:ext cx="3074988" cy="2581275"/>
            <a:chOff x="0" y="0"/>
            <a:chExt cx="4844" cy="4064"/>
          </a:xfrm>
        </p:grpSpPr>
        <p:pic>
          <p:nvPicPr>
            <p:cNvPr id="15370" name="图片 15369" descr="u=1232814438,1352411614&amp;fm=59[1]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3" y="0"/>
              <a:ext cx="1701" cy="17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1" name="图片 15370" descr="u=1698391634,1958489463&amp;fm=59[1]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" y="113"/>
              <a:ext cx="2154" cy="14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2" name="图片 15371" descr="u=908886719,50964025&amp;fm=21&amp;gp=0[1]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94" y="1474"/>
              <a:ext cx="2350" cy="25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3" name="图片 15372" descr="u=204340558,2233340555&amp;fm=21&amp;gp=0[1]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1900"/>
              <a:ext cx="2886" cy="216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/>
      <p:bldP spid="15368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占位符 16385"/>
          <p:cNvSpPr>
            <a:spLocks noGrp="1"/>
          </p:cNvSpPr>
          <p:nvPr>
            <p:ph type="body" idx="1"/>
          </p:nvPr>
        </p:nvSpPr>
        <p:spPr>
          <a:xfrm>
            <a:off x="323850" y="1844675"/>
            <a:ext cx="8229600" cy="452755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二、品牌命名的心理分析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/>
              <a:t>（一）品牌名称的心理功能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1、反映特性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2、便于记忆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3、引人注意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4、启发联想</a:t>
            </a:r>
            <a:endParaRPr lang="zh-CN" altLang="en-US" dirty="0"/>
          </a:p>
        </p:txBody>
      </p:sp>
      <p:sp>
        <p:nvSpPr>
          <p:cNvPr id="16387" name="矩形 16386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任务二   产品品牌与消费者行为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占位符 17409"/>
          <p:cNvSpPr>
            <a:spLocks noGrp="1"/>
          </p:cNvSpPr>
          <p:nvPr>
            <p:ph type="body" idx="1"/>
          </p:nvPr>
        </p:nvSpPr>
        <p:spPr>
          <a:xfrm>
            <a:off x="323850" y="1844675"/>
            <a:ext cx="8229600" cy="45275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3600" b="1" dirty="0"/>
              <a:t>（二）品牌命名的心理功能</a:t>
            </a:r>
            <a:endParaRPr lang="zh-CN" altLang="en-US" sz="3600" b="1" dirty="0"/>
          </a:p>
          <a:p>
            <a:pPr>
              <a:buNone/>
            </a:pPr>
            <a:r>
              <a:rPr lang="zh-CN" altLang="en-US" dirty="0"/>
              <a:t>1、反映特性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2、便于记忆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3、引人注意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4、启发联想</a:t>
            </a:r>
            <a:endParaRPr lang="zh-CN" altLang="en-US" dirty="0"/>
          </a:p>
          <a:p>
            <a:pPr>
              <a:buNone/>
            </a:pPr>
            <a:r>
              <a:rPr lang="zh-CN" altLang="en-US" b="1" dirty="0"/>
              <a:t>（二）品牌命名的原则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</a:t>
            </a:r>
            <a:r>
              <a:rPr lang="zh-CN" altLang="en-US" b="1" dirty="0">
                <a:solidFill>
                  <a:schemeClr val="accent2"/>
                </a:solidFill>
              </a:rPr>
              <a:t>  简   特   新    亮    巧     合    法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17411" name="矩形 17410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任务二   产品品牌与消费者行为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占位符 18433"/>
          <p:cNvSpPr>
            <a:spLocks noGrp="1"/>
          </p:cNvSpPr>
          <p:nvPr>
            <p:ph type="body" idx="1"/>
          </p:nvPr>
        </p:nvSpPr>
        <p:spPr>
          <a:xfrm>
            <a:off x="325438" y="1844675"/>
            <a:ext cx="8567737" cy="452755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3600" b="1" dirty="0"/>
              <a:t>（三）品牌命名的心理策略（“ 6借”）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1、借效用    防晒霜、补水面膜、紧肤水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2、借地名    北京烤鸭、绍兴酒、天津狗不理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3、借外形    手指饼干  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4、借明方     王老吉、杜康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5、借比喻     长寿面、合欢酒、老头乐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6、借名字     老板椅、杀手包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endParaRPr lang="zh-CN" altLang="en-US" dirty="0"/>
          </a:p>
        </p:txBody>
      </p:sp>
      <p:sp>
        <p:nvSpPr>
          <p:cNvPr id="18435" name="矩形 18434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任务二   产品品牌与消费者行为</a:t>
            </a:r>
            <a:endParaRPr lang="zh-CN" altLang="en-US" b="1" dirty="0"/>
          </a:p>
        </p:txBody>
      </p:sp>
      <p:sp>
        <p:nvSpPr>
          <p:cNvPr id="18436" name="文本框 18435"/>
          <p:cNvSpPr txBox="1"/>
          <p:nvPr/>
        </p:nvSpPr>
        <p:spPr>
          <a:xfrm>
            <a:off x="2916238" y="2360613"/>
            <a:ext cx="2520950" cy="3651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>
              <a:ea typeface="宋体" panose="02010600030101010101" pitchFamily="2" charset="-122"/>
            </a:endParaRPr>
          </a:p>
        </p:txBody>
      </p:sp>
      <p:pic>
        <p:nvPicPr>
          <p:cNvPr id="18437" name="图片 18436" descr="u=3505610975,2331231770&amp;fm=21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8038" y="6219190"/>
            <a:ext cx="2089150" cy="213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18437" descr="u=821083663,951377462&amp;fm=21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1380" y="2623820"/>
            <a:ext cx="2933700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图片 18438" descr="u=1041222336,330572628&amp;fm=21&amp;gp=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1988" y="5604510"/>
            <a:ext cx="2519362" cy="2471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占位符 19457"/>
          <p:cNvSpPr>
            <a:spLocks noGrp="1"/>
          </p:cNvSpPr>
          <p:nvPr>
            <p:ph type="body" idx="1"/>
          </p:nvPr>
        </p:nvSpPr>
        <p:spPr>
          <a:xfrm>
            <a:off x="323850" y="1844675"/>
            <a:ext cx="8229600" cy="45275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b="1" dirty="0"/>
              <a:t>三、商标设计的心理分析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3600" b="1" dirty="0"/>
              <a:t>（一）商标的功能</a:t>
            </a:r>
            <a:endParaRPr lang="zh-CN" altLang="en-US" sz="3600" b="1" dirty="0"/>
          </a:p>
          <a:p>
            <a:pPr>
              <a:buNone/>
            </a:pPr>
            <a:r>
              <a:rPr lang="zh-CN" altLang="en-US" dirty="0"/>
              <a:t>1、提示功能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2、刺激功能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3、传播功能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19459" name="矩形 19458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任务二   产品品牌与消费者行为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占位符 20481"/>
          <p:cNvSpPr>
            <a:spLocks noGrp="1"/>
          </p:cNvSpPr>
          <p:nvPr>
            <p:ph type="body" idx="1"/>
          </p:nvPr>
        </p:nvSpPr>
        <p:spPr>
          <a:xfrm>
            <a:off x="323850" y="1844675"/>
            <a:ext cx="8229600" cy="452755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3600" b="1" dirty="0"/>
              <a:t>（二）商标的设计、使用的心理策略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1、商标设计的心理策略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（1）区别其他商标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（2）靠近名牌产品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（3）易识、易读、易记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2、商标使用的心理策略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（1）用不用？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（2）用制造者还是销售者商标？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（3）统一还是个别？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endParaRPr lang="zh-CN" altLang="en-US" dirty="0"/>
          </a:p>
          <a:p>
            <a:pPr>
              <a:lnSpc>
                <a:spcPct val="90000"/>
              </a:lnSpc>
              <a:buNone/>
            </a:pPr>
            <a:endParaRPr lang="zh-CN" altLang="en-US" dirty="0"/>
          </a:p>
        </p:txBody>
      </p:sp>
      <p:sp>
        <p:nvSpPr>
          <p:cNvPr id="20483" name="矩形 20482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任务二   产品品牌与消费者行为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4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占位符 21505"/>
          <p:cNvSpPr>
            <a:spLocks noGrp="1"/>
          </p:cNvSpPr>
          <p:nvPr>
            <p:ph type="body" idx="1"/>
          </p:nvPr>
        </p:nvSpPr>
        <p:spPr>
          <a:xfrm>
            <a:off x="323850" y="1844675"/>
            <a:ext cx="8229600" cy="45275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b="1" dirty="0"/>
              <a:t>四、品牌的效应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3600" b="1" dirty="0"/>
              <a:t>（一）品牌的差异效应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（二）品牌的光环效应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（三）品牌的情感效应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（四）品牌的魅力效应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（五）品牌的附加效应</a:t>
            </a:r>
            <a:endParaRPr lang="zh-CN" altLang="en-US" sz="3600" b="1" dirty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21507" name="矩形 21506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任务二   产品品牌与消费者行为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2529" descr="依云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700213"/>
            <a:ext cx="3816350" cy="381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矩形 4"/>
          <p:cNvSpPr/>
          <p:nvPr/>
        </p:nvSpPr>
        <p:spPr>
          <a:xfrm>
            <a:off x="5653088" y="1268413"/>
            <a:ext cx="1655762" cy="566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使用实体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32" name="直接连接符 22531"/>
          <p:cNvSpPr/>
          <p:nvPr/>
        </p:nvSpPr>
        <p:spPr>
          <a:xfrm flipV="1">
            <a:off x="4068763" y="1700213"/>
            <a:ext cx="1368425" cy="15128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2533" name="直接连接符 22532"/>
          <p:cNvSpPr/>
          <p:nvPr/>
        </p:nvSpPr>
        <p:spPr>
          <a:xfrm flipV="1">
            <a:off x="4141788" y="2924175"/>
            <a:ext cx="1366837" cy="4333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2534" name="直接连接符 22533"/>
          <p:cNvSpPr/>
          <p:nvPr/>
        </p:nvSpPr>
        <p:spPr>
          <a:xfrm>
            <a:off x="4068763" y="3500438"/>
            <a:ext cx="1439862" cy="4333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2535" name="直接连接符 22534"/>
          <p:cNvSpPr/>
          <p:nvPr/>
        </p:nvSpPr>
        <p:spPr>
          <a:xfrm>
            <a:off x="4068763" y="3644900"/>
            <a:ext cx="1584325" cy="13684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2536" name="矩形 4"/>
          <p:cNvSpPr/>
          <p:nvPr/>
        </p:nvSpPr>
        <p:spPr>
          <a:xfrm>
            <a:off x="3133725" y="2997200"/>
            <a:ext cx="1081088" cy="566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商品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37" name="矩形 4"/>
          <p:cNvSpPr/>
          <p:nvPr/>
        </p:nvSpPr>
        <p:spPr>
          <a:xfrm>
            <a:off x="5724525" y="2420938"/>
            <a:ext cx="1081088" cy="566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名称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38" name="矩形 4"/>
          <p:cNvSpPr/>
          <p:nvPr/>
        </p:nvSpPr>
        <p:spPr>
          <a:xfrm>
            <a:off x="5797550" y="3644900"/>
            <a:ext cx="1081088" cy="566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商标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39" name="矩形 4"/>
          <p:cNvSpPr/>
          <p:nvPr/>
        </p:nvSpPr>
        <p:spPr>
          <a:xfrm>
            <a:off x="5724525" y="4797425"/>
            <a:ext cx="1368425" cy="5667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包装</a:t>
            </a:r>
            <a:endParaRPr lang="zh-CN" altLang="en-US" sz="2400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40" name="矩形 4"/>
          <p:cNvSpPr/>
          <p:nvPr/>
        </p:nvSpPr>
        <p:spPr>
          <a:xfrm>
            <a:off x="1763713" y="5589588"/>
            <a:ext cx="5184775" cy="566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依云矿泉水喷雾、爽肤水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41" name="矩形 22540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任务三   产品包装与消费者行为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7" grpId="0"/>
      <p:bldP spid="22538" grpId="0"/>
      <p:bldP spid="22539" grpId="0" bldLvl="0" build="allAtOnce"/>
      <p:bldP spid="225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182563" y="274638"/>
            <a:ext cx="8134350" cy="1143000"/>
          </a:xfrm>
        </p:spPr>
        <p:txBody>
          <a:bodyPr anchor="ctr">
            <a:normAutofit fontScale="90000"/>
          </a:bodyPr>
          <a:lstStyle/>
          <a:p>
            <a:r>
              <a:rPr lang="zh-CN" altLang="en-US" b="1" dirty="0"/>
              <a:t>任务一 新产品开发与消费者行为</a:t>
            </a:r>
            <a:endParaRPr lang="zh-CN" altLang="en-US" b="1" dirty="0"/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  <a:buNone/>
            </a:pPr>
            <a:r>
              <a:rPr lang="zh-CN" altLang="en-US" dirty="0"/>
              <a:t>案例分析：柯达的陨落</a:t>
            </a:r>
            <a:endParaRPr lang="zh-CN" altLang="en-US" dirty="0"/>
          </a:p>
          <a:p>
            <a:pPr>
              <a:lnSpc>
                <a:spcPct val="80000"/>
              </a:lnSpc>
              <a:buNone/>
            </a:pPr>
            <a:r>
              <a:rPr lang="zh-CN" altLang="en-US" dirty="0"/>
              <a:t>思考：柯达失败的原因？</a:t>
            </a:r>
            <a:endParaRPr lang="zh-CN" altLang="en-US" dirty="0"/>
          </a:p>
          <a:p>
            <a:pPr>
              <a:lnSpc>
                <a:spcPct val="80000"/>
              </a:lnSpc>
              <a:buNone/>
            </a:pPr>
            <a:r>
              <a:rPr lang="zh-CN" altLang="en-US" dirty="0"/>
              <a:t>             给我们带来什么启示？</a:t>
            </a:r>
            <a:endParaRPr lang="zh-CN" altLang="en-US" dirty="0"/>
          </a:p>
          <a:p>
            <a:pPr>
              <a:lnSpc>
                <a:spcPct val="80000"/>
              </a:lnSpc>
              <a:buNone/>
            </a:pPr>
            <a:r>
              <a:rPr lang="zh-CN" altLang="en-US" dirty="0"/>
              <a:t>       </a:t>
            </a:r>
            <a:endParaRPr lang="zh-CN" altLang="en-US" dirty="0"/>
          </a:p>
          <a:p>
            <a:pPr>
              <a:lnSpc>
                <a:spcPct val="80000"/>
              </a:lnSpc>
              <a:buNone/>
            </a:pPr>
            <a:r>
              <a:rPr lang="zh-CN" altLang="en-US" dirty="0"/>
              <a:t>        柯达没有及时发现市场变化，开发新产</a:t>
            </a:r>
            <a:endParaRPr lang="zh-CN" altLang="en-US" dirty="0"/>
          </a:p>
          <a:p>
            <a:pPr>
              <a:lnSpc>
                <a:spcPct val="80000"/>
              </a:lnSpc>
              <a:buNone/>
            </a:pPr>
            <a:r>
              <a:rPr lang="zh-CN" altLang="en-US" dirty="0"/>
              <a:t>品以满足消费者需求。</a:t>
            </a:r>
            <a:endParaRPr lang="zh-CN" altLang="en-US" dirty="0"/>
          </a:p>
          <a:p>
            <a:pPr>
              <a:lnSpc>
                <a:spcPct val="80000"/>
              </a:lnSpc>
              <a:buNone/>
            </a:pPr>
            <a:r>
              <a:rPr lang="zh-CN" altLang="en-US" dirty="0"/>
              <a:t>        通过柯达陨落这一案例提示我们，要及</a:t>
            </a:r>
            <a:endParaRPr lang="zh-CN" altLang="en-US" dirty="0"/>
          </a:p>
          <a:p>
            <a:pPr>
              <a:lnSpc>
                <a:spcPct val="80000"/>
              </a:lnSpc>
              <a:buNone/>
            </a:pPr>
            <a:r>
              <a:rPr lang="zh-CN" altLang="en-US" dirty="0"/>
              <a:t>时根据市场变化推出新产品以保证企业在竞</a:t>
            </a:r>
            <a:endParaRPr lang="zh-CN" altLang="en-US" dirty="0"/>
          </a:p>
          <a:p>
            <a:pPr>
              <a:lnSpc>
                <a:spcPct val="80000"/>
              </a:lnSpc>
              <a:buNone/>
            </a:pPr>
            <a:r>
              <a:rPr lang="zh-CN" altLang="en-US" dirty="0"/>
              <a:t>争中利于不败之地。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占位符 23553"/>
          <p:cNvSpPr>
            <a:spLocks noGrp="1"/>
          </p:cNvSpPr>
          <p:nvPr>
            <p:ph type="body" idx="1"/>
          </p:nvPr>
        </p:nvSpPr>
        <p:spPr>
          <a:xfrm>
            <a:off x="468313" y="2349500"/>
            <a:ext cx="8137525" cy="4857750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  随着产品的同质化，什么更能吸引消费者？</a:t>
            </a:r>
            <a:r>
              <a:rPr lang="zh-CN" altLang="en-US" sz="200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著名的杜邦定律指出，大约</a:t>
            </a:r>
            <a:r>
              <a:rPr lang="en-US" altLang="x-none" sz="200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63%</a:t>
            </a:r>
            <a:r>
              <a:rPr lang="zh-CN" altLang="en-US" sz="200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的消费者是根据商品的包装和装璜进行购买决策的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，正是因为这样，现在的市场经济被称为眼球经济，只有吸引到消费者的注意，品牌才能被消费者接受，产品才能被消费者购买。包装已经决定着消费者购买于否的消费行为</a:t>
            </a:r>
            <a:r>
              <a:rPr lang="en-US" altLang="x-none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因此，企业必须利用包装的影响才能完成自己的产品推广和品牌树立。 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5" name="矩形 23554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任务三   产品包装与消费者行为</a:t>
            </a:r>
            <a:endParaRPr lang="zh-CN" altLang="en-US" b="1" dirty="0"/>
          </a:p>
        </p:txBody>
      </p:sp>
    </p:spTree>
  </p:cSld>
  <p:clrMapOvr>
    <a:masterClrMapping/>
  </p:clrMapOvr>
  <p:transition advClick="0" advTm="3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占位符 24577"/>
          <p:cNvSpPr>
            <a:spLocks noGrp="1"/>
          </p:cNvSpPr>
          <p:nvPr>
            <p:ph type="body" idx="1"/>
          </p:nvPr>
        </p:nvSpPr>
        <p:spPr>
          <a:xfrm>
            <a:off x="395288" y="1196975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b="1" dirty="0"/>
              <a:t>一、包装的概念和作用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3600" dirty="0"/>
              <a:t>（一）包装的概念和分类</a:t>
            </a:r>
            <a:endParaRPr lang="zh-CN" altLang="en-US" sz="3600" dirty="0"/>
          </a:p>
          <a:p>
            <a:r>
              <a:rPr lang="zh-CN" altLang="en-US" b="1" dirty="0">
                <a:ea typeface="黑体" panose="02010609060101010101" pitchFamily="2" charset="-122"/>
              </a:rPr>
              <a:t>商品包装是指用于盛装、裹束、</a:t>
            </a:r>
            <a:r>
              <a:rPr lang="zh-CN" altLang="en-US" b="1" dirty="0">
                <a:solidFill>
                  <a:srgbClr val="0066FF"/>
                </a:solidFill>
                <a:ea typeface="黑体" panose="02010609060101010101" pitchFamily="2" charset="-122"/>
              </a:rPr>
              <a:t>保护商品的容器或包装物</a:t>
            </a:r>
            <a:r>
              <a:rPr lang="zh-CN" altLang="en-US" b="1" dirty="0">
                <a:ea typeface="黑体" panose="02010609060101010101" pitchFamily="2" charset="-122"/>
              </a:rPr>
              <a:t>。</a:t>
            </a:r>
            <a:endParaRPr lang="zh-CN" altLang="en-US" b="1" dirty="0"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dirty="0"/>
              <a:t>（1）内包装 （2）中层包装 （3）外包装</a:t>
            </a:r>
            <a:endParaRPr lang="zh-CN" altLang="en-US" dirty="0"/>
          </a:p>
        </p:txBody>
      </p:sp>
      <p:sp>
        <p:nvSpPr>
          <p:cNvPr id="24579" name="矩形 24578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任务三   产品包装与消费者行为</a:t>
            </a:r>
            <a:endParaRPr lang="zh-CN" altLang="en-US" b="1" dirty="0"/>
          </a:p>
        </p:txBody>
      </p:sp>
      <p:pic>
        <p:nvPicPr>
          <p:cNvPr id="24580" name="图片 24579" descr="u=38058704,192150653&amp;fm=23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6825" y="3717925"/>
            <a:ext cx="3455988" cy="288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图片 24580" descr="T2r4nfXfdbXXXXXXXX_!!141915357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3573463"/>
            <a:ext cx="3213100" cy="321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右箭头标注 25601"/>
          <p:cNvSpPr/>
          <p:nvPr/>
        </p:nvSpPr>
        <p:spPr>
          <a:xfrm>
            <a:off x="914400" y="3213100"/>
            <a:ext cx="2514600" cy="2376488"/>
          </a:xfrm>
          <a:prstGeom prst="rightArrowCallout">
            <a:avLst>
              <a:gd name="adj1" fmla="val 45370"/>
              <a:gd name="adj2" fmla="val 50000"/>
              <a:gd name="adj3" fmla="val 27853"/>
              <a:gd name="adj4" fmla="val 17815"/>
            </a:avLst>
          </a:prstGeom>
          <a:gradFill rotWithShape="0">
            <a:gsLst>
              <a:gs pos="0">
                <a:schemeClr val="accent1"/>
              </a:gs>
              <a:gs pos="100000">
                <a:srgbClr val="FFFF66"/>
              </a:gs>
            </a:gsLst>
            <a:lin ang="5400000" scaled="1"/>
            <a:tileRect/>
          </a:gra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Bottom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lIns="18000" rIns="180000" anchor="ctr">
            <a:flatTx/>
          </a:bodyPr>
          <a:lstStyle/>
          <a:p>
            <a:pPr algn="ctr" fontAlgn="ctr">
              <a:spcBef>
                <a:spcPct val="20000"/>
              </a:spcBef>
            </a:pP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3" name="横卷形 25602"/>
          <p:cNvSpPr/>
          <p:nvPr/>
        </p:nvSpPr>
        <p:spPr>
          <a:xfrm>
            <a:off x="3352800" y="2786063"/>
            <a:ext cx="1689100" cy="719137"/>
          </a:xfrm>
          <a:prstGeom prst="horizontalScroll">
            <a:avLst>
              <a:gd name="adj" fmla="val 14505"/>
            </a:avLst>
          </a:prstGeom>
          <a:gradFill rotWithShape="0">
            <a:gsLst>
              <a:gs pos="0">
                <a:schemeClr val="accent1"/>
              </a:gs>
              <a:gs pos="100000">
                <a:srgbClr val="FFFF66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107763" dir="13499999" algn="ctr" rotWithShape="0">
              <a:schemeClr val="bg2"/>
            </a:outerShdw>
          </a:effectLst>
        </p:spPr>
        <p:txBody>
          <a:bodyPr wrap="none" lIns="18000" rIns="162000" anchor="ctr"/>
          <a:lstStyle/>
          <a:p>
            <a:pPr algn="ctr" fontAlgn="ctr">
              <a:spcBef>
                <a:spcPct val="2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保护商品</a:t>
            </a:r>
            <a:r>
              <a:rPr lang="zh-CN" altLang="en-US" sz="28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4" name="横卷形 25603"/>
          <p:cNvSpPr/>
          <p:nvPr/>
        </p:nvSpPr>
        <p:spPr>
          <a:xfrm>
            <a:off x="6781800" y="4005263"/>
            <a:ext cx="1765300" cy="719137"/>
          </a:xfrm>
          <a:prstGeom prst="horizontalScroll">
            <a:avLst>
              <a:gd name="adj" fmla="val 14505"/>
            </a:avLst>
          </a:prstGeom>
          <a:gradFill rotWithShape="0">
            <a:gsLst>
              <a:gs pos="0">
                <a:schemeClr val="accent1"/>
              </a:gs>
              <a:gs pos="100000">
                <a:srgbClr val="FFFF66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107763" dir="13499999" algn="ctr" rotWithShape="0">
              <a:schemeClr val="bg2"/>
            </a:outerShdw>
          </a:effectLst>
        </p:spPr>
        <p:txBody>
          <a:bodyPr wrap="none" lIns="18000" rIns="162000" anchor="ctr"/>
          <a:lstStyle/>
          <a:p>
            <a:pPr algn="ctr" fontAlgn="ctr">
              <a:spcBef>
                <a:spcPct val="2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便利经营</a:t>
            </a:r>
            <a:endParaRPr lang="zh-CN" altLang="en-US" sz="2800" b="1" dirty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5" name="横卷形 25604"/>
          <p:cNvSpPr/>
          <p:nvPr/>
        </p:nvSpPr>
        <p:spPr>
          <a:xfrm>
            <a:off x="5638800" y="3124200"/>
            <a:ext cx="1765300" cy="719138"/>
          </a:xfrm>
          <a:prstGeom prst="horizontalScroll">
            <a:avLst>
              <a:gd name="adj" fmla="val 14505"/>
            </a:avLst>
          </a:prstGeom>
          <a:gradFill rotWithShape="0">
            <a:gsLst>
              <a:gs pos="0">
                <a:schemeClr val="accent1"/>
              </a:gs>
              <a:gs pos="100000">
                <a:srgbClr val="FFFF66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107763" dir="13499999" algn="ctr" rotWithShape="0">
              <a:schemeClr val="bg2"/>
            </a:outerShdw>
          </a:effectLst>
        </p:spPr>
        <p:txBody>
          <a:bodyPr wrap="none" lIns="18000" rIns="162000" anchor="ctr"/>
          <a:lstStyle/>
          <a:p>
            <a:pPr algn="ctr" fontAlgn="ctr">
              <a:spcBef>
                <a:spcPct val="2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便于识别</a:t>
            </a:r>
            <a:r>
              <a:rPr lang="zh-CN" altLang="en-US" sz="28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6" name="横卷形 25605"/>
          <p:cNvSpPr/>
          <p:nvPr/>
        </p:nvSpPr>
        <p:spPr>
          <a:xfrm>
            <a:off x="5638800" y="4919663"/>
            <a:ext cx="1752600" cy="719137"/>
          </a:xfrm>
          <a:prstGeom prst="horizontalScroll">
            <a:avLst>
              <a:gd name="adj" fmla="val 14505"/>
            </a:avLst>
          </a:prstGeom>
          <a:gradFill rotWithShape="0">
            <a:gsLst>
              <a:gs pos="0">
                <a:schemeClr val="accent1"/>
              </a:gs>
              <a:gs pos="100000">
                <a:srgbClr val="FFFF66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107763" dir="13499999" algn="ctr" rotWithShape="0">
              <a:schemeClr val="bg2"/>
            </a:outerShdw>
          </a:effectLst>
        </p:spPr>
        <p:txBody>
          <a:bodyPr wrap="none" lIns="18000" rIns="162000" anchor="ctr"/>
          <a:lstStyle/>
          <a:p>
            <a:pPr algn="ctr" fontAlgn="ctr">
              <a:spcBef>
                <a:spcPct val="2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促进销售</a:t>
            </a:r>
            <a:r>
              <a:rPr lang="zh-CN" altLang="en-US" sz="28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7" name="文本框 25606"/>
          <p:cNvSpPr txBox="1"/>
          <p:nvPr/>
        </p:nvSpPr>
        <p:spPr>
          <a:xfrm>
            <a:off x="914400" y="4191000"/>
            <a:ext cx="3352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商品包装的作用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8" name="横卷形 25607"/>
          <p:cNvSpPr/>
          <p:nvPr/>
        </p:nvSpPr>
        <p:spPr>
          <a:xfrm>
            <a:off x="3132138" y="5453063"/>
            <a:ext cx="2232025" cy="712787"/>
          </a:xfrm>
          <a:prstGeom prst="horizontalScroll">
            <a:avLst>
              <a:gd name="adj" fmla="val 14505"/>
            </a:avLst>
          </a:prstGeom>
          <a:gradFill rotWithShape="0">
            <a:gsLst>
              <a:gs pos="0">
                <a:schemeClr val="accent1"/>
              </a:gs>
              <a:gs pos="100000">
                <a:srgbClr val="FFFF66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107763" dir="13499999" algn="ctr" rotWithShape="0">
              <a:schemeClr val="bg2"/>
            </a:outerShdw>
          </a:effectLst>
        </p:spPr>
        <p:txBody>
          <a:bodyPr wrap="none" lIns="18000" rIns="162000" anchor="ctr"/>
          <a:lstStyle/>
          <a:p>
            <a:pPr algn="ctr" fontAlgn="ctr">
              <a:spcBef>
                <a:spcPct val="2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增加附加价值</a:t>
            </a:r>
            <a:r>
              <a:rPr lang="zh-CN" altLang="en-US" sz="28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9" name="文本框 25608"/>
          <p:cNvSpPr txBox="1"/>
          <p:nvPr/>
        </p:nvSpPr>
        <p:spPr>
          <a:xfrm>
            <a:off x="323850" y="1557338"/>
            <a:ext cx="5256213" cy="1189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dirty="0">
                <a:ea typeface="宋体" panose="02010600030101010101" pitchFamily="2" charset="-122"/>
              </a:rPr>
              <a:t>（二）包装的作用</a:t>
            </a:r>
            <a:endParaRPr lang="zh-CN" altLang="en-US" sz="3600" dirty="0">
              <a:ea typeface="宋体" panose="02010600030101010101" pitchFamily="2" charset="-122"/>
            </a:endParaRPr>
          </a:p>
          <a:p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25610" name="矩形 25609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任务三   产品包装与消费者行为</a:t>
            </a:r>
            <a:endParaRPr lang="zh-CN" altLang="en-US" b="1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3" grpId="0" animBg="1"/>
      <p:bldP spid="25604" grpId="0" animBg="1"/>
      <p:bldP spid="25605" grpId="0" animBg="1"/>
      <p:bldP spid="25606" grpId="0" animBg="1"/>
      <p:bldP spid="25607" grpId="0"/>
      <p:bldP spid="2560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26625"/>
          <p:cNvSpPr>
            <a:spLocks noChangeAspect="1" noTextEdit="1"/>
          </p:cNvSpPr>
          <p:nvPr/>
        </p:nvSpPr>
        <p:spPr>
          <a:xfrm>
            <a:off x="685800" y="2514600"/>
            <a:ext cx="7777163" cy="3352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26627" name="_s108561"/>
          <p:cNvCxnSpPr>
            <a:stCxn id="26635" idx="0"/>
            <a:endCxn id="26631" idx="2"/>
          </p:cNvCxnSpPr>
          <p:nvPr/>
        </p:nvCxnSpPr>
        <p:spPr>
          <a:xfrm rot="-16200000" flipH="1">
            <a:off x="5773738" y="2678113"/>
            <a:ext cx="625475" cy="3025775"/>
          </a:xfrm>
          <a:prstGeom prst="bentConnector3">
            <a:avLst>
              <a:gd name="adj1" fmla="val 14398"/>
            </a:avLst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6628" name="_s108557"/>
          <p:cNvCxnSpPr>
            <a:stCxn id="26634" idx="0"/>
            <a:endCxn id="26631" idx="2"/>
          </p:cNvCxnSpPr>
          <p:nvPr/>
        </p:nvCxnSpPr>
        <p:spPr>
          <a:xfrm rot="-16200000" flipH="1">
            <a:off x="4765675" y="3686175"/>
            <a:ext cx="625475" cy="1009650"/>
          </a:xfrm>
          <a:prstGeom prst="bentConnector3">
            <a:avLst>
              <a:gd name="adj1" fmla="val 14398"/>
            </a:avLst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6629" name="_s108556"/>
          <p:cNvCxnSpPr>
            <a:stCxn id="26633" idx="0"/>
            <a:endCxn id="26631" idx="2"/>
          </p:cNvCxnSpPr>
          <p:nvPr/>
        </p:nvCxnSpPr>
        <p:spPr>
          <a:xfrm rot="16200000">
            <a:off x="3757613" y="3687763"/>
            <a:ext cx="625475" cy="1006475"/>
          </a:xfrm>
          <a:prstGeom prst="bentConnector3">
            <a:avLst>
              <a:gd name="adj1" fmla="val 14398"/>
            </a:avLst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6630" name="_s108555"/>
          <p:cNvCxnSpPr>
            <a:stCxn id="26632" idx="0"/>
            <a:endCxn id="26631" idx="2"/>
          </p:cNvCxnSpPr>
          <p:nvPr/>
        </p:nvCxnSpPr>
        <p:spPr>
          <a:xfrm rot="16200000">
            <a:off x="2747963" y="2678113"/>
            <a:ext cx="625475" cy="3024187"/>
          </a:xfrm>
          <a:prstGeom prst="bentConnector3">
            <a:avLst>
              <a:gd name="adj1" fmla="val 14398"/>
            </a:avLst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6631" name="_s108551"/>
          <p:cNvSpPr/>
          <p:nvPr/>
        </p:nvSpPr>
        <p:spPr>
          <a:xfrm>
            <a:off x="3732213" y="2514600"/>
            <a:ext cx="1682750" cy="1339850"/>
          </a:xfrm>
          <a:prstGeom prst="rect">
            <a:avLst/>
          </a:prstGeom>
          <a:solidFill>
            <a:schemeClr val="accent1">
              <a:alpha val="50000"/>
            </a:schemeClr>
          </a:solidFill>
          <a:ln w="571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1"/>
          <a:lstStyle/>
          <a:p>
            <a:pPr algn="ctr" eaLnBrk="0" hangingPunct="0"/>
            <a:r>
              <a:rPr lang="zh-CN" altLang="en-US" sz="40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包装</a:t>
            </a:r>
            <a:endParaRPr lang="zh-CN" altLang="en-US" sz="4000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0" hangingPunct="0"/>
            <a:r>
              <a:rPr lang="zh-CN" altLang="en-US" sz="40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设计</a:t>
            </a:r>
            <a:endParaRPr lang="zh-CN" altLang="en-US" sz="4000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6632" name="_s108552"/>
          <p:cNvSpPr/>
          <p:nvPr/>
        </p:nvSpPr>
        <p:spPr>
          <a:xfrm>
            <a:off x="685800" y="4527550"/>
            <a:ext cx="1727200" cy="133985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71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1"/>
          <a:lstStyle/>
          <a:p>
            <a:pPr algn="ctr" fontAlgn="ctr">
              <a:lnSpc>
                <a:spcPct val="8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色彩</a:t>
            </a:r>
            <a:endParaRPr lang="zh-CN" altLang="en-US" sz="3200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6633" name="_s108553"/>
          <p:cNvSpPr/>
          <p:nvPr/>
        </p:nvSpPr>
        <p:spPr>
          <a:xfrm>
            <a:off x="2701925" y="4527550"/>
            <a:ext cx="1728788" cy="133985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71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1"/>
          <a:lstStyle/>
          <a:p>
            <a:pPr algn="ctr" fontAlgn="ctr">
              <a:lnSpc>
                <a:spcPct val="8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形状</a:t>
            </a:r>
            <a:endParaRPr lang="zh-CN" altLang="en-US" sz="3200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6634" name="_s108554"/>
          <p:cNvSpPr/>
          <p:nvPr/>
        </p:nvSpPr>
        <p:spPr>
          <a:xfrm>
            <a:off x="4718050" y="4527550"/>
            <a:ext cx="1728788" cy="133985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71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1"/>
          <a:lstStyle/>
          <a:p>
            <a:pPr algn="ctr" fontAlgn="ctr">
              <a:lnSpc>
                <a:spcPct val="8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字体</a:t>
            </a:r>
            <a:endParaRPr lang="zh-CN" altLang="en-US" sz="3200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6635" name="_s108560"/>
          <p:cNvSpPr/>
          <p:nvPr/>
        </p:nvSpPr>
        <p:spPr>
          <a:xfrm>
            <a:off x="6735763" y="4527550"/>
            <a:ext cx="1727200" cy="133985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71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 anchorCtr="1"/>
          <a:lstStyle/>
          <a:p>
            <a:pPr algn="ctr" fontAlgn="ctr">
              <a:lnSpc>
                <a:spcPct val="8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 商标 </a:t>
            </a:r>
            <a:endParaRPr lang="zh-CN" altLang="en-US" sz="3200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6636" name="图片 26635" descr="可口可乐公司的货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1863" y="1557338"/>
            <a:ext cx="2743200" cy="253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7" name="矩形 26636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任务三   产品包装与消费者行为</a:t>
            </a:r>
            <a:endParaRPr lang="zh-CN" altLang="en-US" b="1" dirty="0"/>
          </a:p>
        </p:txBody>
      </p:sp>
      <p:sp>
        <p:nvSpPr>
          <p:cNvPr id="26638" name="文本占位符 2663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6994525" cy="676275"/>
          </a:xfrm>
        </p:spPr>
        <p:txBody>
          <a:bodyPr vert="horz" wrap="square" anchor="t">
            <a:normAutofit lnSpcReduction="10000"/>
          </a:bodyPr>
          <a:lstStyle/>
          <a:p>
            <a:pPr>
              <a:buNone/>
            </a:pPr>
            <a:r>
              <a:rPr lang="zh-CN" altLang="en-US" sz="4000" b="1" dirty="0"/>
              <a:t>二、包装的心理策略</a:t>
            </a:r>
            <a:endParaRPr lang="zh-CN" altLang="en-US" sz="4000" b="1" dirty="0"/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 animBg="1"/>
      <p:bldP spid="26632" grpId="0" animBg="1"/>
      <p:bldP spid="26633" grpId="0" animBg="1"/>
      <p:bldP spid="26634" grpId="0" animBg="1"/>
      <p:bldP spid="2663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占位符 27649"/>
          <p:cNvSpPr>
            <a:spLocks noGrp="1"/>
          </p:cNvSpPr>
          <p:nvPr>
            <p:ph type="body" idx="1"/>
          </p:nvPr>
        </p:nvSpPr>
        <p:spPr>
          <a:xfrm>
            <a:off x="1066800" y="1371600"/>
            <a:ext cx="7034213" cy="9779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x-none" dirty="0">
                <a:latin typeface="华文中宋" panose="02010600040101010101" pitchFamily="2" charset="-122"/>
                <a:ea typeface="华文中宋" panose="02010600040101010101" pitchFamily="2" charset="-122"/>
              </a:rPr>
              <a:t>色彩的心理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   色彩的联想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buNone/>
            </a:pP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7651" name="图片 276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2205038"/>
            <a:ext cx="7704137" cy="3983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矩形 27651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任务三   产品包装与消费者行为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8673" descr="设计色彩专科教材图例 010"/>
          <p:cNvPicPr>
            <a:picLocks noChangeAspect="1"/>
          </p:cNvPicPr>
          <p:nvPr/>
        </p:nvPicPr>
        <p:blipFill>
          <a:blip r:embed="rId1">
            <a:lum bright="26001" contrast="70000"/>
          </a:blip>
          <a:srcRect l="7877" t="7437" r="11247" b="4475"/>
          <a:stretch>
            <a:fillRect/>
          </a:stretch>
        </p:blipFill>
        <p:spPr>
          <a:xfrm>
            <a:off x="3635375" y="1844675"/>
            <a:ext cx="5294313" cy="434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xfrm>
            <a:off x="1066800" y="1371600"/>
            <a:ext cx="7620000" cy="48577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x-none" dirty="0">
                <a:ea typeface="黑体" panose="02010609060101010101" pitchFamily="2" charset="-122"/>
              </a:rPr>
              <a:t>色彩的心理</a:t>
            </a:r>
            <a:r>
              <a:rPr lang="zh-CN" altLang="en-US" dirty="0">
                <a:ea typeface="黑体" panose="02010609060101010101" pitchFamily="2" charset="-122"/>
              </a:rPr>
              <a:t>   </a:t>
            </a:r>
            <a:r>
              <a:rPr lang="zh-CN" altLang="en-US" b="1" dirty="0">
                <a:ea typeface="宋体" panose="02010600030101010101" pitchFamily="2" charset="-122"/>
              </a:rPr>
              <a:t>色彩的感觉</a:t>
            </a:r>
            <a:endParaRPr lang="zh-CN" altLang="en-US" b="1" dirty="0">
              <a:ea typeface="宋体" panose="02010600030101010101" pitchFamily="2" charset="-122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3419475" y="6021388"/>
            <a:ext cx="1250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ea typeface="华文中宋" panose="02010600040101010101" pitchFamily="2" charset="-122"/>
              </a:rPr>
              <a:t>冷暖感</a:t>
            </a:r>
            <a:endParaRPr lang="zh-CN" altLang="en-US" sz="2800" b="1" dirty="0">
              <a:ea typeface="华文中宋" panose="02010600040101010101" pitchFamily="2" charset="-122"/>
            </a:endParaRPr>
          </a:p>
        </p:txBody>
      </p:sp>
      <p:sp>
        <p:nvSpPr>
          <p:cNvPr id="28677" name="矩形 28676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任务三   产品包装与消费者行为</a:t>
            </a:r>
            <a:endParaRPr lang="zh-CN" altLang="en-US" b="1" dirty="0"/>
          </a:p>
        </p:txBody>
      </p:sp>
      <p:pic>
        <p:nvPicPr>
          <p:cNvPr id="28678" name="图片 28677" descr="u=712149752,718052875&amp;fm=23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1917700"/>
            <a:ext cx="3313113" cy="208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图片 28678" descr="u=1322140650,3959445189&amp;fm=23&amp;gp=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4076700"/>
            <a:ext cx="3324225" cy="2066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9697" descr="u=3749663984,1979583002&amp;fm=23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2852738"/>
            <a:ext cx="4570412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标题 29698"/>
          <p:cNvSpPr>
            <a:spLocks noGrp="1"/>
          </p:cNvSpPr>
          <p:nvPr>
            <p:ph type="title"/>
          </p:nvPr>
        </p:nvSpPr>
        <p:spPr>
          <a:xfrm>
            <a:off x="395288" y="692150"/>
            <a:ext cx="7086600" cy="565150"/>
          </a:xfrm>
        </p:spPr>
        <p:txBody>
          <a:bodyPr anchor="ctr">
            <a:normAutofit/>
          </a:bodyPr>
          <a:lstStyle/>
          <a:p>
            <a:r>
              <a:rPr lang="zh-CN" altLang="en-US" sz="2800" dirty="0">
                <a:ea typeface="宋体" panose="02010600030101010101" pitchFamily="2" charset="-122"/>
              </a:rPr>
              <a:t>形状：包装设计“俘获”消费者 </a:t>
            </a:r>
            <a:endParaRPr lang="zh-CN" altLang="en-US" sz="2800" dirty="0">
              <a:ea typeface="宋体" panose="02010600030101010101" pitchFamily="2" charset="-122"/>
            </a:endParaRPr>
          </a:p>
        </p:txBody>
      </p:sp>
      <p:pic>
        <p:nvPicPr>
          <p:cNvPr id="29700" name="图片 29699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913" y="2138363"/>
            <a:ext cx="7777162" cy="3452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3072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/>
        </p:txBody>
      </p:sp>
      <p:pic>
        <p:nvPicPr>
          <p:cNvPr id="30723" name="图片 30722" descr="013000002518521224729329554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5" y="2997200"/>
            <a:ext cx="4570413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3072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476250"/>
            <a:ext cx="5507038" cy="367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矩形 30724"/>
          <p:cNvSpPr/>
          <p:nvPr/>
        </p:nvSpPr>
        <p:spPr>
          <a:xfrm>
            <a:off x="-104775" y="4797425"/>
            <a:ext cx="4987925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ctr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Verdana" panose="020B0604030504040204" pitchFamily="2" charset="0"/>
                <a:ea typeface="宋体" panose="02010600030101010101" pitchFamily="2" charset="-122"/>
              </a:rPr>
              <a:t>一个价值</a:t>
            </a:r>
            <a:r>
              <a:rPr lang="en-US" altLang="x-none" sz="2800" b="1" dirty="0">
                <a:solidFill>
                  <a:schemeClr val="tx2"/>
                </a:solidFill>
                <a:latin typeface="Verdana" panose="020B0604030504040204" pitchFamily="2" charset="0"/>
                <a:ea typeface="宋体" panose="02010600030101010101" pitchFamily="2" charset="-122"/>
              </a:rPr>
              <a:t>600</a:t>
            </a:r>
            <a:r>
              <a:rPr lang="zh-CN" altLang="en-US" sz="2800" b="1" dirty="0">
                <a:solidFill>
                  <a:schemeClr val="tx2"/>
                </a:solidFill>
                <a:latin typeface="Verdana" panose="020B0604030504040204" pitchFamily="2" charset="0"/>
                <a:ea typeface="宋体" panose="02010600030101010101" pitchFamily="2" charset="-122"/>
              </a:rPr>
              <a:t>万美元的玻璃瓶 </a:t>
            </a:r>
            <a:endParaRPr lang="zh-CN" altLang="en-US" sz="2800" b="1" dirty="0">
              <a:solidFill>
                <a:schemeClr val="tx2"/>
              </a:solidFill>
              <a:latin typeface="Verdana" panose="020B060403050404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1745"/>
          <p:cNvSpPr>
            <a:spLocks noChangeAspect="1" noTextEdit="1"/>
          </p:cNvSpPr>
          <p:nvPr/>
        </p:nvSpPr>
        <p:spPr>
          <a:xfrm>
            <a:off x="685800" y="2514600"/>
            <a:ext cx="7777163" cy="3352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47" name="矩形 31746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任务三   产品包装与消费者行为</a:t>
            </a:r>
            <a:endParaRPr lang="zh-CN" altLang="en-US" b="1" dirty="0"/>
          </a:p>
        </p:txBody>
      </p:sp>
      <p:sp>
        <p:nvSpPr>
          <p:cNvPr id="31748" name="文本占位符 31747"/>
          <p:cNvSpPr>
            <a:spLocks noGrp="1"/>
          </p:cNvSpPr>
          <p:nvPr>
            <p:ph type="body" idx="1"/>
          </p:nvPr>
        </p:nvSpPr>
        <p:spPr>
          <a:xfrm>
            <a:off x="466725" y="1412875"/>
            <a:ext cx="8075613" cy="4421188"/>
          </a:xfrm>
        </p:spPr>
        <p:txBody>
          <a:bodyPr vert="horz" wrap="square" anchor="t">
            <a:normAutofit fontScale="92500" lnSpcReduction="10000"/>
          </a:bodyPr>
          <a:lstStyle/>
          <a:p>
            <a:pPr>
              <a:buNone/>
            </a:pPr>
            <a:r>
              <a:rPr lang="zh-CN" altLang="en-US" sz="4000" b="1" dirty="0"/>
              <a:t>二、包装的心理策略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3600" dirty="0"/>
              <a:t>（一）根据顾客消费习惯</a:t>
            </a:r>
            <a:endParaRPr lang="zh-CN" altLang="en-US" sz="3600" dirty="0"/>
          </a:p>
          <a:p>
            <a:pPr>
              <a:buNone/>
            </a:pPr>
            <a:r>
              <a:rPr lang="zh-CN" altLang="en-US" dirty="0"/>
              <a:t>1、惯用包装               2、分量包装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3、配套包装               4、系列包装</a:t>
            </a:r>
            <a:endParaRPr lang="zh-CN" altLang="en-US" dirty="0"/>
          </a:p>
          <a:p>
            <a:pPr>
              <a:buNone/>
            </a:pPr>
            <a:r>
              <a:rPr lang="zh-CN" altLang="en-US" sz="3600" dirty="0"/>
              <a:t>（二）根据顾客的消费水平</a:t>
            </a:r>
            <a:endParaRPr lang="zh-CN" altLang="en-US" sz="3600" dirty="0"/>
          </a:p>
          <a:p>
            <a:pPr>
              <a:buNone/>
            </a:pPr>
            <a:r>
              <a:rPr lang="zh-CN" altLang="en-US" sz="3600" dirty="0"/>
              <a:t>1、等级包装           2、名贵包装</a:t>
            </a:r>
            <a:endParaRPr lang="zh-CN" altLang="en-US" sz="3600" dirty="0"/>
          </a:p>
          <a:p>
            <a:pPr>
              <a:buNone/>
            </a:pPr>
            <a:r>
              <a:rPr lang="zh-CN" altLang="en-US" sz="3600" dirty="0"/>
              <a:t>3、礼品包装           4、简易包装</a:t>
            </a:r>
            <a:endParaRPr lang="zh-CN" altLang="en-US" sz="3600" dirty="0"/>
          </a:p>
          <a:p>
            <a:pPr>
              <a:buNone/>
            </a:pPr>
            <a:r>
              <a:rPr lang="zh-CN" altLang="en-US" sz="3600" dirty="0"/>
              <a:t>5、复用包装</a:t>
            </a:r>
            <a:endParaRPr lang="zh-CN" altLang="en-US" sz="3600" dirty="0"/>
          </a:p>
        </p:txBody>
      </p:sp>
    </p:spTree>
  </p:cSld>
  <p:clrMapOvr>
    <a:masterClrMapping/>
  </p:clrMapOvr>
  <p:transition spd="med">
    <p:pull dir="r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32769"/>
          <p:cNvSpPr>
            <a:spLocks noChangeAspect="1" noTextEdit="1"/>
          </p:cNvSpPr>
          <p:nvPr/>
        </p:nvSpPr>
        <p:spPr>
          <a:xfrm>
            <a:off x="685800" y="2514600"/>
            <a:ext cx="7777163" cy="3352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1" name="矩形 32770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任务三   产品包装与消费者行为</a:t>
            </a:r>
            <a:endParaRPr lang="zh-CN" altLang="en-US" b="1" dirty="0"/>
          </a:p>
        </p:txBody>
      </p:sp>
      <p:sp>
        <p:nvSpPr>
          <p:cNvPr id="32772" name="文本占位符 32771"/>
          <p:cNvSpPr>
            <a:spLocks noGrp="1"/>
          </p:cNvSpPr>
          <p:nvPr>
            <p:ph type="body" idx="1"/>
          </p:nvPr>
        </p:nvSpPr>
        <p:spPr>
          <a:xfrm>
            <a:off x="466725" y="1412875"/>
            <a:ext cx="8497888" cy="5113338"/>
          </a:xfrm>
        </p:spPr>
        <p:txBody>
          <a:bodyPr vert="horz" wrap="square" anchor="t">
            <a:normAutofit/>
          </a:bodyPr>
          <a:lstStyle/>
          <a:p>
            <a:pPr>
              <a:buNone/>
            </a:pPr>
            <a:r>
              <a:rPr lang="zh-CN" altLang="en-US" sz="4000" b="1" dirty="0"/>
              <a:t>二、包装的心理策略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3600" dirty="0"/>
              <a:t>（三）根据顾客的年龄、性别</a:t>
            </a:r>
            <a:endParaRPr lang="zh-CN" altLang="en-US" sz="3600" dirty="0"/>
          </a:p>
          <a:p>
            <a:pPr>
              <a:buNone/>
            </a:pPr>
            <a:r>
              <a:rPr lang="zh-CN" altLang="en-US" sz="3600" dirty="0"/>
              <a:t>1、儿童用品包装       2、青年用品包装</a:t>
            </a:r>
            <a:endParaRPr lang="zh-CN" altLang="en-US" sz="3600" dirty="0"/>
          </a:p>
          <a:p>
            <a:pPr>
              <a:buNone/>
            </a:pPr>
            <a:r>
              <a:rPr lang="zh-CN" altLang="en-US" sz="3600" dirty="0"/>
              <a:t>3、中老年用品包装   4、男性/女性化包装</a:t>
            </a:r>
            <a:endParaRPr lang="zh-CN" altLang="en-US" sz="3600" dirty="0"/>
          </a:p>
          <a:p>
            <a:pPr>
              <a:buNone/>
            </a:pPr>
            <a:r>
              <a:rPr lang="zh-CN" altLang="en-US" sz="3600" dirty="0"/>
              <a:t>（四）根据顾客的消费水平</a:t>
            </a:r>
            <a:endParaRPr lang="zh-CN" altLang="en-US" sz="3600" dirty="0"/>
          </a:p>
          <a:p>
            <a:pPr>
              <a:buNone/>
            </a:pPr>
            <a:r>
              <a:rPr lang="zh-CN" altLang="en-US" sz="3600" dirty="0"/>
              <a:t>1、趣味包装           2、怀旧包装</a:t>
            </a:r>
            <a:endParaRPr lang="zh-CN" altLang="en-US" sz="3600" dirty="0"/>
          </a:p>
          <a:p>
            <a:pPr>
              <a:buNone/>
            </a:pPr>
            <a:r>
              <a:rPr lang="zh-CN" altLang="en-US" sz="3600" dirty="0"/>
              <a:t>3、品牌包装           4、POP包装</a:t>
            </a:r>
            <a:endParaRPr lang="zh-CN" altLang="en-US" sz="3600" dirty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32773" name="图片 32772" descr="u=1140508473,2973158726&amp;fm=21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0105" y="6021388"/>
            <a:ext cx="3443288" cy="252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图片 32773" descr="u=695286289,165261902&amp;fm=23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873" y="260033"/>
            <a:ext cx="4210050" cy="2855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5" name="图片 32774" descr="u=3470226280,2589024566&amp;fm=23&amp;gp=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1205" y="4860608"/>
            <a:ext cx="3167063" cy="316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6145"/>
          <p:cNvSpPr>
            <a:spLocks noGrp="1"/>
          </p:cNvSpPr>
          <p:nvPr/>
        </p:nvSpPr>
        <p:spPr>
          <a:xfrm>
            <a:off x="107950" y="188913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 fontScale="92500"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任务一 新产品开发与消费者行为</a:t>
            </a:r>
            <a:endParaRPr lang="zh-CN" altLang="en-US" b="1" dirty="0"/>
          </a:p>
        </p:txBody>
      </p:sp>
      <p:sp>
        <p:nvSpPr>
          <p:cNvPr id="6147" name="文本框 6146"/>
          <p:cNvSpPr txBox="1"/>
          <p:nvPr/>
        </p:nvSpPr>
        <p:spPr>
          <a:xfrm>
            <a:off x="396875" y="1196975"/>
            <a:ext cx="8353425" cy="4359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ea typeface="宋体" panose="02010600030101010101" pitchFamily="2" charset="-122"/>
              </a:rPr>
              <a:t>一、新产品的概念和分类</a:t>
            </a:r>
            <a:endParaRPr lang="zh-CN" altLang="en-US" sz="4000" b="1" dirty="0">
              <a:ea typeface="宋体" panose="02010600030101010101" pitchFamily="2" charset="-122"/>
            </a:endParaRPr>
          </a:p>
          <a:p>
            <a:r>
              <a:rPr lang="zh-CN" altLang="en-US" sz="3600" b="1" dirty="0">
                <a:ea typeface="宋体" panose="02010600030101010101" pitchFamily="2" charset="-122"/>
              </a:rPr>
              <a:t>（一）新产品的概念</a:t>
            </a:r>
            <a:endParaRPr lang="zh-CN" altLang="en-US" sz="3600" b="1" dirty="0">
              <a:ea typeface="宋体" panose="02010600030101010101" pitchFamily="2" charset="-122"/>
            </a:endParaRPr>
          </a:p>
          <a:p>
            <a:r>
              <a:rPr lang="zh-CN" altLang="en-US" sz="3200" b="1" dirty="0">
                <a:ea typeface="宋体" panose="02010600030101010101" pitchFamily="2" charset="-122"/>
              </a:rPr>
              <a:t>      新产品是指在结构、功能或形态上发生改变，并推向市场的产品。</a:t>
            </a:r>
            <a:endParaRPr lang="zh-CN" altLang="en-US" sz="3200" b="1" dirty="0"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hlink"/>
                </a:solidFill>
                <a:ea typeface="宋体" panose="02010600030101010101" pitchFamily="2" charset="-122"/>
              </a:rPr>
              <a:t>1、新产品并不一定是新发明的产品</a:t>
            </a:r>
            <a:endParaRPr lang="zh-CN" altLang="en-US" sz="2800" b="1" dirty="0">
              <a:solidFill>
                <a:schemeClr val="hlink"/>
              </a:solidFill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hlink"/>
                </a:solidFill>
                <a:ea typeface="宋体" panose="02010600030101010101" pitchFamily="2" charset="-122"/>
              </a:rPr>
              <a:t>2、第一次被消费者接触到的产品也是新产品</a:t>
            </a:r>
            <a:endParaRPr lang="zh-CN" altLang="en-US" sz="2800" b="1" dirty="0">
              <a:solidFill>
                <a:schemeClr val="hlink"/>
              </a:solidFill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hlink"/>
                </a:solidFill>
                <a:ea typeface="宋体" panose="02010600030101010101" pitchFamily="2" charset="-122"/>
              </a:rPr>
              <a:t>3、本企业从来没有经营过的产品，第一次标出本企业的招牌也属于新产品</a:t>
            </a:r>
            <a:endParaRPr lang="zh-CN" altLang="en-US" sz="2800" b="1" dirty="0">
              <a:solidFill>
                <a:schemeClr val="hlink"/>
              </a:solidFill>
              <a:ea typeface="宋体" panose="02010600030101010101" pitchFamily="2" charset="-122"/>
            </a:endParaRPr>
          </a:p>
          <a:p>
            <a:endParaRPr lang="zh-CN" altLang="en-US" sz="2800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33793"/>
          <p:cNvSpPr>
            <a:spLocks noChangeAspect="1" noTextEdit="1"/>
          </p:cNvSpPr>
          <p:nvPr/>
        </p:nvSpPr>
        <p:spPr>
          <a:xfrm>
            <a:off x="685800" y="2514600"/>
            <a:ext cx="7777163" cy="3352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5" name="矩形 33794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任务三   产品包装与消费者行为</a:t>
            </a:r>
            <a:endParaRPr lang="zh-CN" altLang="en-US" b="1" dirty="0"/>
          </a:p>
        </p:txBody>
      </p:sp>
      <p:sp>
        <p:nvSpPr>
          <p:cNvPr id="33796" name="文本占位符 33795"/>
          <p:cNvSpPr>
            <a:spLocks noGrp="1"/>
          </p:cNvSpPr>
          <p:nvPr>
            <p:ph type="body" idx="1"/>
          </p:nvPr>
        </p:nvSpPr>
        <p:spPr>
          <a:xfrm>
            <a:off x="466725" y="1412875"/>
            <a:ext cx="8497888" cy="5113338"/>
          </a:xfrm>
        </p:spPr>
        <p:txBody>
          <a:bodyPr vert="horz" wrap="square" anchor="t">
            <a:normAutofit/>
          </a:bodyPr>
          <a:lstStyle/>
          <a:p>
            <a:pPr>
              <a:buNone/>
            </a:pPr>
            <a:r>
              <a:rPr lang="zh-CN" altLang="en-US" sz="4000" b="1" dirty="0"/>
              <a:t>二、包装的心理策略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3600" dirty="0"/>
              <a:t>（五）利用错觉现象</a:t>
            </a:r>
            <a:endParaRPr lang="zh-CN" altLang="en-US" sz="3600" dirty="0"/>
          </a:p>
          <a:p>
            <a:pPr>
              <a:buNone/>
            </a:pPr>
            <a:r>
              <a:rPr lang="zh-CN" altLang="en-US" sz="3600" dirty="0"/>
              <a:t>1、根据颜色错觉设计包装</a:t>
            </a:r>
            <a:endParaRPr lang="zh-CN" altLang="en-US" sz="3600" dirty="0"/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r>
              <a:rPr lang="zh-CN" altLang="en-US" dirty="0"/>
              <a:t>2、利用几何图形的错觉设计包装</a:t>
            </a:r>
            <a:endParaRPr lang="zh-CN" altLang="en-US" dirty="0"/>
          </a:p>
        </p:txBody>
      </p:sp>
    </p:spTree>
  </p:cSld>
  <p:clrMapOvr>
    <a:masterClrMapping/>
  </p:clrMapOvr>
  <p:transition spd="med">
    <p:pull dir="r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占位符 34817"/>
          <p:cNvSpPr>
            <a:spLocks noGrp="1"/>
          </p:cNvSpPr>
          <p:nvPr>
            <p:ph type="body" idx="1"/>
          </p:nvPr>
        </p:nvSpPr>
        <p:spPr>
          <a:xfrm>
            <a:off x="1066800" y="1371600"/>
            <a:ext cx="7620000" cy="48577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x-none" dirty="0">
                <a:ea typeface="黑体" panose="02010609060101010101" pitchFamily="2" charset="-122"/>
              </a:rPr>
              <a:t>色彩的心理</a:t>
            </a:r>
            <a:r>
              <a:rPr lang="zh-CN" altLang="en-US" dirty="0">
                <a:ea typeface="黑体" panose="02010609060101010101" pitchFamily="2" charset="-122"/>
              </a:rPr>
              <a:t>  </a:t>
            </a:r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34819" name="未知"/>
          <p:cNvSpPr/>
          <p:nvPr/>
        </p:nvSpPr>
        <p:spPr>
          <a:xfrm>
            <a:off x="6696075" y="981075"/>
            <a:ext cx="2447925" cy="360363"/>
          </a:xfrm>
          <a:custGeom>
            <a:avLst/>
            <a:gdLst/>
            <a:ahLst/>
            <a:cxnLst/>
            <a:rect l="0" t="0" r="0" b="0"/>
            <a:pathLst>
              <a:path w="1542" h="227">
                <a:moveTo>
                  <a:pt x="0" y="0"/>
                </a:moveTo>
                <a:lnTo>
                  <a:pt x="1542" y="0"/>
                </a:lnTo>
                <a:lnTo>
                  <a:pt x="1542" y="227"/>
                </a:lnTo>
                <a:lnTo>
                  <a:pt x="0" y="0"/>
                </a:lnTo>
                <a:close/>
              </a:path>
            </a:pathLst>
          </a:custGeom>
          <a:solidFill>
            <a:srgbClr val="FF00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0" name="矩形 34819"/>
          <p:cNvSpPr/>
          <p:nvPr/>
        </p:nvSpPr>
        <p:spPr>
          <a:xfrm>
            <a:off x="0" y="0"/>
            <a:ext cx="9144000" cy="1008063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1" name="文本框 34820"/>
          <p:cNvSpPr txBox="1"/>
          <p:nvPr/>
        </p:nvSpPr>
        <p:spPr>
          <a:xfrm>
            <a:off x="4643438" y="5300663"/>
            <a:ext cx="3740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ea typeface="华文中宋" panose="02010600040101010101" pitchFamily="2" charset="-122"/>
              </a:rPr>
              <a:t>空间感（前进和倒退）</a:t>
            </a:r>
            <a:endParaRPr lang="zh-CN" altLang="en-US" sz="2800" b="1" dirty="0">
              <a:ea typeface="华文中宋" panose="02010600040101010101" pitchFamily="2" charset="-122"/>
            </a:endParaRPr>
          </a:p>
        </p:txBody>
      </p:sp>
      <p:sp>
        <p:nvSpPr>
          <p:cNvPr id="34822" name="椭圆 34821"/>
          <p:cNvSpPr/>
          <p:nvPr/>
        </p:nvSpPr>
        <p:spPr>
          <a:xfrm>
            <a:off x="1371600" y="2590800"/>
            <a:ext cx="2286000" cy="2286000"/>
          </a:xfrm>
          <a:prstGeom prst="ellipse">
            <a:avLst/>
          </a:prstGeom>
          <a:solidFill>
            <a:schemeClr val="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3" name="椭圆 34822"/>
          <p:cNvSpPr/>
          <p:nvPr/>
        </p:nvSpPr>
        <p:spPr>
          <a:xfrm>
            <a:off x="3962400" y="2514600"/>
            <a:ext cx="2286000" cy="22860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35841"/>
          <p:cNvSpPr/>
          <p:nvPr/>
        </p:nvSpPr>
        <p:spPr>
          <a:xfrm>
            <a:off x="2743200" y="2743200"/>
            <a:ext cx="4953000" cy="2286000"/>
          </a:xfrm>
          <a:prstGeom prst="rect">
            <a:avLst/>
          </a:prstGeom>
          <a:solidFill>
            <a:srgbClr val="0066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>
          <a:xfrm>
            <a:off x="1066800" y="1371600"/>
            <a:ext cx="7620000" cy="48577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x-none" dirty="0">
                <a:ea typeface="黑体" panose="02010609060101010101" pitchFamily="2" charset="-122"/>
              </a:rPr>
              <a:t>色彩的心理</a:t>
            </a:r>
            <a:r>
              <a:rPr lang="zh-CN" altLang="en-US" dirty="0">
                <a:ea typeface="黑体" panose="02010609060101010101" pitchFamily="2" charset="-122"/>
              </a:rPr>
              <a:t>   </a:t>
            </a:r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35844" name="未知"/>
          <p:cNvSpPr/>
          <p:nvPr/>
        </p:nvSpPr>
        <p:spPr>
          <a:xfrm>
            <a:off x="6696075" y="981075"/>
            <a:ext cx="2447925" cy="360363"/>
          </a:xfrm>
          <a:custGeom>
            <a:avLst/>
            <a:gdLst/>
            <a:ahLst/>
            <a:cxnLst/>
            <a:rect l="0" t="0" r="0" b="0"/>
            <a:pathLst>
              <a:path w="1542" h="227">
                <a:moveTo>
                  <a:pt x="0" y="0"/>
                </a:moveTo>
                <a:lnTo>
                  <a:pt x="1542" y="0"/>
                </a:lnTo>
                <a:lnTo>
                  <a:pt x="1542" y="227"/>
                </a:lnTo>
                <a:lnTo>
                  <a:pt x="0" y="0"/>
                </a:lnTo>
                <a:close/>
              </a:path>
            </a:pathLst>
          </a:custGeom>
          <a:solidFill>
            <a:srgbClr val="FF00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5" name="矩形 35844"/>
          <p:cNvSpPr/>
          <p:nvPr/>
        </p:nvSpPr>
        <p:spPr>
          <a:xfrm>
            <a:off x="0" y="0"/>
            <a:ext cx="9144000" cy="1008063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6" name="文本框 35845"/>
          <p:cNvSpPr txBox="1"/>
          <p:nvPr/>
        </p:nvSpPr>
        <p:spPr>
          <a:xfrm>
            <a:off x="1066800" y="4999038"/>
            <a:ext cx="38385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ea typeface="华文中宋" panose="02010600040101010101" pitchFamily="2" charset="-122"/>
              </a:rPr>
              <a:t>体积感（膨胀与收缩 ）</a:t>
            </a:r>
            <a:endParaRPr lang="zh-CN" altLang="en-US" sz="2800" b="1" dirty="0">
              <a:ea typeface="华文中宋" panose="02010600040101010101" pitchFamily="2" charset="-122"/>
            </a:endParaRPr>
          </a:p>
        </p:txBody>
      </p:sp>
      <p:sp>
        <p:nvSpPr>
          <p:cNvPr id="35847" name="矩形 35846"/>
          <p:cNvSpPr/>
          <p:nvPr/>
        </p:nvSpPr>
        <p:spPr>
          <a:xfrm>
            <a:off x="3048000" y="2971800"/>
            <a:ext cx="2057400" cy="18288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8" name="矩形 35847"/>
          <p:cNvSpPr/>
          <p:nvPr/>
        </p:nvSpPr>
        <p:spPr>
          <a:xfrm>
            <a:off x="5410200" y="2971800"/>
            <a:ext cx="2057400" cy="1828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占位符 36865"/>
          <p:cNvSpPr>
            <a:spLocks noGrp="1"/>
          </p:cNvSpPr>
          <p:nvPr>
            <p:ph type="body" idx="1"/>
          </p:nvPr>
        </p:nvSpPr>
        <p:spPr>
          <a:xfrm>
            <a:off x="1066800" y="1371600"/>
            <a:ext cx="7620000" cy="48577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x-none" dirty="0">
                <a:ea typeface="黑体" panose="02010609060101010101" pitchFamily="2" charset="-122"/>
              </a:rPr>
              <a:t>色彩的心理</a:t>
            </a:r>
            <a:r>
              <a:rPr lang="zh-CN" altLang="en-US" dirty="0">
                <a:ea typeface="黑体" panose="02010609060101010101" pitchFamily="2" charset="-122"/>
              </a:rPr>
              <a:t>   </a:t>
            </a:r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36867" name="未知"/>
          <p:cNvSpPr/>
          <p:nvPr/>
        </p:nvSpPr>
        <p:spPr>
          <a:xfrm>
            <a:off x="6696075" y="981075"/>
            <a:ext cx="2447925" cy="360363"/>
          </a:xfrm>
          <a:custGeom>
            <a:avLst/>
            <a:gdLst/>
            <a:ahLst/>
            <a:cxnLst/>
            <a:rect l="0" t="0" r="0" b="0"/>
            <a:pathLst>
              <a:path w="1542" h="227">
                <a:moveTo>
                  <a:pt x="0" y="0"/>
                </a:moveTo>
                <a:lnTo>
                  <a:pt x="1542" y="0"/>
                </a:lnTo>
                <a:lnTo>
                  <a:pt x="1542" y="227"/>
                </a:lnTo>
                <a:lnTo>
                  <a:pt x="0" y="0"/>
                </a:lnTo>
                <a:close/>
              </a:path>
            </a:pathLst>
          </a:custGeom>
          <a:solidFill>
            <a:srgbClr val="FF00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68" name="矩形 36867"/>
          <p:cNvSpPr/>
          <p:nvPr/>
        </p:nvSpPr>
        <p:spPr>
          <a:xfrm>
            <a:off x="0" y="0"/>
            <a:ext cx="9144000" cy="1008063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69" name="文本框 36868"/>
          <p:cNvSpPr txBox="1"/>
          <p:nvPr/>
        </p:nvSpPr>
        <p:spPr>
          <a:xfrm>
            <a:off x="1066800" y="4999038"/>
            <a:ext cx="1250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ea typeface="华文中宋" panose="02010600040101010101" pitchFamily="2" charset="-122"/>
              </a:rPr>
              <a:t>重量感</a:t>
            </a:r>
            <a:endParaRPr lang="zh-CN" altLang="en-US" sz="2800" b="1" dirty="0">
              <a:ea typeface="华文中宋" panose="02010600040101010101" pitchFamily="2" charset="-122"/>
            </a:endParaRPr>
          </a:p>
        </p:txBody>
      </p:sp>
      <p:pic>
        <p:nvPicPr>
          <p:cNvPr id="36870" name="图片 36869" descr="softyla2030402_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0" y="2667000"/>
            <a:ext cx="5029200" cy="264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占位符 37889"/>
          <p:cNvSpPr>
            <a:spLocks noGrp="1"/>
          </p:cNvSpPr>
          <p:nvPr>
            <p:ph type="body" idx="1"/>
          </p:nvPr>
        </p:nvSpPr>
        <p:spPr>
          <a:xfrm>
            <a:off x="1066800" y="1371600"/>
            <a:ext cx="7620000" cy="48577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x-none" dirty="0">
                <a:ea typeface="黑体" panose="02010609060101010101" pitchFamily="2" charset="-122"/>
              </a:rPr>
              <a:t>色彩的心理</a:t>
            </a:r>
            <a:r>
              <a:rPr lang="zh-CN" altLang="en-US" dirty="0">
                <a:ea typeface="黑体" panose="02010609060101010101" pitchFamily="2" charset="-122"/>
              </a:rPr>
              <a:t>   </a:t>
            </a:r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37891" name="未知"/>
          <p:cNvSpPr/>
          <p:nvPr/>
        </p:nvSpPr>
        <p:spPr>
          <a:xfrm>
            <a:off x="6696075" y="981075"/>
            <a:ext cx="2447925" cy="360363"/>
          </a:xfrm>
          <a:custGeom>
            <a:avLst/>
            <a:gdLst/>
            <a:ahLst/>
            <a:cxnLst/>
            <a:rect l="0" t="0" r="0" b="0"/>
            <a:pathLst>
              <a:path w="1542" h="227">
                <a:moveTo>
                  <a:pt x="0" y="0"/>
                </a:moveTo>
                <a:lnTo>
                  <a:pt x="1542" y="0"/>
                </a:lnTo>
                <a:lnTo>
                  <a:pt x="1542" y="227"/>
                </a:lnTo>
                <a:lnTo>
                  <a:pt x="0" y="0"/>
                </a:lnTo>
                <a:close/>
              </a:path>
            </a:pathLst>
          </a:custGeom>
          <a:solidFill>
            <a:srgbClr val="FF00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2" name="矩形 37891"/>
          <p:cNvSpPr/>
          <p:nvPr/>
        </p:nvSpPr>
        <p:spPr>
          <a:xfrm>
            <a:off x="0" y="0"/>
            <a:ext cx="9144000" cy="1008063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3" name="文本框 37892"/>
          <p:cNvSpPr txBox="1"/>
          <p:nvPr/>
        </p:nvSpPr>
        <p:spPr>
          <a:xfrm>
            <a:off x="1066800" y="4999038"/>
            <a:ext cx="1250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ea typeface="华文中宋" panose="02010600040101010101" pitchFamily="2" charset="-122"/>
              </a:rPr>
              <a:t>软硬感</a:t>
            </a:r>
            <a:endParaRPr lang="zh-CN" altLang="en-US" sz="2800" b="1" dirty="0">
              <a:ea typeface="华文中宋" panose="02010600040101010101" pitchFamily="2" charset="-122"/>
            </a:endParaRPr>
          </a:p>
        </p:txBody>
      </p:sp>
      <p:sp>
        <p:nvSpPr>
          <p:cNvPr id="37894" name="矩形 37893"/>
          <p:cNvSpPr/>
          <p:nvPr/>
        </p:nvSpPr>
        <p:spPr>
          <a:xfrm>
            <a:off x="3048000" y="2971800"/>
            <a:ext cx="2057400" cy="18288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5" name="矩形 37894"/>
          <p:cNvSpPr/>
          <p:nvPr/>
        </p:nvSpPr>
        <p:spPr>
          <a:xfrm>
            <a:off x="5410200" y="2971800"/>
            <a:ext cx="2057400" cy="1828800"/>
          </a:xfrm>
          <a:prstGeom prst="rect">
            <a:avLst/>
          </a:prstGeom>
          <a:solidFill>
            <a:srgbClr val="FF9933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38913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/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  <p:pic>
        <p:nvPicPr>
          <p:cNvPr id="38916" name="图片 38915" descr="ceopf3Swx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337" y="2349500"/>
            <a:ext cx="3741737" cy="280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38916" descr="ceHZ2xx8ggKk6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2636838"/>
            <a:ext cx="3165475" cy="2376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图片 38917" descr="u=487434636,2971529966&amp;fm=58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1500" y="2708275"/>
            <a:ext cx="2930525" cy="3389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412875"/>
            <a:ext cx="8229600" cy="4525963"/>
          </a:xfrm>
        </p:spPr>
        <p:txBody>
          <a:bodyPr vert="horz" wrap="square" anchor="t">
            <a:normAutofit fontScale="92500" lnSpcReduction="10000"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</a:rPr>
              <a:t>一、营销服务的特点与心理效应</a:t>
            </a:r>
            <a:endParaRPr lang="zh-CN" altLang="en-US" b="1" dirty="0">
              <a:solidFill>
                <a:srgbClr val="0000CC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C00000"/>
                </a:solidFill>
                <a:latin typeface="楷体_GB2312" pitchFamily="1" charset="-122"/>
                <a:ea typeface="楷体_GB2312" pitchFamily="1" charset="-122"/>
              </a:rPr>
              <a:t>（一）营销服务的特点</a:t>
            </a:r>
            <a:endParaRPr lang="zh-CN" altLang="en-US" b="1" dirty="0">
              <a:solidFill>
                <a:srgbClr val="C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400" b="1" dirty="0"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、服务性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400" b="1" dirty="0"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、短暂性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400" b="1" dirty="0"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、主导型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400" b="1" dirty="0">
                <a:latin typeface="楷体_GB2312" pitchFamily="1" charset="-122"/>
                <a:ea typeface="楷体_GB2312" pitchFamily="1" charset="-122"/>
              </a:rPr>
              <a:t>4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、不对等性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C00000"/>
                </a:solidFill>
                <a:latin typeface="楷体_GB2312" pitchFamily="1" charset="-122"/>
                <a:ea typeface="楷体_GB2312" pitchFamily="1" charset="-122"/>
              </a:rPr>
              <a:t>（二）营销服务的心理效应</a:t>
            </a:r>
            <a:endParaRPr lang="zh-CN" altLang="en-US" b="1" dirty="0">
              <a:solidFill>
                <a:srgbClr val="C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400" b="1" dirty="0"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、首因效应</a:t>
            </a:r>
            <a:r>
              <a:rPr lang="en-US" altLang="x-none" sz="2400" b="1" dirty="0">
                <a:latin typeface="楷体_GB2312" pitchFamily="1" charset="-122"/>
                <a:ea typeface="楷体_GB2312" pitchFamily="1" charset="-122"/>
              </a:rPr>
              <a:t>:</a:t>
            </a:r>
            <a:endParaRPr lang="en-US" altLang="x-none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400" b="1" dirty="0"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、近因效应：</a:t>
            </a:r>
            <a:r>
              <a:rPr lang="zh-CN" altLang="en-US" sz="2400" b="1" dirty="0">
                <a:solidFill>
                  <a:srgbClr val="000099"/>
                </a:solidFill>
              </a:rPr>
              <a:t>较近（或较后）获得的信息、感受对判断起较大的作用。一般发生在较熟悉、亲密的人之间。</a:t>
            </a:r>
            <a:endParaRPr lang="zh-CN" altLang="en-US" sz="2400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400" b="1" dirty="0"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、晕轮效应：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400" b="1" dirty="0">
                <a:latin typeface="楷体_GB2312" pitchFamily="1" charset="-122"/>
                <a:ea typeface="楷体_GB2312" pitchFamily="1" charset="-122"/>
              </a:rPr>
              <a:t>4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、定势效应：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9939" name="矩形 39938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任务四   产品服务与消费者行为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1196975"/>
            <a:ext cx="8077200" cy="5661025"/>
          </a:xfrm>
        </p:spPr>
        <p:txBody>
          <a:bodyPr vert="horz" wrap="square" anchor="t">
            <a:normAutofit/>
          </a:bodyPr>
          <a:lstStyle/>
          <a:p>
            <a:pPr>
              <a:lnSpc>
                <a:spcPct val="80000"/>
              </a:lnSpc>
              <a:buNone/>
            </a:pPr>
            <a:r>
              <a:rPr lang="zh-CN" altLang="en-US" dirty="0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</a:rPr>
              <a:t>二、</a:t>
            </a:r>
            <a:r>
              <a:rPr lang="zh-CN" altLang="en-US" b="1" dirty="0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</a:rPr>
              <a:t>服务三个阶段的心理</a:t>
            </a:r>
            <a:endParaRPr lang="zh-CN" altLang="en-US" b="1" dirty="0">
              <a:solidFill>
                <a:srgbClr val="0000CC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楷体_GB2312" pitchFamily="1" charset="-122"/>
                <a:ea typeface="楷体_GB2312" pitchFamily="1" charset="-122"/>
              </a:rPr>
              <a:t>（一）售前服务心理</a:t>
            </a:r>
            <a:endParaRPr lang="zh-CN" altLang="en-US" sz="2800" b="1" dirty="0">
              <a:solidFill>
                <a:srgbClr val="C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en-US" altLang="x-none" sz="2800" b="1" dirty="0"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、售前服务与顾客心理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     </a:t>
            </a:r>
            <a:r>
              <a:rPr lang="zh-CN" altLang="en-US" sz="28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售前服务：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产品从生产领域到流通领域，但还未和消费者见面，这个期间的各种服务。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     </a:t>
            </a:r>
            <a:r>
              <a:rPr lang="zh-CN" altLang="en-US" sz="28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顾客心理：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对商品或商店注意，进而引起对商品的兴趣。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     </a:t>
            </a:r>
            <a:endParaRPr lang="zh-CN" altLang="en-US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0963" name="矩形 40962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任务四   产品服务与消费者行为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557338"/>
            <a:ext cx="8070850" cy="5805487"/>
          </a:xfrm>
        </p:spPr>
        <p:txBody>
          <a:bodyPr vert="horz" wrap="square" anchor="t">
            <a:normAutofit/>
          </a:bodyPr>
          <a:lstStyle/>
          <a:p>
            <a:pPr>
              <a:lnSpc>
                <a:spcPct val="140000"/>
              </a:lnSpc>
              <a:buNone/>
            </a:pPr>
            <a:r>
              <a:rPr lang="en-US" altLang="x-none" sz="2800" b="1" dirty="0"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、售前顾客心理分析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      ⑴顾客认知商品的欲望</a:t>
            </a:r>
            <a:endParaRPr lang="zh-CN" altLang="en-US" sz="2400" b="1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      ⑵顾客的价值取向和审美情趣</a:t>
            </a:r>
            <a:endParaRPr lang="zh-CN" altLang="en-US" sz="2400" b="1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      ⑶顾客的期望值</a:t>
            </a:r>
            <a:endParaRPr lang="zh-CN" altLang="en-US" sz="2400" b="1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     </a:t>
            </a:r>
            <a:r>
              <a:rPr lang="zh-CN" altLang="en-US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⑷顾客的自我意识</a:t>
            </a:r>
            <a:endParaRPr lang="zh-CN" altLang="en-US" sz="2400" b="1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80000"/>
              </a:lnSpc>
              <a:buNone/>
            </a:pPr>
            <a:endParaRPr lang="en-US" altLang="x-none" sz="2400" dirty="0"/>
          </a:p>
        </p:txBody>
      </p:sp>
      <p:sp>
        <p:nvSpPr>
          <p:cNvPr id="41987" name="矩形 41986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任务四   产品服务与消费者行为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内容占位符 2"/>
          <p:cNvSpPr>
            <a:spLocks noGrp="1"/>
          </p:cNvSpPr>
          <p:nvPr>
            <p:ph idx="4294967295"/>
          </p:nvPr>
        </p:nvSpPr>
        <p:spPr>
          <a:xfrm>
            <a:off x="250825" y="1268413"/>
            <a:ext cx="8066088" cy="4857750"/>
          </a:xfrm>
        </p:spPr>
        <p:txBody>
          <a:bodyPr vert="horz" wrap="square" anchor="t">
            <a:normAutofit/>
          </a:bodyPr>
          <a:lstStyle/>
          <a:p>
            <a:pPr>
              <a:lnSpc>
                <a:spcPct val="140000"/>
              </a:lnSpc>
              <a:buNone/>
            </a:pPr>
            <a:r>
              <a:rPr lang="en-US" altLang="x-none" sz="2400" b="1" dirty="0"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、售前服务心理策略 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     </a:t>
            </a:r>
            <a:r>
              <a:rPr lang="zh-CN" altLang="en-US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⑴ 建立目标市场服务档案：</a:t>
            </a:r>
            <a:endParaRPr lang="zh-CN" altLang="en-US" sz="2400" b="1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      ⑵ 最大限度的满足顾客的相关需求：</a:t>
            </a:r>
            <a:endParaRPr lang="zh-CN" altLang="en-US" sz="2400" b="1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         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      ⑶ 促使顾客认知接受商品</a:t>
            </a:r>
            <a:r>
              <a:rPr lang="en-US" altLang="x-none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--</a:t>
            </a:r>
            <a:r>
              <a:rPr lang="zh-CN" altLang="en-US" sz="2400" b="1" dirty="0">
                <a:solidFill>
                  <a:srgbClr val="0033CC"/>
                </a:solidFill>
                <a:latin typeface="楷体_GB2312" pitchFamily="1" charset="-122"/>
                <a:ea typeface="楷体_GB2312" pitchFamily="1" charset="-122"/>
              </a:rPr>
              <a:t>最为重要的策略 </a:t>
            </a:r>
            <a:endParaRPr lang="en-US" altLang="x-none" sz="2400" b="1" dirty="0">
              <a:solidFill>
                <a:srgbClr val="0033CC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         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3011" name="矩形 43010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任务四   产品服务与消费者行为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169"/>
          <p:cNvSpPr>
            <a:spLocks noGrp="1"/>
          </p:cNvSpPr>
          <p:nvPr/>
        </p:nvSpPr>
        <p:spPr>
          <a:xfrm>
            <a:off x="182563" y="274638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 fontScale="92500"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任务一 新产品开发与消费者行为</a:t>
            </a:r>
            <a:endParaRPr lang="zh-CN" altLang="en-US" b="1" dirty="0"/>
          </a:p>
        </p:txBody>
      </p:sp>
      <p:sp>
        <p:nvSpPr>
          <p:cNvPr id="7171" name="文本框 7170"/>
          <p:cNvSpPr txBox="1"/>
          <p:nvPr/>
        </p:nvSpPr>
        <p:spPr>
          <a:xfrm>
            <a:off x="250825" y="1701800"/>
            <a:ext cx="6410325" cy="3651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>
              <a:ea typeface="宋体" panose="02010600030101010101" pitchFamily="2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406400" y="1704975"/>
            <a:ext cx="7405688" cy="3079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ea typeface="宋体" panose="02010600030101010101" pitchFamily="2" charset="-122"/>
              </a:rPr>
              <a:t>（二）新产品的分类</a:t>
            </a:r>
            <a:endParaRPr lang="zh-CN" altLang="en-US" sz="3600" b="1" dirty="0">
              <a:ea typeface="宋体" panose="02010600030101010101" pitchFamily="2" charset="-122"/>
            </a:endParaRPr>
          </a:p>
          <a:p>
            <a:r>
              <a:rPr lang="zh-CN" altLang="en-US" sz="3200" dirty="0">
                <a:ea typeface="宋体" panose="02010600030101010101" pitchFamily="2" charset="-122"/>
              </a:rPr>
              <a:t>（1）全新产品</a:t>
            </a:r>
            <a:endParaRPr lang="zh-CN" altLang="en-US" sz="3200" dirty="0">
              <a:ea typeface="宋体" panose="02010600030101010101" pitchFamily="2" charset="-122"/>
            </a:endParaRPr>
          </a:p>
          <a:p>
            <a:r>
              <a:rPr lang="zh-CN" altLang="en-US" sz="3200" dirty="0">
                <a:ea typeface="宋体" panose="02010600030101010101" pitchFamily="2" charset="-122"/>
              </a:rPr>
              <a:t>（2）换代产品</a:t>
            </a:r>
            <a:endParaRPr lang="zh-CN" altLang="en-US" sz="3200" dirty="0">
              <a:ea typeface="宋体" panose="02010600030101010101" pitchFamily="2" charset="-122"/>
            </a:endParaRPr>
          </a:p>
          <a:p>
            <a:r>
              <a:rPr lang="zh-CN" altLang="en-US" sz="3200" dirty="0">
                <a:ea typeface="宋体" panose="02010600030101010101" pitchFamily="2" charset="-122"/>
              </a:rPr>
              <a:t>（3）改进产品</a:t>
            </a:r>
            <a:endParaRPr lang="zh-CN" altLang="en-US" sz="3200" dirty="0">
              <a:ea typeface="宋体" panose="02010600030101010101" pitchFamily="2" charset="-122"/>
            </a:endParaRPr>
          </a:p>
          <a:p>
            <a:r>
              <a:rPr lang="zh-CN" altLang="en-US" sz="3200" dirty="0">
                <a:ea typeface="宋体" panose="02010600030101010101" pitchFamily="2" charset="-122"/>
              </a:rPr>
              <a:t>（4）仿制产品</a:t>
            </a:r>
            <a:endParaRPr lang="zh-CN" altLang="en-US" sz="3200" dirty="0">
              <a:ea typeface="宋体" panose="02010600030101010101" pitchFamily="2" charset="-122"/>
            </a:endParaRPr>
          </a:p>
          <a:p>
            <a:r>
              <a:rPr lang="zh-CN" altLang="en-US" sz="3200" dirty="0">
                <a:ea typeface="宋体" panose="02010600030101010101" pitchFamily="2" charset="-122"/>
              </a:rPr>
              <a:t>（5）重新定位产品</a:t>
            </a:r>
            <a:endParaRPr lang="zh-CN" altLang="en-US" sz="3200" dirty="0">
              <a:ea typeface="宋体" panose="02010600030101010101" pitchFamily="2" charset="-122"/>
            </a:endParaRPr>
          </a:p>
        </p:txBody>
      </p:sp>
      <p:pic>
        <p:nvPicPr>
          <p:cNvPr id="7173" name="图片 7172" descr="201208301631257801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5025" y="1125538"/>
            <a:ext cx="4241800" cy="334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7173" descr="loreal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368" y="3012440"/>
            <a:ext cx="6737350" cy="3460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7174" descr="u=2119870402,1661322136&amp;fm=23&amp;gp=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508" y="5347018"/>
            <a:ext cx="3810000" cy="2855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/>
          </p:cNvSpPr>
          <p:nvPr>
            <p:ph type="body" idx="4294967295"/>
          </p:nvPr>
        </p:nvSpPr>
        <p:spPr>
          <a:xfrm>
            <a:off x="179388" y="1412875"/>
            <a:ext cx="8786812" cy="4464050"/>
          </a:xfrm>
          <a:solidFill>
            <a:schemeClr val="bg1">
              <a:alpha val="100000"/>
            </a:schemeClr>
          </a:solidFill>
        </p:spPr>
        <p:txBody>
          <a:bodyPr vert="horz" wrap="square" anchor="t">
            <a:normAutofit fontScale="92500" lnSpcReduction="20000"/>
          </a:bodyPr>
          <a:lstStyle/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楷体_GB2312" pitchFamily="1" charset="-122"/>
                <a:ea typeface="楷体_GB2312" pitchFamily="1" charset="-122"/>
              </a:rPr>
              <a:t>（二）售中服务心理</a:t>
            </a:r>
            <a:endParaRPr lang="zh-CN" altLang="en-US" sz="2400" b="1" dirty="0">
              <a:solidFill>
                <a:srgbClr val="C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en-US" altLang="x-none" sz="2400" b="1" dirty="0"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、售中服务与顾客心理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       售中服务是指在产品销售过程中为顾客提供的服务。如介绍、展示产品，说明使用方法，挑选商品，解答问题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          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en-US" altLang="x-none" sz="2400" b="1" dirty="0"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、售中顾客心理分析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          </a:t>
            </a:r>
            <a:r>
              <a:rPr lang="zh-CN" altLang="en-US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⑴希望获得详尽的商品信息</a:t>
            </a:r>
            <a:endParaRPr lang="zh-CN" altLang="en-US" sz="2400" b="1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           ⑵希望寻求决策帮助</a:t>
            </a:r>
            <a:endParaRPr lang="zh-CN" altLang="en-US" sz="2400" b="1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           ⑶希望受到热情接待与尊敬</a:t>
            </a:r>
            <a:endParaRPr lang="zh-CN" altLang="en-US" sz="2400" b="1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           ⑷追求方便快捷</a:t>
            </a:r>
            <a:endParaRPr lang="zh-CN" altLang="en-US" sz="2400" b="1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4035" name="矩形 44034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任务四   产品服务与消费者行为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773238"/>
            <a:ext cx="8280400" cy="4175125"/>
          </a:xfrm>
        </p:spPr>
        <p:txBody>
          <a:bodyPr vert="horz" wrap="square" anchor="t">
            <a:normAutofit/>
          </a:bodyPr>
          <a:lstStyle/>
          <a:p>
            <a:pPr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楷体_GB2312" pitchFamily="1" charset="-122"/>
                <a:ea typeface="楷体_GB2312" pitchFamily="1" charset="-122"/>
              </a:rPr>
              <a:t>（三）售后服务心理</a:t>
            </a:r>
            <a:endParaRPr lang="zh-CN" altLang="en-US" sz="2400" b="1" dirty="0">
              <a:solidFill>
                <a:srgbClr val="C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en-US" altLang="x-none" sz="2400" b="1" dirty="0"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、售后服务与顾客心理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        售后服务主要有两个方面：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        ⑴提供知识性指导及咨询服务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        ⑵帮助顾客为顾客提供方便：运输、安装、保养等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   </a:t>
            </a:r>
            <a:endParaRPr lang="en-US" altLang="x-none" sz="2400" b="1" dirty="0"/>
          </a:p>
        </p:txBody>
      </p:sp>
      <p:sp>
        <p:nvSpPr>
          <p:cNvPr id="45059" name="矩形 45058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任务四   产品服务与消费者行为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内容占位符 2"/>
          <p:cNvSpPr>
            <a:spLocks noGrp="1"/>
          </p:cNvSpPr>
          <p:nvPr>
            <p:ph idx="4294967295"/>
          </p:nvPr>
        </p:nvSpPr>
        <p:spPr>
          <a:xfrm>
            <a:off x="180975" y="1773238"/>
            <a:ext cx="8426450" cy="4249737"/>
          </a:xfrm>
        </p:spPr>
        <p:txBody>
          <a:bodyPr vert="horz" wrap="square" anchor="t"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x-none" sz="1600" b="1" dirty="0"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en-US" altLang="x-none" sz="2000" b="1" dirty="0">
                <a:latin typeface="楷体_GB2312" pitchFamily="1" charset="-122"/>
                <a:ea typeface="楷体_GB2312" pitchFamily="1" charset="-122"/>
              </a:rPr>
              <a:t> 2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、售后顾客心理分析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         ⑴评价心理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         ⑵试探心理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         ⑶求助心理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         ⑷退换心里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en-US" altLang="x-none" sz="2000" b="1" dirty="0"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、售后服务心理策略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         ⑴提供优良的售后服务</a:t>
            </a:r>
            <a:endParaRPr lang="zh-CN" altLang="en-US" sz="20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         ⑵提升</a:t>
            </a:r>
            <a:r>
              <a:rPr lang="en-US" altLang="x-none" sz="2000" b="1" dirty="0">
                <a:latin typeface="楷体_GB2312" pitchFamily="1" charset="-122"/>
                <a:ea typeface="楷体_GB2312" pitchFamily="1" charset="-122"/>
              </a:rPr>
              <a:t>CS</a:t>
            </a:r>
            <a:r>
              <a:rPr lang="zh-CN" altLang="en-US" sz="2000" b="1" dirty="0">
                <a:latin typeface="楷体_GB2312" pitchFamily="1" charset="-122"/>
                <a:ea typeface="楷体_GB2312" pitchFamily="1" charset="-122"/>
              </a:rPr>
              <a:t>经营理念，完善服务工作。</a:t>
            </a:r>
            <a:endParaRPr lang="zh-CN" altLang="en-US" sz="2000" dirty="0"/>
          </a:p>
        </p:txBody>
      </p:sp>
      <p:sp>
        <p:nvSpPr>
          <p:cNvPr id="46083" name="文本框 46082"/>
          <p:cNvSpPr txBox="1"/>
          <p:nvPr/>
        </p:nvSpPr>
        <p:spPr>
          <a:xfrm>
            <a:off x="2051050" y="5734050"/>
            <a:ext cx="3455988" cy="457200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en-US" altLang="x-none" sz="2400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ustomer </a:t>
            </a: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S</a:t>
            </a:r>
            <a:r>
              <a:rPr lang="en-US" altLang="x-none" sz="2400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atisfaction 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6084" name="矩形 46083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任务四   产品服务与消费者行为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1917700"/>
            <a:ext cx="8066088" cy="4210050"/>
          </a:xfrm>
          <a:solidFill>
            <a:schemeClr val="bg1">
              <a:alpha val="100000"/>
            </a:schemeClr>
          </a:solidFill>
        </p:spPr>
        <p:txBody>
          <a:bodyPr vert="horz" wrap="square" anchor="t">
            <a:normAutofit/>
          </a:bodyPr>
          <a:lstStyle/>
          <a:p>
            <a:pPr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楷体_GB2312" pitchFamily="1" charset="-122"/>
                <a:ea typeface="楷体_GB2312" pitchFamily="1" charset="-122"/>
              </a:rPr>
              <a:t>一、营销人员对顾客心理的影响力</a:t>
            </a:r>
            <a:endParaRPr lang="zh-CN" altLang="en-US" sz="2800" dirty="0">
              <a:solidFill>
                <a:srgbClr val="C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  ㈠ </a:t>
            </a:r>
            <a:r>
              <a:rPr lang="zh-CN" altLang="en-US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营销人员影响力的表现</a:t>
            </a:r>
            <a:endParaRPr lang="zh-CN" altLang="en-US" sz="2400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en-US" altLang="x-none" sz="2400" dirty="0">
                <a:latin typeface="楷体_GB2312" pitchFamily="1" charset="-122"/>
                <a:ea typeface="楷体_GB2312" pitchFamily="1" charset="-122"/>
              </a:rPr>
              <a:t>⒈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营销人员是信息的沟通者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en-US" altLang="x-none" sz="2400" b="1" dirty="0">
                <a:latin typeface="楷体_GB2312" pitchFamily="1" charset="-122"/>
                <a:ea typeface="楷体_GB2312" pitchFamily="1" charset="-122"/>
              </a:rPr>
              <a:t>⒉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营销人员是商品的推介者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en-US" altLang="x-none" sz="2400" b="1" dirty="0">
                <a:latin typeface="楷体_GB2312" pitchFamily="1" charset="-122"/>
                <a:ea typeface="楷体_GB2312" pitchFamily="1" charset="-122"/>
              </a:rPr>
              <a:t>⒊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营销人员是选购的指导者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en-US" altLang="x-none" sz="2400" b="1" dirty="0">
                <a:latin typeface="楷体_GB2312" pitchFamily="1" charset="-122"/>
                <a:ea typeface="楷体_GB2312" pitchFamily="1" charset="-122"/>
              </a:rPr>
              <a:t>⒋</a:t>
            </a: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 营销人员是感情的融通者</a:t>
            </a: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  ㈡ 顾客、营销人员、商品三者关系的</a:t>
            </a:r>
            <a:r>
              <a:rPr lang="en-US" altLang="x-none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8</a:t>
            </a:r>
            <a:r>
              <a:rPr lang="zh-CN" altLang="en-US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种情况</a:t>
            </a:r>
            <a:endParaRPr lang="zh-CN" altLang="en-US" sz="2400" b="1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7107" name="矩形 47106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任务四   产品服务与消费者行为</a:t>
            </a:r>
            <a:endParaRPr lang="zh-CN" altLang="en-US" b="1" dirty="0"/>
          </a:p>
        </p:txBody>
      </p:sp>
      <p:sp>
        <p:nvSpPr>
          <p:cNvPr id="47108" name="文本框 47107"/>
          <p:cNvSpPr txBox="1"/>
          <p:nvPr/>
        </p:nvSpPr>
        <p:spPr>
          <a:xfrm>
            <a:off x="1331913" y="1196975"/>
            <a:ext cx="6278562" cy="701675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zh-CN" altLang="en-US" sz="4000" b="1">
                <a:latin typeface="楷体_GB2312" pitchFamily="1" charset="-122"/>
                <a:ea typeface="楷体_GB2312" pitchFamily="1" charset="-122"/>
              </a:rPr>
              <a:t>营销人员对顾客心理的影响</a:t>
            </a:r>
            <a:endParaRPr lang="zh-CN" altLang="en-US" sz="4000" b="1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2060575"/>
            <a:ext cx="8366125" cy="4105275"/>
          </a:xfrm>
          <a:solidFill>
            <a:schemeClr val="bg1">
              <a:alpha val="100000"/>
            </a:schemeClr>
          </a:solidFill>
        </p:spPr>
        <p:txBody>
          <a:bodyPr vert="horz" wrap="square" anchor="t">
            <a:normAutofit/>
          </a:bodyPr>
          <a:lstStyle/>
          <a:p>
            <a:pPr>
              <a:buNone/>
            </a:pPr>
            <a:r>
              <a:rPr lang="zh-CN" altLang="en-US" sz="2800">
                <a:solidFill>
                  <a:srgbClr val="C00000"/>
                </a:solidFill>
                <a:latin typeface="楷体_GB2312" pitchFamily="1" charset="-122"/>
                <a:ea typeface="楷体_GB2312" pitchFamily="1" charset="-122"/>
              </a:rPr>
              <a:t>二、</a:t>
            </a:r>
            <a:r>
              <a:rPr lang="zh-CN" altLang="en-US" sz="2800" b="1">
                <a:solidFill>
                  <a:srgbClr val="C00000"/>
                </a:solidFill>
                <a:latin typeface="楷体_GB2312" pitchFamily="1" charset="-122"/>
                <a:ea typeface="楷体_GB2312" pitchFamily="1" charset="-122"/>
              </a:rPr>
              <a:t>营销人员仪表行为对消费心理的影响</a:t>
            </a:r>
            <a:endParaRPr lang="zh-CN" altLang="en-US" sz="2800" b="1">
              <a:solidFill>
                <a:srgbClr val="C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800"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㈠ </a:t>
            </a:r>
            <a:r>
              <a:rPr lang="zh-CN" altLang="en-US" sz="2800" b="1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营销人员的服饰穿着</a:t>
            </a:r>
            <a:endParaRPr lang="zh-CN" altLang="en-US" sz="2800" b="1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      </a:t>
            </a:r>
            <a:endParaRPr lang="zh-CN" altLang="en-US" sz="2000" b="1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2800" b="1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㈡ 营销人员的言语运用</a:t>
            </a:r>
            <a:endParaRPr lang="zh-CN" altLang="en-US" sz="2800" b="1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20000"/>
              </a:lnSpc>
              <a:buNone/>
            </a:pPr>
            <a:endParaRPr lang="zh-CN" altLang="en-US" sz="2800" b="1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800" b="1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 ㈢ 营销人员的行为举止</a:t>
            </a:r>
            <a:endParaRPr lang="zh-CN" altLang="en-US" sz="2800" b="1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      </a:t>
            </a:r>
            <a:endParaRPr lang="zh-CN" altLang="en-US" sz="2000" b="1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8131" name="矩形 48130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任务四   产品服务与消费者行为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/>
          </p:cNvSpPr>
          <p:nvPr>
            <p:ph type="body" idx="4294967295"/>
          </p:nvPr>
        </p:nvSpPr>
        <p:spPr>
          <a:xfrm>
            <a:off x="533400" y="1673225"/>
            <a:ext cx="8077200" cy="4779963"/>
          </a:xfrm>
        </p:spPr>
        <p:txBody>
          <a:bodyPr vert="horz" wrap="square" anchor="t">
            <a:normAutofit/>
          </a:bodyPr>
          <a:lstStyle/>
          <a:p>
            <a:pPr>
              <a:buNone/>
            </a:pPr>
            <a:endParaRPr lang="zh-CN" altLang="en-US" sz="2800" b="1" dirty="0"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2800" b="1" dirty="0">
                <a:ea typeface="楷体_GB2312" pitchFamily="1" charset="-122"/>
              </a:rPr>
              <a:t>一、消费者的权益与保护</a:t>
            </a:r>
            <a:endParaRPr lang="zh-CN" altLang="en-US" sz="2800" b="1" dirty="0"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2800" b="1" dirty="0">
                <a:ea typeface="楷体_GB2312" pitchFamily="1" charset="-122"/>
              </a:rPr>
              <a:t>二、消费者投诉时的心理</a:t>
            </a:r>
            <a:endParaRPr lang="zh-CN" altLang="en-US" sz="2800" b="1" dirty="0"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2800" b="1" dirty="0">
                <a:ea typeface="楷体_GB2312" pitchFamily="1" charset="-122"/>
              </a:rPr>
              <a:t>三、对消费者投诉的沟通与处理</a:t>
            </a:r>
            <a:endParaRPr lang="zh-CN" altLang="en-US" sz="2800" b="1" dirty="0">
              <a:ea typeface="楷体_GB2312" pitchFamily="1" charset="-122"/>
            </a:endParaRPr>
          </a:p>
          <a:p>
            <a:pPr>
              <a:buNone/>
            </a:pPr>
            <a:endParaRPr lang="en-US" altLang="x-none" sz="2800" b="1" dirty="0">
              <a:ea typeface="楷体_GB2312" pitchFamily="1" charset="-122"/>
            </a:endParaRPr>
          </a:p>
        </p:txBody>
      </p:sp>
      <p:sp>
        <p:nvSpPr>
          <p:cNvPr id="49155" name="矩形 49154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任务四   产品服务与消费者行为</a:t>
            </a:r>
            <a:endParaRPr lang="zh-CN" altLang="en-US" b="1" dirty="0"/>
          </a:p>
        </p:txBody>
      </p:sp>
      <p:sp>
        <p:nvSpPr>
          <p:cNvPr id="49156" name="文本框 49155"/>
          <p:cNvSpPr txBox="1"/>
          <p:nvPr/>
        </p:nvSpPr>
        <p:spPr>
          <a:xfrm>
            <a:off x="2195513" y="1485900"/>
            <a:ext cx="5211762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a typeface="楷体_GB2312" pitchFamily="1" charset="-122"/>
              </a:rPr>
              <a:t>营销服务中的冲突及处理</a:t>
            </a:r>
            <a:endParaRPr lang="zh-CN" altLang="en-US" sz="3600" b="1"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052513"/>
            <a:ext cx="8077200" cy="5543550"/>
          </a:xfrm>
        </p:spPr>
        <p:txBody>
          <a:bodyPr vert="horz" wrap="square" anchor="t">
            <a:normAutofit/>
          </a:bodyPr>
          <a:lstStyle/>
          <a:p>
            <a:pPr>
              <a:lnSpc>
                <a:spcPct val="140000"/>
              </a:lnSpc>
              <a:buNone/>
            </a:pPr>
            <a:r>
              <a:rPr lang="zh-CN" altLang="en-US" b="1">
                <a:latin typeface="楷体_GB2312" pitchFamily="1" charset="-122"/>
                <a:ea typeface="楷体_GB2312" pitchFamily="1" charset="-122"/>
              </a:rPr>
              <a:t>一、消费者的权益与保护</a:t>
            </a:r>
            <a:endParaRPr lang="zh-CN" altLang="en-US" b="1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消费者权益受损现象及其原因</a:t>
            </a:r>
            <a:endParaRPr lang="zh-CN" altLang="en-US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  </a:t>
            </a:r>
            <a:endParaRPr lang="zh-CN" altLang="en-US" sz="2400" b="1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0179" name="矩形 50178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任务四   产品服务与消费者行为</a:t>
            </a:r>
            <a:endParaRPr lang="zh-CN" altLang="en-US" b="1" dirty="0"/>
          </a:p>
        </p:txBody>
      </p:sp>
      <p:sp>
        <p:nvSpPr>
          <p:cNvPr id="50180" name="矩形 50179"/>
          <p:cNvSpPr>
            <a:spLocks noGrp="1"/>
          </p:cNvSpPr>
          <p:nvPr/>
        </p:nvSpPr>
        <p:spPr>
          <a:xfrm>
            <a:off x="250825" y="2781300"/>
            <a:ext cx="8077200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lang="en-US" altLang="zh-CN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1.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商品与服务的高科技化与复杂化；</a:t>
            </a:r>
            <a:endParaRPr lang="zh-CN" altLang="en-US" sz="28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>
              <a:lnSpc>
                <a:spcPct val="90000"/>
              </a:lnSpc>
              <a:buNone/>
            </a:pPr>
            <a:r>
              <a:rPr lang="en-US" altLang="zh-CN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2.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经营范围的明显扩充；</a:t>
            </a:r>
            <a:endParaRPr lang="zh-CN" altLang="en-US" sz="28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>
              <a:lnSpc>
                <a:spcPct val="90000"/>
              </a:lnSpc>
              <a:buNone/>
            </a:pPr>
            <a:r>
              <a:rPr lang="en-US" altLang="zh-CN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3.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产销与流通环节的复杂化；</a:t>
            </a:r>
            <a:endParaRPr lang="zh-CN" altLang="en-US" sz="28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>
              <a:lnSpc>
                <a:spcPct val="90000"/>
              </a:lnSpc>
              <a:buNone/>
            </a:pPr>
            <a:r>
              <a:rPr lang="en-US" altLang="zh-CN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4.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不正当竞争的多样化；</a:t>
            </a:r>
            <a:endParaRPr lang="zh-CN" altLang="en-US" sz="28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>
              <a:lnSpc>
                <a:spcPct val="90000"/>
              </a:lnSpc>
              <a:buNone/>
            </a:pPr>
            <a:r>
              <a:rPr lang="en-US" altLang="zh-CN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5.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消费者信用的低质化；</a:t>
            </a:r>
            <a:endParaRPr lang="zh-CN" altLang="en-US" sz="28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>
              <a:lnSpc>
                <a:spcPct val="90000"/>
              </a:lnSpc>
              <a:buNone/>
            </a:pPr>
            <a:r>
              <a:rPr lang="en-US" altLang="zh-CN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6.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消费者团体意识弱，不足以对付结团的经营者；</a:t>
            </a:r>
            <a:endParaRPr lang="zh-CN" altLang="en-US" sz="28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>
              <a:lnSpc>
                <a:spcPct val="90000"/>
              </a:lnSpc>
              <a:buNone/>
            </a:pPr>
            <a:r>
              <a:rPr lang="en-US" altLang="zh-CN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7.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法律制度不健全。</a:t>
            </a:r>
            <a:endParaRPr lang="zh-CN" altLang="en-US" sz="28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/>
          </p:cNvSpPr>
          <p:nvPr>
            <p:ph type="body" idx="4294967295"/>
          </p:nvPr>
        </p:nvSpPr>
        <p:spPr>
          <a:xfrm>
            <a:off x="533400" y="1484313"/>
            <a:ext cx="8077200" cy="3457575"/>
          </a:xfrm>
          <a:solidFill>
            <a:schemeClr val="bg1">
              <a:alpha val="100000"/>
            </a:schemeClr>
          </a:solidFill>
        </p:spPr>
        <p:txBody>
          <a:bodyPr vert="horz" wrap="square" anchor="t">
            <a:normAutofit/>
          </a:bodyPr>
          <a:lstStyle/>
          <a:p>
            <a:pPr>
              <a:buNone/>
            </a:pPr>
            <a:r>
              <a:rPr lang="zh-CN" altLang="en-US" b="1" dirty="0">
                <a:solidFill>
                  <a:srgbClr val="0033CC"/>
                </a:solidFill>
                <a:latin typeface="楷体_GB2312" pitchFamily="1" charset="-122"/>
                <a:ea typeface="楷体_GB2312" pitchFamily="1" charset="-122"/>
              </a:rPr>
              <a:t>二、消费者投诉时的心理特点</a:t>
            </a:r>
            <a:endParaRPr lang="en-US" altLang="x-none" b="1" dirty="0">
              <a:solidFill>
                <a:srgbClr val="0033CC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buNone/>
            </a:pP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㈠ 期待问题尽快解决：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 ㈡ 渴望得到尊重：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 ㈢ 希望得到适当的补偿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 ㈣ 发泄不满情绪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 ㈤ 和他人交流投诉经历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1203" name="矩形 51202"/>
          <p:cNvSpPr>
            <a:spLocks noGrp="1"/>
          </p:cNvSpPr>
          <p:nvPr/>
        </p:nvSpPr>
        <p:spPr>
          <a:xfrm>
            <a:off x="107950" y="260350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任务四   产品服务与消费者行为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 idx="4294967295"/>
          </p:nvPr>
        </p:nvSpPr>
        <p:spPr>
          <a:xfrm>
            <a:off x="323850" y="476250"/>
            <a:ext cx="6707188" cy="715963"/>
          </a:xfrm>
        </p:spPr>
        <p:txBody>
          <a:bodyPr vert="horz" wrap="square" anchor="ctr">
            <a:normAutofit/>
          </a:bodyPr>
          <a:lstStyle/>
          <a:p>
            <a:r>
              <a:rPr lang="zh-CN" altLang="en-US" sz="3200" b="1">
                <a:ea typeface="楷体_GB2312" pitchFamily="1" charset="-122"/>
              </a:rPr>
              <a:t>对汽车消费者投诉的沟通与处理</a:t>
            </a:r>
            <a:endParaRPr lang="zh-CN" altLang="en-US" sz="3200" b="1">
              <a:ea typeface="楷体_GB2312" pitchFamily="1" charset="-122"/>
            </a:endParaRPr>
          </a:p>
        </p:txBody>
      </p:sp>
      <p:sp>
        <p:nvSpPr>
          <p:cNvPr id="52227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628775"/>
            <a:ext cx="8229600" cy="4525963"/>
          </a:xfrm>
          <a:solidFill>
            <a:schemeClr val="bg1">
              <a:alpha val="100000"/>
            </a:schemeClr>
          </a:solidFill>
        </p:spPr>
        <p:txBody>
          <a:bodyPr vert="horz" wrap="square" anchor="t">
            <a:normAutofit/>
          </a:bodyPr>
          <a:lstStyle/>
          <a:p>
            <a:pPr>
              <a:buNone/>
            </a:pPr>
            <a:r>
              <a:rPr lang="en-US" altLang="x-none" b="1" dirty="0"/>
              <a:t>   </a:t>
            </a:r>
            <a:r>
              <a:rPr lang="en-US" altLang="x-none" sz="2800" b="1" dirty="0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</a:rPr>
              <a:t>㈠ 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</a:rPr>
              <a:t>分析抱怨产生的原因</a:t>
            </a:r>
            <a:endParaRPr lang="zh-CN" altLang="en-US" sz="2800" b="1" dirty="0">
              <a:solidFill>
                <a:srgbClr val="0000CC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    </a:t>
            </a:r>
            <a:r>
              <a:rPr lang="zh-CN" altLang="en-US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营销人员对顾客不尊重，不负责任；顾客的错觉或误解；产品质量缺陷；顾客使用不习惯或期望太高。</a:t>
            </a:r>
            <a:endParaRPr lang="zh-CN" altLang="en-US" sz="2400" b="1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</a:rPr>
              <a:t>㈡ 处理投诉的方法</a:t>
            </a:r>
            <a:endParaRPr lang="zh-CN" altLang="en-US" sz="2800" b="1" dirty="0">
              <a:solidFill>
                <a:srgbClr val="0000CC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     </a:t>
            </a:r>
            <a:r>
              <a:rPr lang="zh-CN" altLang="en-US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绝对不能辩解；耐心聆听到最后一句话；询问和记录投诉原因；迅速解决消除抱怨。</a:t>
            </a:r>
            <a:endParaRPr lang="zh-CN" altLang="en-US" sz="2400" b="1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</a:rPr>
              <a:t>㈢ 处理投诉的技巧</a:t>
            </a:r>
            <a:endParaRPr lang="zh-CN" altLang="en-US" sz="2800" b="1" dirty="0">
              <a:solidFill>
                <a:srgbClr val="0000CC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     </a:t>
            </a:r>
            <a:r>
              <a:rPr lang="zh-CN" altLang="en-US" sz="2400" b="1" dirty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感谢投诉，正视问题，汲取教训，进行补偿，建立完整的投诉处理的流程。</a:t>
            </a:r>
            <a:endParaRPr lang="en-US" altLang="x-none" sz="2400" dirty="0">
              <a:solidFill>
                <a:srgbClr val="FF66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193"/>
          <p:cNvSpPr>
            <a:spLocks noGrp="1"/>
          </p:cNvSpPr>
          <p:nvPr/>
        </p:nvSpPr>
        <p:spPr>
          <a:xfrm>
            <a:off x="179388" y="260350"/>
            <a:ext cx="8135937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 fontScale="92500"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任务一 新产品开发与消费者行为</a:t>
            </a:r>
            <a:endParaRPr lang="zh-CN" altLang="en-US" b="1" dirty="0"/>
          </a:p>
        </p:txBody>
      </p:sp>
      <p:sp>
        <p:nvSpPr>
          <p:cNvPr id="8195" name="文本框 8194"/>
          <p:cNvSpPr txBox="1"/>
          <p:nvPr/>
        </p:nvSpPr>
        <p:spPr>
          <a:xfrm>
            <a:off x="254000" y="1892300"/>
            <a:ext cx="8639175" cy="42973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ea typeface="宋体" panose="02010600030101010101" pitchFamily="2" charset="-122"/>
              </a:rPr>
              <a:t>二、新产品开发与设计的心理策略</a:t>
            </a:r>
            <a:endParaRPr lang="zh-CN" altLang="en-US" sz="4000" b="1" dirty="0">
              <a:ea typeface="宋体" panose="02010600030101010101" pitchFamily="2" charset="-122"/>
            </a:endParaRPr>
          </a:p>
          <a:p>
            <a:r>
              <a:rPr lang="zh-CN" altLang="en-US" sz="3600" b="1" dirty="0">
                <a:ea typeface="宋体" panose="02010600030101010101" pitchFamily="2" charset="-122"/>
              </a:rPr>
              <a:t>（一）新产品开发的必要性</a:t>
            </a:r>
            <a:endParaRPr lang="zh-CN" altLang="en-US" sz="3600" b="1" dirty="0">
              <a:ea typeface="宋体" panose="02010600030101010101" pitchFamily="2" charset="-122"/>
            </a:endParaRPr>
          </a:p>
          <a:p>
            <a:endParaRPr lang="zh-CN" altLang="en-US" sz="3200" dirty="0">
              <a:ea typeface="宋体" panose="02010600030101010101" pitchFamily="2" charset="-122"/>
            </a:endParaRPr>
          </a:p>
          <a:p>
            <a:r>
              <a:rPr lang="zh-CN" altLang="en-US" sz="3200" dirty="0">
                <a:ea typeface="宋体" panose="02010600030101010101" pitchFamily="2" charset="-122"/>
              </a:rPr>
              <a:t>（1）产品的生命周期要求不断开发新产品</a:t>
            </a:r>
            <a:endParaRPr lang="zh-CN" altLang="en-US" sz="3200" dirty="0">
              <a:ea typeface="宋体" panose="02010600030101010101" pitchFamily="2" charset="-122"/>
            </a:endParaRPr>
          </a:p>
          <a:p>
            <a:r>
              <a:rPr lang="zh-CN" altLang="en-US" sz="3200" dirty="0">
                <a:ea typeface="宋体" panose="02010600030101010101" pitchFamily="2" charset="-122"/>
              </a:rPr>
              <a:t>（2）消费者需求的变化需要不断开发新产品</a:t>
            </a:r>
            <a:endParaRPr lang="zh-CN" altLang="en-US" sz="3200" dirty="0">
              <a:ea typeface="宋体" panose="02010600030101010101" pitchFamily="2" charset="-122"/>
            </a:endParaRPr>
          </a:p>
          <a:p>
            <a:r>
              <a:rPr lang="zh-CN" altLang="en-US" sz="3200" dirty="0">
                <a:ea typeface="宋体" panose="02010600030101010101" pitchFamily="2" charset="-122"/>
              </a:rPr>
              <a:t>（3）科学技术的进步推动企业不断开发新产品</a:t>
            </a:r>
            <a:endParaRPr lang="zh-CN" altLang="en-US" sz="3200" dirty="0">
              <a:ea typeface="宋体" panose="02010600030101010101" pitchFamily="2" charset="-122"/>
            </a:endParaRPr>
          </a:p>
          <a:p>
            <a:endParaRPr lang="zh-CN" altLang="en-US" sz="3200" dirty="0">
              <a:ea typeface="宋体" panose="02010600030101010101" pitchFamily="2" charset="-122"/>
            </a:endParaRPr>
          </a:p>
          <a:p>
            <a:endParaRPr lang="zh-CN" altLang="en-US" sz="4000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9217"/>
          <p:cNvSpPr>
            <a:spLocks noGrp="1"/>
          </p:cNvSpPr>
          <p:nvPr/>
        </p:nvSpPr>
        <p:spPr>
          <a:xfrm>
            <a:off x="395288" y="260350"/>
            <a:ext cx="8135937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 fontScale="92500"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任务一 新产品开发与消费者行为</a:t>
            </a:r>
            <a:endParaRPr lang="zh-CN" altLang="en-US" b="1" dirty="0"/>
          </a:p>
        </p:txBody>
      </p:sp>
      <p:sp>
        <p:nvSpPr>
          <p:cNvPr id="9219" name="文本框 9218"/>
          <p:cNvSpPr txBox="1"/>
          <p:nvPr/>
        </p:nvSpPr>
        <p:spPr>
          <a:xfrm>
            <a:off x="107950" y="1268413"/>
            <a:ext cx="8639175" cy="12493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3600" b="1" dirty="0">
                <a:ea typeface="宋体" panose="02010600030101010101" pitchFamily="2" charset="-122"/>
              </a:rPr>
              <a:t>（二）新产品开发程序</a:t>
            </a:r>
            <a:endParaRPr lang="zh-CN" altLang="en-US" sz="3200" dirty="0">
              <a:ea typeface="宋体" panose="02010600030101010101" pitchFamily="2" charset="-122"/>
            </a:endParaRPr>
          </a:p>
          <a:p>
            <a:endParaRPr lang="zh-CN" altLang="en-US" sz="4000" b="1" dirty="0">
              <a:ea typeface="宋体" panose="02010600030101010101" pitchFamily="2" charset="-122"/>
            </a:endParaRPr>
          </a:p>
        </p:txBody>
      </p:sp>
      <p:sp>
        <p:nvSpPr>
          <p:cNvPr id="9220" name="矩形 9219"/>
          <p:cNvSpPr>
            <a:spLocks noGrp="1"/>
          </p:cNvSpPr>
          <p:nvPr/>
        </p:nvSpPr>
        <p:spPr>
          <a:xfrm>
            <a:off x="4779963" y="-650875"/>
            <a:ext cx="4754562" cy="7556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/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en-US" altLang="x-none" dirty="0">
                <a:ea typeface="宋体" panose="02010600030101010101" pitchFamily="2" charset="-122"/>
              </a:rPr>
              <a:t>Diagram</a:t>
            </a:r>
            <a:endParaRPr lang="en-US" altLang="x-none" dirty="0">
              <a:ea typeface="宋体" panose="02010600030101010101" pitchFamily="2" charset="-122"/>
            </a:endParaRPr>
          </a:p>
        </p:txBody>
      </p:sp>
      <p:grpSp>
        <p:nvGrpSpPr>
          <p:cNvPr id="9221" name="组合 9220"/>
          <p:cNvGrpSpPr/>
          <p:nvPr/>
        </p:nvGrpSpPr>
        <p:grpSpPr>
          <a:xfrm>
            <a:off x="828675" y="2060575"/>
            <a:ext cx="7466013" cy="3886200"/>
            <a:chOff x="0" y="0"/>
            <a:chExt cx="11759" cy="6119"/>
          </a:xfrm>
        </p:grpSpPr>
        <p:sp>
          <p:nvSpPr>
            <p:cNvPr id="9222" name="未知"/>
            <p:cNvSpPr/>
            <p:nvPr/>
          </p:nvSpPr>
          <p:spPr>
            <a:xfrm>
              <a:off x="10783" y="0"/>
              <a:ext cx="967" cy="1545"/>
            </a:xfrm>
            <a:custGeom>
              <a:avLst/>
              <a:gdLst/>
              <a:ahLst/>
              <a:cxnLst/>
              <a:rect l="0" t="0" r="0" b="0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00563F">
                    <a:gamma/>
                    <a:shade val="46275"/>
                    <a:invGamma/>
                    <a:alpha val="100000"/>
                  </a:srgbClr>
                </a:gs>
                <a:gs pos="50000">
                  <a:srgbClr val="00563F">
                    <a:alpha val="100000"/>
                  </a:srgbClr>
                </a:gs>
                <a:gs pos="100000">
                  <a:srgbClr val="00563F">
                    <a:gamma/>
                    <a:shade val="46275"/>
                    <a:invGamma/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3" name="未知"/>
            <p:cNvSpPr/>
            <p:nvPr/>
          </p:nvSpPr>
          <p:spPr>
            <a:xfrm>
              <a:off x="6153" y="0"/>
              <a:ext cx="5607" cy="988"/>
            </a:xfrm>
            <a:custGeom>
              <a:avLst/>
              <a:gdLst/>
              <a:ahLst/>
              <a:cxnLst/>
              <a:rect l="0" t="0" r="0" b="0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solidFill>
              <a:srgbClr val="00CC9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4" name="未知"/>
            <p:cNvSpPr/>
            <p:nvPr/>
          </p:nvSpPr>
          <p:spPr>
            <a:xfrm>
              <a:off x="9810" y="1535"/>
              <a:ext cx="965" cy="1535"/>
            </a:xfrm>
            <a:custGeom>
              <a:avLst/>
              <a:gdLst/>
              <a:ahLst/>
              <a:cxnLst/>
              <a:rect l="0" t="0" r="0" b="0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4B1092">
                    <a:gamma/>
                    <a:shade val="46275"/>
                    <a:invGamma/>
                    <a:alpha val="100000"/>
                  </a:srgbClr>
                </a:gs>
                <a:gs pos="50000">
                  <a:srgbClr val="4B1092">
                    <a:alpha val="100000"/>
                  </a:srgbClr>
                </a:gs>
                <a:gs pos="100000">
                  <a:srgbClr val="4B1092">
                    <a:gamma/>
                    <a:shade val="46275"/>
                    <a:invGamma/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5" name="未知"/>
            <p:cNvSpPr/>
            <p:nvPr/>
          </p:nvSpPr>
          <p:spPr>
            <a:xfrm>
              <a:off x="4760" y="1535"/>
              <a:ext cx="6028" cy="985"/>
            </a:xfrm>
            <a:custGeom>
              <a:avLst/>
              <a:gdLst/>
              <a:ahLst/>
              <a:cxnLst/>
              <a:rect l="0" t="0" r="0" b="0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solidFill>
              <a:srgbClr val="A77B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6" name="未知"/>
            <p:cNvSpPr/>
            <p:nvPr/>
          </p:nvSpPr>
          <p:spPr>
            <a:xfrm>
              <a:off x="8835" y="3053"/>
              <a:ext cx="963" cy="1545"/>
            </a:xfrm>
            <a:custGeom>
              <a:avLst/>
              <a:gdLst/>
              <a:ahLst/>
              <a:cxnLst/>
              <a:rect l="0" t="0" r="0" b="0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rgbClr val="90330A">
                    <a:gamma/>
                    <a:shade val="46275"/>
                    <a:invGamma/>
                    <a:alpha val="100000"/>
                  </a:srgbClr>
                </a:gs>
                <a:gs pos="50000">
                  <a:srgbClr val="90330A">
                    <a:alpha val="100000"/>
                  </a:srgbClr>
                </a:gs>
                <a:gs pos="100000">
                  <a:srgbClr val="90330A">
                    <a:gamma/>
                    <a:shade val="46275"/>
                    <a:invGamma/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7" name="未知"/>
            <p:cNvSpPr/>
            <p:nvPr/>
          </p:nvSpPr>
          <p:spPr>
            <a:xfrm>
              <a:off x="7868" y="4575"/>
              <a:ext cx="967" cy="1545"/>
            </a:xfrm>
            <a:custGeom>
              <a:avLst/>
              <a:gdLst/>
              <a:ahLst/>
              <a:cxnLst/>
              <a:rect l="0" t="0" r="0" b="0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rgbClr val="906B0E">
                    <a:gamma/>
                    <a:shade val="46275"/>
                    <a:invGamma/>
                    <a:alpha val="100000"/>
                  </a:srgbClr>
                </a:gs>
                <a:gs pos="50000">
                  <a:srgbClr val="906B0E">
                    <a:alpha val="100000"/>
                  </a:srgbClr>
                </a:gs>
                <a:gs pos="100000">
                  <a:srgbClr val="906B0E">
                    <a:gamma/>
                    <a:shade val="46275"/>
                    <a:invGamma/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未知"/>
            <p:cNvSpPr/>
            <p:nvPr/>
          </p:nvSpPr>
          <p:spPr>
            <a:xfrm>
              <a:off x="1990" y="4583"/>
              <a:ext cx="6845" cy="987"/>
            </a:xfrm>
            <a:custGeom>
              <a:avLst/>
              <a:gdLst/>
              <a:ahLst/>
              <a:cxnLst/>
              <a:rect l="0" t="0" r="0" b="0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rgbClr val="F2E16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直接连接符 9228"/>
            <p:cNvSpPr/>
            <p:nvPr/>
          </p:nvSpPr>
          <p:spPr>
            <a:xfrm flipH="1">
              <a:off x="0" y="6110"/>
              <a:ext cx="199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0" name="直接连接符 9229"/>
            <p:cNvSpPr/>
            <p:nvPr/>
          </p:nvSpPr>
          <p:spPr>
            <a:xfrm flipH="1">
              <a:off x="0" y="4575"/>
              <a:ext cx="33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1" name="直接连接符 9230"/>
            <p:cNvSpPr/>
            <p:nvPr/>
          </p:nvSpPr>
          <p:spPr>
            <a:xfrm flipH="1">
              <a:off x="0" y="3060"/>
              <a:ext cx="477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2" name="直接连接符 9231"/>
            <p:cNvSpPr/>
            <p:nvPr/>
          </p:nvSpPr>
          <p:spPr>
            <a:xfrm flipH="1">
              <a:off x="0" y="1548"/>
              <a:ext cx="616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3" name="直接连接符 9232"/>
            <p:cNvSpPr/>
            <p:nvPr/>
          </p:nvSpPr>
          <p:spPr>
            <a:xfrm flipH="1">
              <a:off x="0" y="10"/>
              <a:ext cx="755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4" name="直接连接符 9233"/>
            <p:cNvSpPr/>
            <p:nvPr/>
          </p:nvSpPr>
          <p:spPr>
            <a:xfrm>
              <a:off x="300" y="0"/>
              <a:ext cx="0" cy="159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9235" name="直接连接符 9234"/>
            <p:cNvSpPr/>
            <p:nvPr/>
          </p:nvSpPr>
          <p:spPr>
            <a:xfrm>
              <a:off x="300" y="1593"/>
              <a:ext cx="0" cy="149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9236" name="直接连接符 9235"/>
            <p:cNvSpPr/>
            <p:nvPr/>
          </p:nvSpPr>
          <p:spPr>
            <a:xfrm>
              <a:off x="300" y="3083"/>
              <a:ext cx="0" cy="149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9237" name="直接连接符 9236"/>
            <p:cNvSpPr/>
            <p:nvPr/>
          </p:nvSpPr>
          <p:spPr>
            <a:xfrm>
              <a:off x="300" y="4575"/>
              <a:ext cx="0" cy="149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9238" name="未知"/>
            <p:cNvSpPr/>
            <p:nvPr/>
          </p:nvSpPr>
          <p:spPr>
            <a:xfrm>
              <a:off x="2983" y="298"/>
              <a:ext cx="3082" cy="4972"/>
            </a:xfrm>
            <a:custGeom>
              <a:avLst/>
              <a:gdLst/>
              <a:ahLst/>
              <a:cxnLst/>
              <a:rect l="0" t="0" r="0" b="0"/>
              <a:pathLst>
                <a:path w="1824" h="2648">
                  <a:moveTo>
                    <a:pt x="0" y="2648"/>
                  </a:moveTo>
                  <a:lnTo>
                    <a:pt x="12" y="2464"/>
                  </a:lnTo>
                  <a:lnTo>
                    <a:pt x="32" y="2288"/>
                  </a:lnTo>
                  <a:lnTo>
                    <a:pt x="56" y="2120"/>
                  </a:lnTo>
                  <a:lnTo>
                    <a:pt x="88" y="1960"/>
                  </a:lnTo>
                  <a:lnTo>
                    <a:pt x="124" y="1808"/>
                  </a:lnTo>
                  <a:lnTo>
                    <a:pt x="166" y="1662"/>
                  </a:lnTo>
                  <a:lnTo>
                    <a:pt x="212" y="1524"/>
                  </a:lnTo>
                  <a:lnTo>
                    <a:pt x="262" y="1394"/>
                  </a:lnTo>
                  <a:lnTo>
                    <a:pt x="316" y="1270"/>
                  </a:lnTo>
                  <a:lnTo>
                    <a:pt x="372" y="1154"/>
                  </a:lnTo>
                  <a:lnTo>
                    <a:pt x="430" y="1044"/>
                  </a:lnTo>
                  <a:lnTo>
                    <a:pt x="490" y="942"/>
                  </a:lnTo>
                  <a:lnTo>
                    <a:pt x="550" y="846"/>
                  </a:lnTo>
                  <a:lnTo>
                    <a:pt x="612" y="758"/>
                  </a:lnTo>
                  <a:lnTo>
                    <a:pt x="672" y="674"/>
                  </a:lnTo>
                  <a:lnTo>
                    <a:pt x="734" y="598"/>
                  </a:lnTo>
                  <a:lnTo>
                    <a:pt x="792" y="528"/>
                  </a:lnTo>
                  <a:lnTo>
                    <a:pt x="850" y="464"/>
                  </a:lnTo>
                  <a:lnTo>
                    <a:pt x="906" y="408"/>
                  </a:lnTo>
                  <a:lnTo>
                    <a:pt x="960" y="356"/>
                  </a:lnTo>
                  <a:lnTo>
                    <a:pt x="1010" y="310"/>
                  </a:lnTo>
                  <a:lnTo>
                    <a:pt x="1056" y="270"/>
                  </a:lnTo>
                  <a:lnTo>
                    <a:pt x="1096" y="236"/>
                  </a:lnTo>
                  <a:lnTo>
                    <a:pt x="1134" y="208"/>
                  </a:lnTo>
                  <a:lnTo>
                    <a:pt x="1164" y="184"/>
                  </a:lnTo>
                  <a:lnTo>
                    <a:pt x="1190" y="166"/>
                  </a:lnTo>
                  <a:lnTo>
                    <a:pt x="1208" y="154"/>
                  </a:lnTo>
                  <a:lnTo>
                    <a:pt x="1220" y="146"/>
                  </a:lnTo>
                  <a:lnTo>
                    <a:pt x="1224" y="144"/>
                  </a:lnTo>
                  <a:lnTo>
                    <a:pt x="848" y="0"/>
                  </a:lnTo>
                  <a:lnTo>
                    <a:pt x="1728" y="56"/>
                  </a:lnTo>
                  <a:lnTo>
                    <a:pt x="1824" y="480"/>
                  </a:lnTo>
                  <a:lnTo>
                    <a:pt x="1568" y="328"/>
                  </a:lnTo>
                  <a:lnTo>
                    <a:pt x="1564" y="328"/>
                  </a:lnTo>
                  <a:lnTo>
                    <a:pt x="1554" y="332"/>
                  </a:lnTo>
                  <a:lnTo>
                    <a:pt x="1538" y="338"/>
                  </a:lnTo>
                  <a:lnTo>
                    <a:pt x="1514" y="346"/>
                  </a:lnTo>
                  <a:lnTo>
                    <a:pt x="1486" y="356"/>
                  </a:lnTo>
                  <a:lnTo>
                    <a:pt x="1452" y="370"/>
                  </a:lnTo>
                  <a:lnTo>
                    <a:pt x="1412" y="388"/>
                  </a:lnTo>
                  <a:lnTo>
                    <a:pt x="1370" y="410"/>
                  </a:lnTo>
                  <a:lnTo>
                    <a:pt x="1322" y="436"/>
                  </a:lnTo>
                  <a:lnTo>
                    <a:pt x="1270" y="466"/>
                  </a:lnTo>
                  <a:lnTo>
                    <a:pt x="1216" y="500"/>
                  </a:lnTo>
                  <a:lnTo>
                    <a:pt x="1158" y="540"/>
                  </a:lnTo>
                  <a:lnTo>
                    <a:pt x="1098" y="584"/>
                  </a:lnTo>
                  <a:lnTo>
                    <a:pt x="1034" y="636"/>
                  </a:lnTo>
                  <a:lnTo>
                    <a:pt x="970" y="692"/>
                  </a:lnTo>
                  <a:lnTo>
                    <a:pt x="904" y="756"/>
                  </a:lnTo>
                  <a:lnTo>
                    <a:pt x="836" y="824"/>
                  </a:lnTo>
                  <a:lnTo>
                    <a:pt x="770" y="900"/>
                  </a:lnTo>
                  <a:lnTo>
                    <a:pt x="700" y="984"/>
                  </a:lnTo>
                  <a:lnTo>
                    <a:pt x="632" y="1076"/>
                  </a:lnTo>
                  <a:lnTo>
                    <a:pt x="566" y="1174"/>
                  </a:lnTo>
                  <a:lnTo>
                    <a:pt x="498" y="1280"/>
                  </a:lnTo>
                  <a:lnTo>
                    <a:pt x="434" y="1394"/>
                  </a:lnTo>
                  <a:lnTo>
                    <a:pt x="370" y="1518"/>
                  </a:lnTo>
                  <a:lnTo>
                    <a:pt x="308" y="1650"/>
                  </a:lnTo>
                  <a:lnTo>
                    <a:pt x="248" y="1792"/>
                  </a:lnTo>
                  <a:lnTo>
                    <a:pt x="192" y="1944"/>
                  </a:lnTo>
                  <a:lnTo>
                    <a:pt x="138" y="2104"/>
                  </a:lnTo>
                  <a:lnTo>
                    <a:pt x="88" y="2274"/>
                  </a:lnTo>
                  <a:lnTo>
                    <a:pt x="42" y="2456"/>
                  </a:lnTo>
                  <a:lnTo>
                    <a:pt x="0" y="2648"/>
                  </a:lnTo>
                  <a:close/>
                </a:path>
              </a:pathLst>
            </a:custGeom>
            <a:gradFill rotWithShape="1">
              <a:gsLst>
                <a:gs pos="0">
                  <a:srgbClr val="D11364">
                    <a:alpha val="100000"/>
                  </a:srgbClr>
                </a:gs>
                <a:gs pos="100000">
                  <a:srgbClr val="D11364">
                    <a:gamma/>
                    <a:shade val="46275"/>
                    <a:invGamma/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9" name="矩形 9238"/>
            <p:cNvSpPr/>
            <p:nvPr/>
          </p:nvSpPr>
          <p:spPr>
            <a:xfrm>
              <a:off x="6163" y="988"/>
              <a:ext cx="4642" cy="555"/>
            </a:xfrm>
            <a:prstGeom prst="rect">
              <a:avLst/>
            </a:prstGeom>
            <a:gradFill rotWithShape="1">
              <a:gsLst>
                <a:gs pos="0">
                  <a:srgbClr val="00906A">
                    <a:gamma/>
                    <a:shade val="72549"/>
                    <a:invGamma/>
                    <a:alpha val="100000"/>
                  </a:srgbClr>
                </a:gs>
                <a:gs pos="50000">
                  <a:srgbClr val="00906A">
                    <a:alpha val="100000"/>
                  </a:srgbClr>
                </a:gs>
                <a:gs pos="100000">
                  <a:srgbClr val="00906A">
                    <a:gamma/>
                    <a:shade val="72549"/>
                    <a:invGamma/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vert="horz" wrap="none" anchor="ctr"/>
            <a:lstStyle/>
            <a:p>
              <a:pPr algn="ctr" eaLnBrk="0" hangingPunct="0"/>
              <a:r>
                <a:rPr lang="zh-CN" altLang="en-US" dirty="0">
                  <a:latin typeface="Verdana" panose="020B0604030504040204" pitchFamily="2" charset="0"/>
                  <a:ea typeface="宋体" panose="02010600030101010101" pitchFamily="2" charset="-122"/>
                </a:rPr>
                <a:t>进行市场试验</a:t>
              </a:r>
              <a:endParaRPr lang="zh-CN" altLang="en-US" dirty="0">
                <a:latin typeface="Verdana" panose="020B060403050404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9240" name="矩形 9239"/>
            <p:cNvSpPr/>
            <p:nvPr/>
          </p:nvSpPr>
          <p:spPr>
            <a:xfrm>
              <a:off x="4763" y="2520"/>
              <a:ext cx="5057" cy="545"/>
            </a:xfrm>
            <a:prstGeom prst="rect">
              <a:avLst/>
            </a:prstGeom>
            <a:gradFill rotWithShape="1">
              <a:gsLst>
                <a:gs pos="0">
                  <a:srgbClr val="8041FF">
                    <a:gamma/>
                    <a:shade val="72549"/>
                    <a:invGamma/>
                    <a:alpha val="100000"/>
                  </a:srgbClr>
                </a:gs>
                <a:gs pos="50000">
                  <a:srgbClr val="8041FF">
                    <a:alpha val="100000"/>
                  </a:srgbClr>
                </a:gs>
                <a:gs pos="100000">
                  <a:srgbClr val="8041FF">
                    <a:gamma/>
                    <a:shade val="72549"/>
                    <a:invGamma/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vert="horz" wrap="none" anchor="ctr"/>
            <a:lstStyle/>
            <a:p>
              <a:pPr algn="ctr" eaLnBrk="0" hangingPunct="0"/>
              <a:r>
                <a:rPr lang="zh-CN" altLang="en-US" dirty="0">
                  <a:latin typeface="Verdana" panose="020B0604030504040204" pitchFamily="2" charset="0"/>
                  <a:ea typeface="宋体" panose="02010600030101010101" pitchFamily="2" charset="-122"/>
                </a:rPr>
                <a:t>进行营业分析</a:t>
              </a:r>
              <a:endParaRPr lang="zh-CN" altLang="en-US" dirty="0">
                <a:latin typeface="Verdana" panose="020B060403050404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9241" name="未知"/>
            <p:cNvSpPr/>
            <p:nvPr/>
          </p:nvSpPr>
          <p:spPr>
            <a:xfrm>
              <a:off x="3378" y="3053"/>
              <a:ext cx="6430" cy="995"/>
            </a:xfrm>
            <a:custGeom>
              <a:avLst/>
              <a:gdLst/>
              <a:ahLst/>
              <a:cxnLst/>
              <a:rect l="0" t="0" r="0" b="0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rgbClr val="FF996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矩形 9241"/>
            <p:cNvSpPr/>
            <p:nvPr/>
          </p:nvSpPr>
          <p:spPr>
            <a:xfrm>
              <a:off x="3380" y="4048"/>
              <a:ext cx="5478" cy="542"/>
            </a:xfrm>
            <a:prstGeom prst="rect">
              <a:avLst/>
            </a:prstGeom>
            <a:gradFill rotWithShape="1">
              <a:gsLst>
                <a:gs pos="0">
                  <a:srgbClr val="DC7150">
                    <a:gamma/>
                    <a:shade val="72549"/>
                    <a:invGamma/>
                    <a:alpha val="100000"/>
                  </a:srgbClr>
                </a:gs>
                <a:gs pos="50000">
                  <a:srgbClr val="DC7150">
                    <a:alpha val="100000"/>
                  </a:srgbClr>
                </a:gs>
                <a:gs pos="100000">
                  <a:srgbClr val="DC7150">
                    <a:gamma/>
                    <a:shade val="72549"/>
                    <a:invGamma/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vert="horz" wrap="none" anchor="ctr"/>
            <a:lstStyle/>
            <a:p>
              <a:pPr algn="ctr" eaLnBrk="0" hangingPunct="0"/>
              <a:r>
                <a:rPr lang="zh-CN" altLang="en-US" dirty="0">
                  <a:latin typeface="Verdana" panose="020B0604030504040204" pitchFamily="2" charset="0"/>
                  <a:ea typeface="宋体" panose="02010600030101010101" pitchFamily="2" charset="-122"/>
                </a:rPr>
                <a:t>产品概念的发展与试验</a:t>
              </a:r>
              <a:endParaRPr lang="zh-CN" altLang="en-US" dirty="0">
                <a:latin typeface="Verdana" panose="020B060403050404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9243" name="矩形 9242"/>
            <p:cNvSpPr/>
            <p:nvPr/>
          </p:nvSpPr>
          <p:spPr>
            <a:xfrm>
              <a:off x="1988" y="5573"/>
              <a:ext cx="5892" cy="542"/>
            </a:xfrm>
            <a:prstGeom prst="rect">
              <a:avLst/>
            </a:prstGeom>
            <a:gradFill rotWithShape="1">
              <a:gsLst>
                <a:gs pos="0">
                  <a:srgbClr val="D0A11C">
                    <a:gamma/>
                    <a:shade val="72549"/>
                    <a:invGamma/>
                    <a:alpha val="100000"/>
                  </a:srgbClr>
                </a:gs>
                <a:gs pos="50000">
                  <a:srgbClr val="D0A11C">
                    <a:alpha val="100000"/>
                  </a:srgbClr>
                </a:gs>
                <a:gs pos="100000">
                  <a:srgbClr val="D0A11C">
                    <a:gamma/>
                    <a:shade val="72549"/>
                    <a:invGamma/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vert="horz" wrap="none" anchor="ctr"/>
            <a:lstStyle/>
            <a:p>
              <a:pPr algn="ctr" eaLnBrk="0" hangingPunct="0"/>
              <a:r>
                <a:rPr lang="zh-CN" altLang="en-US" dirty="0">
                  <a:latin typeface="Verdana" panose="020B0604030504040204" pitchFamily="2" charset="0"/>
                  <a:ea typeface="宋体" panose="02010600030101010101" pitchFamily="2" charset="-122"/>
                </a:rPr>
                <a:t>寻求创意</a:t>
              </a:r>
              <a:endParaRPr lang="zh-CN" altLang="en-US" dirty="0">
                <a:latin typeface="Verdana" panose="020B060403050404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9244" name="文本框 9243"/>
            <p:cNvSpPr txBox="1"/>
            <p:nvPr/>
          </p:nvSpPr>
          <p:spPr>
            <a:xfrm>
              <a:off x="285" y="593"/>
              <a:ext cx="2283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pPr eaLnBrk="0" hangingPunct="0"/>
              <a:r>
                <a:rPr lang="zh-CN" altLang="en-US" sz="1400" dirty="0">
                  <a:latin typeface="Verdana" panose="020B0604030504040204" pitchFamily="2" charset="0"/>
                  <a:ea typeface="宋体" panose="02010600030101010101" pitchFamily="2" charset="-122"/>
                </a:rPr>
                <a:t>商业化</a:t>
              </a:r>
              <a:endParaRPr lang="en-US" altLang="x-none" sz="1400" dirty="0">
                <a:latin typeface="Verdana" panose="020B060403050404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9245" name="文本框 9244"/>
            <p:cNvSpPr txBox="1"/>
            <p:nvPr/>
          </p:nvSpPr>
          <p:spPr>
            <a:xfrm>
              <a:off x="285" y="2100"/>
              <a:ext cx="2283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pPr eaLnBrk="0" hangingPunct="0"/>
              <a:r>
                <a:rPr lang="zh-CN" altLang="en-US" sz="1400" dirty="0">
                  <a:latin typeface="Verdana" panose="020B0604030504040204" pitchFamily="2" charset="0"/>
                  <a:ea typeface="宋体" panose="02010600030101010101" pitchFamily="2" charset="-122"/>
                </a:rPr>
                <a:t>进行产品开发</a:t>
              </a:r>
              <a:endParaRPr lang="zh-CN" altLang="en-US" sz="1400" dirty="0">
                <a:latin typeface="Verdana" panose="020B060403050404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9246" name="文本框 9245"/>
            <p:cNvSpPr txBox="1"/>
            <p:nvPr/>
          </p:nvSpPr>
          <p:spPr>
            <a:xfrm>
              <a:off x="285" y="3678"/>
              <a:ext cx="2283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pPr eaLnBrk="0" hangingPunct="0"/>
              <a:r>
                <a:rPr lang="zh-CN" altLang="en-US" sz="1400" dirty="0">
                  <a:latin typeface="Verdana" panose="020B0604030504040204" pitchFamily="2" charset="0"/>
                  <a:ea typeface="宋体" panose="02010600030101010101" pitchFamily="2" charset="-122"/>
                </a:rPr>
                <a:t>制定市场营销目标</a:t>
              </a:r>
              <a:endParaRPr lang="en-US" altLang="x-none" sz="1400" dirty="0">
                <a:latin typeface="Verdana" panose="020B060403050404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9247" name="文本框 9246"/>
            <p:cNvSpPr txBox="1"/>
            <p:nvPr/>
          </p:nvSpPr>
          <p:spPr>
            <a:xfrm>
              <a:off x="285" y="5150"/>
              <a:ext cx="2283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pPr eaLnBrk="0" hangingPunct="0"/>
              <a:r>
                <a:rPr lang="zh-CN" altLang="en-US" sz="1400" dirty="0">
                  <a:latin typeface="Verdana" panose="020B0604030504040204" pitchFamily="2" charset="0"/>
                  <a:ea typeface="宋体" panose="02010600030101010101" pitchFamily="2" charset="-122"/>
                </a:rPr>
                <a:t>甄别创意</a:t>
              </a:r>
              <a:endParaRPr lang="zh-CN" altLang="en-US" sz="1400" dirty="0">
                <a:latin typeface="Verdana" panose="020B06040305040402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0241"/>
          <p:cNvSpPr>
            <a:spLocks noGrp="1"/>
          </p:cNvSpPr>
          <p:nvPr/>
        </p:nvSpPr>
        <p:spPr>
          <a:xfrm>
            <a:off x="180975" y="117475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 fontScale="92500"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任务一 新产品开发与消费者行为</a:t>
            </a:r>
            <a:endParaRPr lang="zh-CN" altLang="en-US" b="1" dirty="0"/>
          </a:p>
        </p:txBody>
      </p:sp>
      <p:sp>
        <p:nvSpPr>
          <p:cNvPr id="10243" name="文本框 10242"/>
          <p:cNvSpPr txBox="1"/>
          <p:nvPr/>
        </p:nvSpPr>
        <p:spPr>
          <a:xfrm>
            <a:off x="107950" y="1052513"/>
            <a:ext cx="8639175" cy="12493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3600" b="1" dirty="0">
                <a:ea typeface="宋体" panose="02010600030101010101" pitchFamily="2" charset="-122"/>
              </a:rPr>
              <a:t>（三）新产品采用者的类型</a:t>
            </a:r>
            <a:endParaRPr lang="zh-CN" altLang="en-US" sz="3200" dirty="0">
              <a:ea typeface="宋体" panose="02010600030101010101" pitchFamily="2" charset="-122"/>
            </a:endParaRPr>
          </a:p>
          <a:p>
            <a:endParaRPr lang="zh-CN" altLang="en-US" sz="4000" b="1" dirty="0">
              <a:ea typeface="宋体" panose="02010600030101010101" pitchFamily="2" charset="-122"/>
            </a:endParaRPr>
          </a:p>
        </p:txBody>
      </p:sp>
      <p:sp>
        <p:nvSpPr>
          <p:cNvPr id="10244" name="矩形 10243"/>
          <p:cNvSpPr>
            <a:spLocks noGrp="1"/>
          </p:cNvSpPr>
          <p:nvPr/>
        </p:nvSpPr>
        <p:spPr>
          <a:xfrm>
            <a:off x="4779963" y="-650875"/>
            <a:ext cx="4754562" cy="7556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/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en-US" altLang="x-none" dirty="0">
                <a:ea typeface="宋体" panose="02010600030101010101" pitchFamily="2" charset="-122"/>
              </a:rPr>
              <a:t>Diagram</a:t>
            </a:r>
            <a:endParaRPr lang="en-US" altLang="x-none" dirty="0">
              <a:ea typeface="宋体" panose="02010600030101010101" pitchFamily="2" charset="-122"/>
            </a:endParaRPr>
          </a:p>
        </p:txBody>
      </p:sp>
      <p:pic>
        <p:nvPicPr>
          <p:cNvPr id="10245" name="图片 102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75" y="1844675"/>
            <a:ext cx="3152775" cy="2366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102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575" y="3141663"/>
            <a:ext cx="3492500" cy="1963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102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625" y="4149725"/>
            <a:ext cx="3417888" cy="2563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8" name="Rectangle 3"/>
          <p:cNvSpPr>
            <a:spLocks noGrp="1"/>
          </p:cNvSpPr>
          <p:nvPr/>
        </p:nvSpPr>
        <p:spPr>
          <a:xfrm>
            <a:off x="107950" y="1989138"/>
            <a:ext cx="8928100" cy="3886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</a:lstStyle>
          <a:p>
            <a:pPr lvl="0">
              <a:lnSpc>
                <a:spcPct val="80000"/>
              </a:lnSpc>
              <a:buFont typeface="Wingdings 2" panose="05020102010507070707" pitchFamily="2" charset="2"/>
              <a:buNone/>
            </a:pPr>
            <a:r>
              <a:rPr lang="zh-CN" altLang="en-US" sz="2800" b="1" dirty="0"/>
              <a:t>1、创新采用者</a:t>
            </a:r>
            <a:endParaRPr lang="zh-CN" altLang="en-US" sz="2800" b="1" dirty="0"/>
          </a:p>
          <a:p>
            <a:pPr lvl="0">
              <a:lnSpc>
                <a:spcPct val="80000"/>
              </a:lnSpc>
              <a:buFont typeface="Wingdings 2" panose="05020102010507070707" pitchFamily="2" charset="2"/>
              <a:buNone/>
            </a:pPr>
            <a:r>
              <a:rPr lang="zh-CN" altLang="en-US" sz="2800" b="1" dirty="0"/>
              <a:t>     </a:t>
            </a:r>
            <a:r>
              <a:rPr lang="zh-CN" altLang="en-US" sz="2800" dirty="0"/>
              <a:t>比例极小，极富冒险精神，购物积极，主动性强；</a:t>
            </a:r>
            <a:endParaRPr lang="zh-CN" altLang="en-US" sz="2800" dirty="0"/>
          </a:p>
          <a:p>
            <a:pPr lvl="0">
              <a:lnSpc>
                <a:spcPct val="80000"/>
              </a:lnSpc>
              <a:buFont typeface="Wingdings 2" panose="05020102010507070707" pitchFamily="2" charset="2"/>
              <a:buNone/>
            </a:pPr>
            <a:r>
              <a:rPr lang="zh-CN" altLang="en-US" sz="2800" b="1" dirty="0"/>
              <a:t>2、早期采用者</a:t>
            </a:r>
            <a:endParaRPr lang="zh-CN" altLang="en-US" sz="2800" b="1" dirty="0"/>
          </a:p>
          <a:p>
            <a:pPr lvl="0">
              <a:lnSpc>
                <a:spcPct val="80000"/>
              </a:lnSpc>
              <a:buFont typeface="Wingdings 2" panose="05020102010507070707" pitchFamily="2" charset="2"/>
              <a:buNone/>
            </a:pPr>
            <a:r>
              <a:rPr lang="zh-CN" altLang="en-US" sz="2800" b="1" dirty="0"/>
              <a:t>     </a:t>
            </a:r>
            <a:r>
              <a:rPr lang="zh-CN" altLang="en-US" sz="2800" dirty="0"/>
              <a:t>思想活跃，受拥护、爱戴、求新、赶时髦；</a:t>
            </a:r>
            <a:endParaRPr lang="zh-CN" altLang="en-US" sz="2800" dirty="0"/>
          </a:p>
          <a:p>
            <a:pPr lvl="0">
              <a:lnSpc>
                <a:spcPct val="80000"/>
              </a:lnSpc>
              <a:buFont typeface="Wingdings 2" panose="05020102010507070707" pitchFamily="2" charset="2"/>
              <a:buNone/>
            </a:pPr>
            <a:r>
              <a:rPr lang="zh-CN" altLang="en-US" sz="2800" b="1" dirty="0"/>
              <a:t>3、早期大众（中期采用者）</a:t>
            </a:r>
            <a:endParaRPr lang="zh-CN" altLang="en-US" sz="2800" b="1" dirty="0"/>
          </a:p>
          <a:p>
            <a:pPr lvl="0">
              <a:lnSpc>
                <a:spcPct val="80000"/>
              </a:lnSpc>
              <a:buFont typeface="Wingdings 2" panose="05020102010507070707" pitchFamily="2" charset="2"/>
              <a:buNone/>
            </a:pPr>
            <a:r>
              <a:rPr lang="zh-CN" altLang="en-US" sz="2800" b="1" dirty="0"/>
              <a:t>    </a:t>
            </a:r>
            <a:r>
              <a:rPr lang="zh-CN" altLang="en-US" sz="2800" dirty="0"/>
              <a:t>个性沉稳，服从性强，喜欢深思熟虑，决断性弱；</a:t>
            </a:r>
            <a:endParaRPr lang="zh-CN" altLang="en-US" sz="2800" dirty="0"/>
          </a:p>
          <a:p>
            <a:pPr lvl="0">
              <a:lnSpc>
                <a:spcPct val="80000"/>
              </a:lnSpc>
              <a:buFont typeface="Wingdings 2" panose="05020102010507070707" pitchFamily="2" charset="2"/>
              <a:buNone/>
            </a:pPr>
            <a:r>
              <a:rPr lang="zh-CN" altLang="en-US" sz="2800" b="1" dirty="0"/>
              <a:t>4、晚期大众（晚期采用者）</a:t>
            </a:r>
            <a:endParaRPr lang="zh-CN" altLang="en-US" sz="2800" b="1" dirty="0"/>
          </a:p>
          <a:p>
            <a:pPr lvl="0">
              <a:lnSpc>
                <a:spcPct val="80000"/>
              </a:lnSpc>
              <a:buFont typeface="Wingdings 2" panose="05020102010507070707" pitchFamily="2" charset="2"/>
              <a:buNone/>
            </a:pPr>
            <a:r>
              <a:rPr lang="zh-CN" altLang="en-US" sz="2800" b="1" dirty="0"/>
              <a:t>    </a:t>
            </a:r>
            <a:r>
              <a:rPr lang="zh-CN" altLang="en-US" sz="2800" dirty="0"/>
              <a:t>多疑，遇事畏缩不前，收入状况差，社交少；</a:t>
            </a:r>
            <a:endParaRPr lang="zh-CN" altLang="en-US" sz="2800" dirty="0"/>
          </a:p>
          <a:p>
            <a:pPr lvl="0">
              <a:lnSpc>
                <a:spcPct val="80000"/>
              </a:lnSpc>
              <a:buFont typeface="Wingdings 2" panose="05020102010507070707" pitchFamily="2" charset="2"/>
              <a:buNone/>
            </a:pPr>
            <a:r>
              <a:rPr lang="zh-CN" altLang="en-US" sz="2800" b="1" dirty="0"/>
              <a:t>5、落后采用者</a:t>
            </a:r>
            <a:endParaRPr lang="zh-CN" altLang="en-US" sz="2800" b="1" dirty="0"/>
          </a:p>
          <a:p>
            <a:pPr lvl="0">
              <a:lnSpc>
                <a:spcPct val="80000"/>
              </a:lnSpc>
              <a:buFont typeface="Wingdings 2" panose="05020102010507070707" pitchFamily="2" charset="2"/>
              <a:buNone/>
            </a:pPr>
            <a:r>
              <a:rPr lang="zh-CN" altLang="en-US" sz="2800" b="1" dirty="0"/>
              <a:t>     </a:t>
            </a:r>
            <a:r>
              <a:rPr lang="zh-CN" altLang="en-US" sz="2800" dirty="0"/>
              <a:t>保守传统习惯重，思维方式固定化，收入水平低。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1265"/>
          <p:cNvSpPr>
            <a:spLocks noGrp="1"/>
          </p:cNvSpPr>
          <p:nvPr/>
        </p:nvSpPr>
        <p:spPr>
          <a:xfrm>
            <a:off x="395288" y="260350"/>
            <a:ext cx="8135937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 fontScale="92500"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任务一 新产品开发与消费者行为</a:t>
            </a:r>
            <a:endParaRPr lang="zh-CN" altLang="en-US" b="1" dirty="0"/>
          </a:p>
        </p:txBody>
      </p:sp>
      <p:sp>
        <p:nvSpPr>
          <p:cNvPr id="11267" name="文本框 11266"/>
          <p:cNvSpPr txBox="1"/>
          <p:nvPr/>
        </p:nvSpPr>
        <p:spPr>
          <a:xfrm>
            <a:off x="107950" y="1268413"/>
            <a:ext cx="8639175" cy="45418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3600" b="1" dirty="0">
                <a:ea typeface="宋体" panose="02010600030101010101" pitchFamily="2" charset="-122"/>
              </a:rPr>
              <a:t>（四）新产品开发的心理策略</a:t>
            </a:r>
            <a:endParaRPr lang="zh-CN" altLang="en-US" sz="3600" b="1" dirty="0">
              <a:ea typeface="宋体" panose="02010600030101010101" pitchFamily="2" charset="-122"/>
            </a:endParaRPr>
          </a:p>
          <a:p>
            <a:endParaRPr lang="zh-CN" altLang="en-US" sz="3600" b="1" dirty="0">
              <a:ea typeface="宋体" panose="02010600030101010101" pitchFamily="2" charset="-122"/>
            </a:endParaRPr>
          </a:p>
          <a:p>
            <a:r>
              <a:rPr lang="zh-CN" altLang="en-US" sz="3600" b="1" dirty="0">
                <a:ea typeface="宋体" panose="02010600030101010101" pitchFamily="2" charset="-122"/>
              </a:rPr>
              <a:t>1、适应消费变化</a:t>
            </a:r>
            <a:endParaRPr lang="zh-CN" altLang="en-US" sz="3600" b="1" dirty="0">
              <a:ea typeface="宋体" panose="02010600030101010101" pitchFamily="2" charset="-122"/>
            </a:endParaRPr>
          </a:p>
          <a:p>
            <a:r>
              <a:rPr lang="zh-CN" altLang="en-US" sz="3600" b="1" dirty="0">
                <a:ea typeface="宋体" panose="02010600030101010101" pitchFamily="2" charset="-122"/>
              </a:rPr>
              <a:t>2、适应个性特征</a:t>
            </a:r>
            <a:endParaRPr lang="zh-CN" altLang="en-US" sz="3600" b="1" dirty="0">
              <a:ea typeface="宋体" panose="02010600030101010101" pitchFamily="2" charset="-122"/>
            </a:endParaRPr>
          </a:p>
          <a:p>
            <a:r>
              <a:rPr lang="zh-CN" altLang="en-US" sz="3600" b="1" dirty="0">
                <a:ea typeface="宋体" panose="02010600030101010101" pitchFamily="2" charset="-122"/>
              </a:rPr>
              <a:t>3、讲究科学合理</a:t>
            </a:r>
            <a:endParaRPr lang="zh-CN" altLang="en-US" sz="3600" b="1" dirty="0">
              <a:ea typeface="宋体" panose="02010600030101010101" pitchFamily="2" charset="-122"/>
            </a:endParaRPr>
          </a:p>
          <a:p>
            <a:r>
              <a:rPr lang="zh-CN" altLang="en-US" sz="3600" b="1" dirty="0">
                <a:ea typeface="宋体" panose="02010600030101010101" pitchFamily="2" charset="-122"/>
              </a:rPr>
              <a:t>4、符合审美情趣</a:t>
            </a:r>
            <a:endParaRPr lang="zh-CN" altLang="en-US" sz="3600" b="1" dirty="0">
              <a:ea typeface="宋体" panose="02010600030101010101" pitchFamily="2" charset="-122"/>
            </a:endParaRPr>
          </a:p>
          <a:p>
            <a:r>
              <a:rPr lang="zh-CN" altLang="en-US" sz="3600" b="1" dirty="0">
                <a:ea typeface="宋体" panose="02010600030101010101" pitchFamily="2" charset="-122"/>
              </a:rPr>
              <a:t>5、符合社会潮流</a:t>
            </a:r>
            <a:endParaRPr lang="zh-CN" altLang="en-US" sz="3200" dirty="0">
              <a:ea typeface="宋体" panose="02010600030101010101" pitchFamily="2" charset="-122"/>
            </a:endParaRPr>
          </a:p>
          <a:p>
            <a:endParaRPr lang="zh-CN" altLang="en-US" sz="4000" b="1" dirty="0">
              <a:ea typeface="宋体" panose="02010600030101010101" pitchFamily="2" charset="-122"/>
            </a:endParaRPr>
          </a:p>
        </p:txBody>
      </p:sp>
      <p:grpSp>
        <p:nvGrpSpPr>
          <p:cNvPr id="11268" name="组合 11267"/>
          <p:cNvGrpSpPr>
            <a:grpSpLocks noChangeAspect="1"/>
          </p:cNvGrpSpPr>
          <p:nvPr/>
        </p:nvGrpSpPr>
        <p:grpSpPr>
          <a:xfrm>
            <a:off x="3924300" y="1773238"/>
            <a:ext cx="4679950" cy="4679950"/>
            <a:chOff x="0" y="0"/>
            <a:chExt cx="7370" cy="7370"/>
          </a:xfrm>
        </p:grpSpPr>
        <p:pic>
          <p:nvPicPr>
            <p:cNvPr id="11269" name="图片 1126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7370" cy="73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270" name="组合 11269"/>
            <p:cNvGrpSpPr>
              <a:grpSpLocks noChangeAspect="1"/>
            </p:cNvGrpSpPr>
            <p:nvPr/>
          </p:nvGrpSpPr>
          <p:grpSpPr>
            <a:xfrm>
              <a:off x="908" y="1021"/>
              <a:ext cx="5556" cy="5556"/>
              <a:chOff x="0" y="0"/>
              <a:chExt cx="5556" cy="5556"/>
            </a:xfrm>
          </p:grpSpPr>
          <p:pic>
            <p:nvPicPr>
              <p:cNvPr id="11271" name="图片 1127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5556" cy="55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2" name="图片 1127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87" y="1588"/>
                <a:ext cx="2268" cy="226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1273" name="文本框 11272"/>
          <p:cNvSpPr txBox="1"/>
          <p:nvPr/>
        </p:nvSpPr>
        <p:spPr>
          <a:xfrm>
            <a:off x="5724525" y="4016375"/>
            <a:ext cx="1223963" cy="3651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a typeface="宋体" panose="02010600030101010101" pitchFamily="2" charset="-122"/>
              </a:rPr>
              <a:t>核心产品</a:t>
            </a:r>
            <a:endParaRPr lang="zh-CN" altLang="en-US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1274" name="文本框 11273"/>
          <p:cNvSpPr txBox="1"/>
          <p:nvPr/>
        </p:nvSpPr>
        <p:spPr>
          <a:xfrm>
            <a:off x="5557838" y="3159125"/>
            <a:ext cx="1319212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</a:rPr>
              <a:t>实体产品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275" name="文本框 11274"/>
          <p:cNvSpPr txBox="1"/>
          <p:nvPr/>
        </p:nvSpPr>
        <p:spPr>
          <a:xfrm>
            <a:off x="5364163" y="2301875"/>
            <a:ext cx="16557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ea typeface="宋体" panose="02010600030101010101" pitchFamily="2" charset="-122"/>
              </a:rPr>
              <a:t>附加产品</a:t>
            </a:r>
            <a:endParaRPr lang="zh-CN" altLang="en-US" sz="20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2289"/>
          <p:cNvSpPr>
            <a:spLocks noGrp="1"/>
          </p:cNvSpPr>
          <p:nvPr/>
        </p:nvSpPr>
        <p:spPr>
          <a:xfrm>
            <a:off x="107950" y="188913"/>
            <a:ext cx="81343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normAutofit fontScale="92500"/>
          </a:bodyPr>
          <a:lstStyle>
            <a:lvl1pPr marL="914400" lvl="0" indent="-9144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</a:lstStyle>
          <a:p>
            <a:pPr lvl="0"/>
            <a:r>
              <a:rPr lang="zh-CN" altLang="en-US" b="1" dirty="0"/>
              <a:t>任务一 新产品开发与消费者行为</a:t>
            </a:r>
            <a:endParaRPr lang="zh-CN" altLang="en-US" b="1" dirty="0"/>
          </a:p>
        </p:txBody>
      </p:sp>
      <p:sp>
        <p:nvSpPr>
          <p:cNvPr id="12291" name="文本框 12290"/>
          <p:cNvSpPr txBox="1"/>
          <p:nvPr/>
        </p:nvSpPr>
        <p:spPr>
          <a:xfrm>
            <a:off x="1588" y="1198563"/>
            <a:ext cx="9107487" cy="15541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ea typeface="宋体" panose="02010600030101010101" pitchFamily="2" charset="-122"/>
              </a:rPr>
              <a:t>三、新产品开发需要具备的基本营销技能</a:t>
            </a:r>
            <a:endParaRPr lang="zh-CN" altLang="en-US" sz="3600" b="1" dirty="0">
              <a:ea typeface="宋体" panose="02010600030101010101" pitchFamily="2" charset="-122"/>
            </a:endParaRPr>
          </a:p>
          <a:p>
            <a:endParaRPr lang="zh-CN" altLang="en-US" sz="3200" b="1" dirty="0">
              <a:ea typeface="宋体" panose="02010600030101010101" pitchFamily="2" charset="-122"/>
            </a:endParaRPr>
          </a:p>
          <a:p>
            <a:endParaRPr lang="zh-CN" altLang="en-US" sz="2800" b="1" dirty="0">
              <a:ea typeface="宋体" panose="02010600030101010101" pitchFamily="2" charset="-122"/>
            </a:endParaRPr>
          </a:p>
        </p:txBody>
      </p:sp>
      <p:sp>
        <p:nvSpPr>
          <p:cNvPr id="12292" name="Rectangle 3"/>
          <p:cNvSpPr>
            <a:spLocks noGrp="1"/>
          </p:cNvSpPr>
          <p:nvPr/>
        </p:nvSpPr>
        <p:spPr>
          <a:xfrm>
            <a:off x="395288" y="1989138"/>
            <a:ext cx="8153400" cy="4495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</a:lstStyle>
          <a:p>
            <a:pPr lvl="0"/>
            <a:r>
              <a:rPr lang="zh-CN" altLang="en-US" sz="2800"/>
              <a:t>对消费者行为的洞察能力 </a:t>
            </a:r>
            <a:endParaRPr lang="zh-CN" altLang="en-US" sz="2800"/>
          </a:p>
          <a:p>
            <a:pPr lvl="0"/>
            <a:r>
              <a:rPr lang="zh-CN" altLang="en-US" sz="2800"/>
              <a:t>深度访谈的挖掘能力 </a:t>
            </a:r>
            <a:endParaRPr lang="zh-CN" altLang="en-US" sz="2800"/>
          </a:p>
          <a:p>
            <a:pPr lvl="0"/>
            <a:r>
              <a:rPr lang="zh-CN" altLang="en-US" sz="2800"/>
              <a:t>需求提取和整理的能力 </a:t>
            </a:r>
            <a:endParaRPr lang="zh-CN" altLang="en-US" sz="2800"/>
          </a:p>
          <a:p>
            <a:pPr lvl="0"/>
            <a:r>
              <a:rPr lang="zh-CN" altLang="en-US" sz="2800"/>
              <a:t>市场调研定量方法的理解和执行能力 </a:t>
            </a:r>
            <a:endParaRPr lang="zh-CN" altLang="en-US" sz="2800"/>
          </a:p>
          <a:p>
            <a:pPr lvl="0"/>
            <a:r>
              <a:rPr lang="zh-CN" altLang="en-US" sz="2800"/>
              <a:t>市场调研的统计与分析能力 </a:t>
            </a:r>
            <a:endParaRPr lang="zh-CN" altLang="en-US" sz="2800"/>
          </a:p>
          <a:p>
            <a:pPr lvl="0"/>
            <a:r>
              <a:rPr lang="zh-CN" altLang="en-US" sz="2800"/>
              <a:t>掌握市场细分知识的能力  </a:t>
            </a:r>
            <a:endParaRPr lang="zh-CN" altLang="en-US" sz="2800"/>
          </a:p>
          <a:p>
            <a:pPr lvl="0"/>
            <a:r>
              <a:rPr lang="zh-CN" altLang="en-US" sz="2800"/>
              <a:t>进行新产品定义的能力</a:t>
            </a:r>
            <a:r>
              <a:rPr lang="zh-CN" altLang="en-US" sz="2900"/>
              <a:t> </a:t>
            </a:r>
            <a:endParaRPr lang="zh-CN" altLang="en-US" sz="29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4469</Words>
  <Application>WPS 演示</Application>
  <PresentationFormat>全屏显示(4:3)</PresentationFormat>
  <Paragraphs>491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2" baseType="lpstr">
      <vt:lpstr>Arial</vt:lpstr>
      <vt:lpstr>宋体</vt:lpstr>
      <vt:lpstr>Wingdings</vt:lpstr>
      <vt:lpstr>Calibri</vt:lpstr>
      <vt:lpstr>Verdana</vt:lpstr>
      <vt:lpstr>Wingdings 2</vt:lpstr>
      <vt:lpstr>微软雅黑</vt:lpstr>
      <vt:lpstr>Arial Unicode MS</vt:lpstr>
      <vt:lpstr>黑体</vt:lpstr>
      <vt:lpstr>Times New Roman</vt:lpstr>
      <vt:lpstr>楷体_GB2312</vt:lpstr>
      <vt:lpstr>华文中宋</vt:lpstr>
      <vt:lpstr>新宋体</vt:lpstr>
      <vt:lpstr>Office 主题​​</vt:lpstr>
      <vt:lpstr>PowerPoint 演示文稿</vt:lpstr>
      <vt:lpstr>任务一 新产品开发与消费者行为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形状：包装设计“俘获”消费者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对汽车消费者投诉的沟通与处理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千里觅知音</cp:lastModifiedBy>
  <cp:revision>4</cp:revision>
  <dcterms:created xsi:type="dcterms:W3CDTF">2017-10-29T07:10:00Z</dcterms:created>
  <dcterms:modified xsi:type="dcterms:W3CDTF">2017-10-29T07:36:34Z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