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30"/>
  </p:handoutMasterIdLst>
  <p:sldIdLst>
    <p:sldId id="759" r:id="rId3"/>
    <p:sldId id="446" r:id="rId4"/>
    <p:sldId id="463" r:id="rId5"/>
    <p:sldId id="483" r:id="rId6"/>
    <p:sldId id="575" r:id="rId7"/>
    <p:sldId id="576" r:id="rId8"/>
    <p:sldId id="712" r:id="rId9"/>
    <p:sldId id="713" r:id="rId10"/>
    <p:sldId id="474" r:id="rId11"/>
    <p:sldId id="471" r:id="rId12"/>
    <p:sldId id="607" r:id="rId14"/>
    <p:sldId id="714" r:id="rId15"/>
    <p:sldId id="527" r:id="rId16"/>
    <p:sldId id="741" r:id="rId17"/>
    <p:sldId id="664" r:id="rId18"/>
    <p:sldId id="742" r:id="rId19"/>
    <p:sldId id="665" r:id="rId20"/>
    <p:sldId id="743" r:id="rId21"/>
    <p:sldId id="478" r:id="rId22"/>
    <p:sldId id="530" r:id="rId23"/>
    <p:sldId id="666" r:id="rId24"/>
    <p:sldId id="744" r:id="rId25"/>
    <p:sldId id="688" r:id="rId26"/>
    <p:sldId id="479" r:id="rId27"/>
    <p:sldId id="447" r:id="rId28"/>
    <p:sldId id="758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n how" initials="ch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3D89BC"/>
    <a:srgbClr val="404040"/>
    <a:srgbClr val="F0C3B5"/>
    <a:srgbClr val="E6E6E6"/>
    <a:srgbClr val="EEEEE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51493" autoAdjust="0"/>
    <p:restoredTop sz="94231" autoAdjust="0"/>
  </p:normalViewPr>
  <p:slideViewPr>
    <p:cSldViewPr snapToGrid="0" showGuides="1">
      <p:cViewPr varScale="1">
        <p:scale>
          <a:sx n="66" d="100"/>
          <a:sy n="66" d="100"/>
        </p:scale>
        <p:origin x="-1272" y="-108"/>
      </p:cViewPr>
      <p:guideLst>
        <p:guide orient="horz" pos="4029"/>
        <p:guide orient="horz" pos="1592"/>
        <p:guide orient="horz" pos="560"/>
        <p:guide pos="1924"/>
        <p:guide pos="82"/>
        <p:guide pos="5493"/>
        <p:guide pos="11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870"/>
    </p:cViewPr>
  </p:sorterViewPr>
  <p:notesViewPr>
    <p:cSldViewPr snapToGrid="0" showGuides="1">
      <p:cViewPr varScale="1">
        <p:scale>
          <a:sx n="86" d="100"/>
          <a:sy n="86" d="100"/>
        </p:scale>
        <p:origin x="-3846" y="-90"/>
      </p:cViewPr>
      <p:guideLst>
        <p:guide orient="horz" pos="2902"/>
        <p:guide pos="206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#1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44A235E-ABD0-451B-A7CF-09D84FF9171E}" type="presOf" srcId="{DA8D5AE0-6FDC-455A-BDF3-926898FC4FD3}" destId="{4F0F7466-FD60-4F58-959D-CF69464AD31F}" srcOrd="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布尔类型</a:t>
          </a:r>
        </a:p>
      </dgm:t>
    </dgm:pt>
    <dgm:pt modelId="{1DE9F69B-146E-41B0-983A-E47AA002C326}" cxnId="{E38AC03D-78B2-494E-B0A7-158346C5D3DE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E38AC03D-78B2-494E-B0A7-158346C5D3DE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A765975C-B72F-4500-974C-6B990A558A81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A765975C-B72F-4500-974C-6B990A558A81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文本类型</a:t>
          </a:r>
        </a:p>
      </dgm:t>
    </dgm:pt>
    <dgm:pt modelId="{5F476B7E-7130-4F42-B73D-7CBF00403E0D}" cxnId="{2481E710-7A68-4732-8343-733D07DC36DC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2481E710-7A68-4732-8343-733D07DC36DC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整数类型</a:t>
          </a:r>
        </a:p>
      </dgm:t>
    </dgm:pt>
    <dgm:pt modelId="{F6D287F2-515A-4383-B2D2-93BC920DBE74}" cxnId="{0B7AC855-6701-415A-9726-458FB88600B2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0B7AC855-6701-415A-9726-458FB88600B2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600"/>
          </a:lvl1pPr>
          <a:lvl2pPr marL="114300" indent="-114300" algn="l">
            <a:defRPr sz="1200"/>
          </a:lvl2pPr>
          <a:lvl3pPr marL="228600" indent="-114300" algn="l">
            <a:defRPr sz="1200"/>
          </a:lvl3pPr>
          <a:lvl4pPr marL="342900" indent="-114300" algn="l">
            <a:defRPr sz="1200"/>
          </a:lvl4pPr>
          <a:lvl5pPr marL="457200" indent="-114300" algn="l">
            <a:defRPr sz="1200"/>
          </a:lvl5pPr>
          <a:lvl6pPr marL="571500" indent="-114300" algn="l">
            <a:defRPr sz="1200"/>
          </a:lvl6pPr>
          <a:lvl7pPr marL="685800" indent="-114300" algn="l">
            <a:defRPr sz="1200"/>
          </a:lvl7pPr>
          <a:lvl8pPr marL="800100" indent="-114300" algn="l">
            <a:defRPr sz="1200"/>
          </a:lvl8pPr>
          <a:lvl9pPr marL="914400" indent="-114300" algn="l">
            <a:defRPr sz="12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浮点类型</a:t>
          </a:r>
        </a:p>
      </dgm:t>
    </dgm:pt>
    <dgm:pt modelId="{1BB5CB25-1EAA-4A98-A6C3-AE5560CB132B}" cxnId="{37BBEAA9-1F27-4DF9-B991-C89C9AC7C9E6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37BBEAA9-1F27-4DF9-B991-C89C9AC7C9E6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21D1337C-3198-4DDE-9E0D-C8A5AE046C95}" type="presOf" srcId="{38B18B7A-C18A-4CEC-8F56-83B17C378F2A}" destId="{AE2D5969-7060-4F4F-BDC7-D8AFED469C93}" srcOrd="0" destOrd="0" presId="urn:microsoft.com/office/officeart/2005/8/layout/list1#1"/>
    <dgm:cxn modelId="{D78DC013-BD1B-447B-BF60-93608F23150E}" type="presOf" srcId="{F19BD321-861F-4CDF-A7C5-EDC8F2139136}" destId="{5EF8F3E0-1B48-49A0-9F4F-61E8378211C6}" srcOrd="1" destOrd="0" presId="urn:microsoft.com/office/officeart/2005/8/layout/list1#1"/>
    <dgm:cxn modelId="{780A89BA-D249-4267-A8B6-FCCBDBFB0F37}" type="presOf" srcId="{82FD31EC-8703-4F75-A1C6-C90B5F48BA36}" destId="{362B8515-7DBC-409E-8373-5337BA133457}" srcOrd="0" destOrd="0" presId="urn:microsoft.com/office/officeart/2005/8/layout/list1#1"/>
    <dgm:cxn modelId="{B263C092-6D3D-4D75-8AED-871073C70011}" type="presOf" srcId="{82FD31EC-8703-4F75-A1C6-C90B5F48BA36}" destId="{70978F3A-7CD9-48A3-9716-B3C8DE94A349}" srcOrd="1" destOrd="0" presId="urn:microsoft.com/office/officeart/2005/8/layout/list1#1"/>
    <dgm:cxn modelId="{50AD02EB-9359-4004-B726-CD2C7A4E3F12}" type="presOf" srcId="{50D51410-88C8-4050-9246-14A6A6FF9E7A}" destId="{01469CD5-8BA0-4EAC-9011-540CAE689AFD}" srcOrd="0" destOrd="0" presId="urn:microsoft.com/office/officeart/2005/8/layout/list1#1"/>
    <dgm:cxn modelId="{2481E710-7A68-4732-8343-733D07DC36DC}" srcId="{DA8D5AE0-6FDC-455A-BDF3-926898FC4FD3}" destId="{38B18B7A-C18A-4CEC-8F56-83B17C378F2A}" srcOrd="1" destOrd="0" parTransId="{5F476B7E-7130-4F42-B73D-7CBF00403E0D}" sibTransId="{BD5A2529-180F-4559-943A-820346D0FA3E}"/>
    <dgm:cxn modelId="{E734D53F-A306-4B0E-8C96-C06774159F7A}" type="presOf" srcId="{38B18B7A-C18A-4CEC-8F56-83B17C378F2A}" destId="{D46D11A4-1041-40F8-87B8-DED0F54BFFE0}" srcOrd="1" destOrd="0" presId="urn:microsoft.com/office/officeart/2005/8/layout/list1#1"/>
    <dgm:cxn modelId="{E38AC03D-78B2-494E-B0A7-158346C5D3DE}" srcId="{DA8D5AE0-6FDC-455A-BDF3-926898FC4FD3}" destId="{82FD31EC-8703-4F75-A1C6-C90B5F48BA36}" srcOrd="0" destOrd="0" parTransId="{1DE9F69B-146E-41B0-983A-E47AA002C326}" sibTransId="{047C3118-5D94-4CB5-9C68-FCBEEA6BC1E5}"/>
    <dgm:cxn modelId="{A765975C-B72F-4500-974C-6B990A558A81}" srcId="{82FD31EC-8703-4F75-A1C6-C90B5F48BA36}" destId="{50D51410-88C8-4050-9246-14A6A6FF9E7A}" srcOrd="0" destOrd="0" parTransId="{90335D44-AEEF-46E7-8549-742A7D3D08AD}" sibTransId="{F4A0E0D3-FEB0-4F92-AC86-2CD0E9210284}"/>
    <dgm:cxn modelId="{83C371DA-1CCD-4456-9C7A-F31CC0AD4A09}" type="presOf" srcId="{F19BD321-861F-4CDF-A7C5-EDC8F2139136}" destId="{61363915-A73B-4769-92D9-B6081667EDDA}" srcOrd="0" destOrd="0" presId="urn:microsoft.com/office/officeart/2005/8/layout/list1#1"/>
    <dgm:cxn modelId="{8D03DBCB-0DD4-4FD3-AA78-E244FC2E8498}" type="presOf" srcId="{AA38C1B0-C116-4575-AD4E-E19B385471EC}" destId="{624A369E-D60B-4A9C-9B15-3AC5DFD74FCB}" srcOrd="1" destOrd="0" presId="urn:microsoft.com/office/officeart/2005/8/layout/list1#1"/>
    <dgm:cxn modelId="{0B7AC855-6701-415A-9726-458FB88600B2}" srcId="{DA8D5AE0-6FDC-455A-BDF3-926898FC4FD3}" destId="{F19BD321-861F-4CDF-A7C5-EDC8F2139136}" srcOrd="2" destOrd="0" parTransId="{F6D287F2-515A-4383-B2D2-93BC920DBE74}" sibTransId="{F843B5E1-E495-48F6-9395-DD92972162C8}"/>
    <dgm:cxn modelId="{37BBEAA9-1F27-4DF9-B991-C89C9AC7C9E6}" srcId="{DA8D5AE0-6FDC-455A-BDF3-926898FC4FD3}" destId="{AA38C1B0-C116-4575-AD4E-E19B385471EC}" srcOrd="3" destOrd="0" parTransId="{1BB5CB25-1EAA-4A98-A6C3-AE5560CB132B}" sibTransId="{578DB127-17E4-4915-B4FB-F39110268E7D}"/>
    <dgm:cxn modelId="{7E985A00-1F1C-426C-B66E-03F1AE7D5916}" type="presOf" srcId="{AA38C1B0-C116-4575-AD4E-E19B385471EC}" destId="{D4F69C28-9B6B-4D19-AD8B-6B369FAFBA40}" srcOrd="0" destOrd="0" presId="urn:microsoft.com/office/officeart/2005/8/layout/list1#1"/>
    <dgm:cxn modelId="{1465C611-5DE5-4CBF-AA46-E15F47000BCD}" type="presOf" srcId="{DA8D5AE0-6FDC-455A-BDF3-926898FC4FD3}" destId="{4F0F7466-FD60-4F58-959D-CF69464AD31F}" srcOrd="0" destOrd="0" presId="urn:microsoft.com/office/officeart/2005/8/layout/list1#1"/>
    <dgm:cxn modelId="{73EE9183-5092-4C1D-8440-D1B6CFA8FC9A}" type="presParOf" srcId="{4F0F7466-FD60-4F58-959D-CF69464AD31F}" destId="{BA43F28B-1C88-4188-8F22-82FE0AAE672E}" srcOrd="0" destOrd="0" presId="urn:microsoft.com/office/officeart/2005/8/layout/list1#1"/>
    <dgm:cxn modelId="{31886998-5C75-47FC-8113-76A2848BACBE}" type="presParOf" srcId="{BA43F28B-1C88-4188-8F22-82FE0AAE672E}" destId="{362B8515-7DBC-409E-8373-5337BA133457}" srcOrd="0" destOrd="0" presId="urn:microsoft.com/office/officeart/2005/8/layout/list1#1"/>
    <dgm:cxn modelId="{98FCD159-C1C5-4BCB-9B1F-243DFE642E6C}" type="presParOf" srcId="{BA43F28B-1C88-4188-8F22-82FE0AAE672E}" destId="{70978F3A-7CD9-48A3-9716-B3C8DE94A349}" srcOrd="1" destOrd="0" presId="urn:microsoft.com/office/officeart/2005/8/layout/list1#1"/>
    <dgm:cxn modelId="{8C918EA0-A795-4705-A57F-7C9628993E60}" type="presParOf" srcId="{4F0F7466-FD60-4F58-959D-CF69464AD31F}" destId="{3B214FAA-6B49-4E37-B204-72ADC6296FAC}" srcOrd="1" destOrd="0" presId="urn:microsoft.com/office/officeart/2005/8/layout/list1#1"/>
    <dgm:cxn modelId="{F8729579-0A3D-4CE2-968F-A4F1E8D129BA}" type="presParOf" srcId="{4F0F7466-FD60-4F58-959D-CF69464AD31F}" destId="{01469CD5-8BA0-4EAC-9011-540CAE689AFD}" srcOrd="2" destOrd="0" presId="urn:microsoft.com/office/officeart/2005/8/layout/list1#1"/>
    <dgm:cxn modelId="{1D1843F5-1A49-4B22-AC1C-08B0AF2F79CA}" type="presParOf" srcId="{4F0F7466-FD60-4F58-959D-CF69464AD31F}" destId="{9C4E3481-C114-47FF-A3C7-F0048F585C1C}" srcOrd="3" destOrd="0" presId="urn:microsoft.com/office/officeart/2005/8/layout/list1#1"/>
    <dgm:cxn modelId="{B6368B4F-6417-4ED3-8BD1-AB38D9BE98FE}" type="presParOf" srcId="{4F0F7466-FD60-4F58-959D-CF69464AD31F}" destId="{F52E5F41-F421-405F-9466-D88EDAE0CAB9}" srcOrd="4" destOrd="0" presId="urn:microsoft.com/office/officeart/2005/8/layout/list1#1"/>
    <dgm:cxn modelId="{232CC245-0AE9-4AE2-9B91-B215C8315B99}" type="presParOf" srcId="{F52E5F41-F421-405F-9466-D88EDAE0CAB9}" destId="{AE2D5969-7060-4F4F-BDC7-D8AFED469C93}" srcOrd="0" destOrd="0" presId="urn:microsoft.com/office/officeart/2005/8/layout/list1#1"/>
    <dgm:cxn modelId="{CC98B7B5-E575-4591-9C1A-1001141A963D}" type="presParOf" srcId="{F52E5F41-F421-405F-9466-D88EDAE0CAB9}" destId="{D46D11A4-1041-40F8-87B8-DED0F54BFFE0}" srcOrd="1" destOrd="0" presId="urn:microsoft.com/office/officeart/2005/8/layout/list1#1"/>
    <dgm:cxn modelId="{62292C5A-87D7-4120-9AD7-F77ABFED8DB3}" type="presParOf" srcId="{4F0F7466-FD60-4F58-959D-CF69464AD31F}" destId="{2BA51C5C-7EEC-46E1-8013-46859BF0B555}" srcOrd="5" destOrd="0" presId="urn:microsoft.com/office/officeart/2005/8/layout/list1#1"/>
    <dgm:cxn modelId="{62C4FFEC-DA0F-48C7-977B-7D7C00B592BB}" type="presParOf" srcId="{4F0F7466-FD60-4F58-959D-CF69464AD31F}" destId="{AC17E7DA-7560-4724-BCFA-1252E788EF52}" srcOrd="6" destOrd="0" presId="urn:microsoft.com/office/officeart/2005/8/layout/list1#1"/>
    <dgm:cxn modelId="{600CCB9E-3647-495D-9409-070799901519}" type="presParOf" srcId="{4F0F7466-FD60-4F58-959D-CF69464AD31F}" destId="{B989ABBA-8EB4-4715-99AC-CFE7080BEBF3}" srcOrd="7" destOrd="0" presId="urn:microsoft.com/office/officeart/2005/8/layout/list1#1"/>
    <dgm:cxn modelId="{58A3CD56-DC11-4F39-A09E-EBA15394F592}" type="presParOf" srcId="{4F0F7466-FD60-4F58-959D-CF69464AD31F}" destId="{DF63FF5E-1155-4286-96D3-7227196AC7C0}" srcOrd="8" destOrd="0" presId="urn:microsoft.com/office/officeart/2005/8/layout/list1#1"/>
    <dgm:cxn modelId="{66254431-585C-4578-ADA7-6BEA2E865981}" type="presParOf" srcId="{DF63FF5E-1155-4286-96D3-7227196AC7C0}" destId="{61363915-A73B-4769-92D9-B6081667EDDA}" srcOrd="0" destOrd="0" presId="urn:microsoft.com/office/officeart/2005/8/layout/list1#1"/>
    <dgm:cxn modelId="{B276CC3D-F975-4BA0-B929-5D09C4C5D461}" type="presParOf" srcId="{DF63FF5E-1155-4286-96D3-7227196AC7C0}" destId="{5EF8F3E0-1B48-49A0-9F4F-61E8378211C6}" srcOrd="1" destOrd="0" presId="urn:microsoft.com/office/officeart/2005/8/layout/list1#1"/>
    <dgm:cxn modelId="{E25FCBB0-5429-4706-B53A-7B03B74A6FC9}" type="presParOf" srcId="{4F0F7466-FD60-4F58-959D-CF69464AD31F}" destId="{0E80BEAB-2F25-47BA-955B-99652DF47E5C}" srcOrd="9" destOrd="0" presId="urn:microsoft.com/office/officeart/2005/8/layout/list1#1"/>
    <dgm:cxn modelId="{596E40B7-960D-4CBD-99B7-649022FD11C4}" type="presParOf" srcId="{4F0F7466-FD60-4F58-959D-CF69464AD31F}" destId="{E1A49483-BF5E-468C-8E26-DD348C44E747}" srcOrd="10" destOrd="0" presId="urn:microsoft.com/office/officeart/2005/8/layout/list1#1"/>
    <dgm:cxn modelId="{D366F422-A05E-4836-B019-955E59C201CD}" type="presParOf" srcId="{4F0F7466-FD60-4F58-959D-CF69464AD31F}" destId="{246B9738-B873-4B50-92FB-F2E693926B7F}" srcOrd="11" destOrd="0" presId="urn:microsoft.com/office/officeart/2005/8/layout/list1#1"/>
    <dgm:cxn modelId="{173FE809-35C2-4A77-BB01-D2E30D802CBA}" type="presParOf" srcId="{4F0F7466-FD60-4F58-959D-CF69464AD31F}" destId="{85DBF472-ABD4-4446-9BD4-2F5B40795732}" srcOrd="12" destOrd="0" presId="urn:microsoft.com/office/officeart/2005/8/layout/list1#1"/>
    <dgm:cxn modelId="{DE7BAED2-D154-479B-90A5-D965E6CEE871}" type="presParOf" srcId="{85DBF472-ABD4-4446-9BD4-2F5B40795732}" destId="{D4F69C28-9B6B-4D19-AD8B-6B369FAFBA40}" srcOrd="0" destOrd="0" presId="urn:microsoft.com/office/officeart/2005/8/layout/list1#1"/>
    <dgm:cxn modelId="{6C4E3E86-E411-468D-A620-0B5C7FC4AD38}" type="presParOf" srcId="{85DBF472-ABD4-4446-9BD4-2F5B40795732}" destId="{624A369E-D60B-4A9C-9B15-3AC5DFD74FCB}" srcOrd="1" destOrd="0" presId="urn:microsoft.com/office/officeart/2005/8/layout/list1#1"/>
    <dgm:cxn modelId="{C726E574-B0BA-4451-B198-8D76118963C9}" type="presParOf" srcId="{4F0F7466-FD60-4F58-959D-CF69464AD31F}" destId="{D9083D98-A7A6-4BF2-A0EC-8A16077FDAC5}" srcOrd="13" destOrd="0" presId="urn:microsoft.com/office/officeart/2005/8/layout/list1#1"/>
    <dgm:cxn modelId="{BC26814F-AE5E-4224-B30F-1AEE8201BFD4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1"/>
      <dgm:spPr/>
      <dgm:t>
        <a:bodyPr vert="horz" wrap="square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/>
            <a:t>特点一</a:t>
          </a:r>
        </a:p>
      </dgm:t>
    </dgm:pt>
    <dgm:pt modelId="{1DE9F69B-146E-41B0-983A-E47AA002C326}" cxnId="{1521CDCE-18E2-41A4-934D-4F272CD96B2E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1521CDCE-18E2-41A4-934D-4F272CD96B2E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/>
      <dgm:t>
        <a:bodyPr/>
        <a:lstStyle/>
        <a:p>
          <a:endParaRPr lang="zh-CN" altLang="en-US"/>
        </a:p>
      </dgm:t>
    </dgm:pt>
    <dgm:pt modelId="{90335D44-AEEF-46E7-8549-742A7D3D08AD}" cxnId="{DAA5CFAC-85DC-4C14-A6E2-F1BC5375C304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DAA5CFAC-85DC-4C14-A6E2-F1BC5375C304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ym typeface="+mn-ea"/>
            </a:rPr>
            <a:t>特点二</a:t>
          </a:r>
        </a:p>
      </dgm:t>
    </dgm:pt>
    <dgm:pt modelId="{5F476B7E-7130-4F42-B73D-7CBF00403E0D}" cxnId="{A0AC2F03-095E-427B-BB0D-BEBFEF2DC687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A0AC2F03-095E-427B-BB0D-BEBFEF2DC687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1521CDCE-18E2-41A4-934D-4F272CD96B2E}" srcId="{DA8D5AE0-6FDC-455A-BDF3-926898FC4FD3}" destId="{82FD31EC-8703-4F75-A1C6-C90B5F48BA36}" srcOrd="0" destOrd="0" parTransId="{1DE9F69B-146E-41B0-983A-E47AA002C326}" sibTransId="{047C3118-5D94-4CB5-9C68-FCBEEA6BC1E5}"/>
    <dgm:cxn modelId="{4C8C9050-F6D5-421F-B6BD-42385C81EF0C}" type="presOf" srcId="{82FD31EC-8703-4F75-A1C6-C90B5F48BA36}" destId="{362B8515-7DBC-409E-8373-5337BA133457}" srcOrd="0" destOrd="0" presId="urn:microsoft.com/office/officeart/2005/8/layout/list1#1"/>
    <dgm:cxn modelId="{73ECCFE6-F53E-4EF8-AF92-EA51133C9DF9}" type="presOf" srcId="{DA8D5AE0-6FDC-455A-BDF3-926898FC4FD3}" destId="{4F0F7466-FD60-4F58-959D-CF69464AD31F}" srcOrd="0" destOrd="0" presId="urn:microsoft.com/office/officeart/2005/8/layout/list1#1"/>
    <dgm:cxn modelId="{A0AC2F03-095E-427B-BB0D-BEBFEF2DC687}" srcId="{DA8D5AE0-6FDC-455A-BDF3-926898FC4FD3}" destId="{38B18B7A-C18A-4CEC-8F56-83B17C378F2A}" srcOrd="1" destOrd="0" parTransId="{5F476B7E-7130-4F42-B73D-7CBF00403E0D}" sibTransId="{BD5A2529-180F-4559-943A-820346D0FA3E}"/>
    <dgm:cxn modelId="{91EF854E-8470-4185-BEC8-6E70DAB5A39F}" type="presOf" srcId="{38B18B7A-C18A-4CEC-8F56-83B17C378F2A}" destId="{D46D11A4-1041-40F8-87B8-DED0F54BFFE0}" srcOrd="1" destOrd="0" presId="urn:microsoft.com/office/officeart/2005/8/layout/list1#1"/>
    <dgm:cxn modelId="{E2A57872-17A7-45A9-8D7C-A7604E3BCDA8}" type="presOf" srcId="{38B18B7A-C18A-4CEC-8F56-83B17C378F2A}" destId="{AE2D5969-7060-4F4F-BDC7-D8AFED469C93}" srcOrd="0" destOrd="0" presId="urn:microsoft.com/office/officeart/2005/8/layout/list1#1"/>
    <dgm:cxn modelId="{685D5123-5EC1-4DDA-9799-F53A0954BD7F}" type="presOf" srcId="{82FD31EC-8703-4F75-A1C6-C90B5F48BA36}" destId="{70978F3A-7CD9-48A3-9716-B3C8DE94A349}" srcOrd="1" destOrd="0" presId="urn:microsoft.com/office/officeart/2005/8/layout/list1#1"/>
    <dgm:cxn modelId="{87AA2235-B7D1-43A7-B1BC-D61722566EBF}" type="presOf" srcId="{50D51410-88C8-4050-9246-14A6A6FF9E7A}" destId="{01469CD5-8BA0-4EAC-9011-540CAE689AFD}" srcOrd="0" destOrd="0" presId="urn:microsoft.com/office/officeart/2005/8/layout/list1#1"/>
    <dgm:cxn modelId="{DAA5CFAC-85DC-4C14-A6E2-F1BC5375C304}" srcId="{82FD31EC-8703-4F75-A1C6-C90B5F48BA36}" destId="{50D51410-88C8-4050-9246-14A6A6FF9E7A}" srcOrd="0" destOrd="0" parTransId="{90335D44-AEEF-46E7-8549-742A7D3D08AD}" sibTransId="{F4A0E0D3-FEB0-4F92-AC86-2CD0E9210284}"/>
    <dgm:cxn modelId="{9429F0A5-8670-41F6-A408-D94CB52D3DD2}" type="presParOf" srcId="{4F0F7466-FD60-4F58-959D-CF69464AD31F}" destId="{BA43F28B-1C88-4188-8F22-82FE0AAE672E}" srcOrd="0" destOrd="0" presId="urn:microsoft.com/office/officeart/2005/8/layout/list1#1"/>
    <dgm:cxn modelId="{B1E660CE-7119-4081-9F92-BA4499E89A4B}" type="presParOf" srcId="{BA43F28B-1C88-4188-8F22-82FE0AAE672E}" destId="{362B8515-7DBC-409E-8373-5337BA133457}" srcOrd="0" destOrd="0" presId="urn:microsoft.com/office/officeart/2005/8/layout/list1#1"/>
    <dgm:cxn modelId="{CE456A9A-EDE6-4305-A5D6-6CB3CBFBB4DF}" type="presParOf" srcId="{BA43F28B-1C88-4188-8F22-82FE0AAE672E}" destId="{70978F3A-7CD9-48A3-9716-B3C8DE94A349}" srcOrd="1" destOrd="0" presId="urn:microsoft.com/office/officeart/2005/8/layout/list1#1"/>
    <dgm:cxn modelId="{75A34B8C-3D69-46BA-9A6C-84AE81BB5944}" type="presParOf" srcId="{4F0F7466-FD60-4F58-959D-CF69464AD31F}" destId="{3B214FAA-6B49-4E37-B204-72ADC6296FAC}" srcOrd="1" destOrd="0" presId="urn:microsoft.com/office/officeart/2005/8/layout/list1#1"/>
    <dgm:cxn modelId="{2541EB27-FD3F-4EF6-8D6F-BFF64F3B2682}" type="presParOf" srcId="{4F0F7466-FD60-4F58-959D-CF69464AD31F}" destId="{01469CD5-8BA0-4EAC-9011-540CAE689AFD}" srcOrd="2" destOrd="0" presId="urn:microsoft.com/office/officeart/2005/8/layout/list1#1"/>
    <dgm:cxn modelId="{30B10E11-F806-4664-85E7-1F2A6E533EE9}" type="presParOf" srcId="{4F0F7466-FD60-4F58-959D-CF69464AD31F}" destId="{9C4E3481-C114-47FF-A3C7-F0048F585C1C}" srcOrd="3" destOrd="0" presId="urn:microsoft.com/office/officeart/2005/8/layout/list1#1"/>
    <dgm:cxn modelId="{5695E55F-A8F1-442F-A673-308A5AF261E8}" type="presParOf" srcId="{4F0F7466-FD60-4F58-959D-CF69464AD31F}" destId="{F52E5F41-F421-405F-9466-D88EDAE0CAB9}" srcOrd="4" destOrd="0" presId="urn:microsoft.com/office/officeart/2005/8/layout/list1#1"/>
    <dgm:cxn modelId="{F7186C0F-345B-41F4-865B-5EA5C02738E5}" type="presParOf" srcId="{F52E5F41-F421-405F-9466-D88EDAE0CAB9}" destId="{AE2D5969-7060-4F4F-BDC7-D8AFED469C93}" srcOrd="0" destOrd="0" presId="urn:microsoft.com/office/officeart/2005/8/layout/list1#1"/>
    <dgm:cxn modelId="{C51A6C81-9A1A-4F18-AFEE-1285EDB0BDF5}" type="presParOf" srcId="{F52E5F41-F421-405F-9466-D88EDAE0CAB9}" destId="{D46D11A4-1041-40F8-87B8-DED0F54BFFE0}" srcOrd="1" destOrd="0" presId="urn:microsoft.com/office/officeart/2005/8/layout/list1#1"/>
    <dgm:cxn modelId="{25EAF6D2-FFAA-47DB-AE0C-8D56EB005918}" type="presParOf" srcId="{4F0F7466-FD60-4F58-959D-CF69464AD31F}" destId="{2BA51C5C-7EEC-46E1-8013-46859BF0B555}" srcOrd="5" destOrd="0" presId="urn:microsoft.com/office/officeart/2005/8/layout/list1#1"/>
    <dgm:cxn modelId="{FC28E868-E2F3-4F1B-B0D2-76A73C0D774C}" type="presParOf" srcId="{4F0F7466-FD60-4F58-959D-CF69464AD31F}" destId="{AC17E7DA-7560-4724-BCFA-1252E788EF52}" srcOrd="6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1"/>
      <dgm:spPr/>
      <dgm:t>
        <a:bodyPr vert="horz" wrap="square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ym typeface="+mn-ea"/>
            </a:rPr>
            <a:t>特点三</a:t>
          </a:r>
        </a:p>
      </dgm:t>
    </dgm:pt>
    <dgm:pt modelId="{F6D287F2-515A-4383-B2D2-93BC920DBE74}" cxnId="{11F088CA-D93B-4BD5-9E3E-BA0E1B966B90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11F088CA-D93B-4BD5-9E3E-BA0E1B966B90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400"/>
          </a:lvl1pPr>
          <a:lvl2pPr marL="57150" indent="-57150" algn="l">
            <a:defRPr sz="1000"/>
          </a:lvl2pPr>
          <a:lvl3pPr marL="114300" indent="-57150" algn="l">
            <a:defRPr sz="1000"/>
          </a:lvl3pPr>
          <a:lvl4pPr marL="171450" indent="-57150" algn="l">
            <a:defRPr sz="1000"/>
          </a:lvl4pPr>
          <a:lvl5pPr marL="228600" indent="-57150" algn="l">
            <a:defRPr sz="1000"/>
          </a:lvl5pPr>
          <a:lvl6pPr marL="285750" indent="-57150" algn="l">
            <a:defRPr sz="1000"/>
          </a:lvl6pPr>
          <a:lvl7pPr marL="342900" indent="-57150" algn="l">
            <a:defRPr sz="1000"/>
          </a:lvl7pPr>
          <a:lvl8pPr marL="400050" indent="-57150" algn="l">
            <a:defRPr sz="1000"/>
          </a:lvl8pPr>
          <a:lvl9pPr marL="457200" indent="-57150" algn="l">
            <a:defRPr sz="10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>
              <a:sym typeface="+mn-ea"/>
            </a:rPr>
            <a:t>特点四</a:t>
          </a:r>
        </a:p>
      </dgm:t>
    </dgm:pt>
    <dgm:pt modelId="{1BB5CB25-1EAA-4A98-A6C3-AE5560CB132B}" cxnId="{975CA30E-5BF8-440F-AC9A-8BC020DBB413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75CA30E-5BF8-440F-AC9A-8BC020DBB413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0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0" presStyleCnt="2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1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1" presStyleCnt="2">
        <dgm:presLayoutVars>
          <dgm:bulletEnabled val="1"/>
        </dgm:presLayoutVars>
      </dgm:prSet>
      <dgm:spPr>
        <a:noFill/>
      </dgm:spPr>
    </dgm:pt>
  </dgm:ptLst>
  <dgm:cxnLst>
    <dgm:cxn modelId="{5250EDAF-0FE2-4AA9-AEC2-3AC2A31E02A5}" type="presOf" srcId="{F19BD321-861F-4CDF-A7C5-EDC8F2139136}" destId="{61363915-A73B-4769-92D9-B6081667EDDA}" srcOrd="0" destOrd="0" presId="urn:microsoft.com/office/officeart/2005/8/layout/list1#1"/>
    <dgm:cxn modelId="{975CA30E-5BF8-440F-AC9A-8BC020DBB413}" srcId="{DA8D5AE0-6FDC-455A-BDF3-926898FC4FD3}" destId="{AA38C1B0-C116-4575-AD4E-E19B385471EC}" srcOrd="1" destOrd="0" parTransId="{1BB5CB25-1EAA-4A98-A6C3-AE5560CB132B}" sibTransId="{578DB127-17E4-4915-B4FB-F39110268E7D}"/>
    <dgm:cxn modelId="{11F088CA-D93B-4BD5-9E3E-BA0E1B966B90}" srcId="{DA8D5AE0-6FDC-455A-BDF3-926898FC4FD3}" destId="{F19BD321-861F-4CDF-A7C5-EDC8F2139136}" srcOrd="0" destOrd="0" parTransId="{F6D287F2-515A-4383-B2D2-93BC920DBE74}" sibTransId="{F843B5E1-E495-48F6-9395-DD92972162C8}"/>
    <dgm:cxn modelId="{B9A00713-1530-46CC-A9EA-E28C08519E4A}" type="presOf" srcId="{AA38C1B0-C116-4575-AD4E-E19B385471EC}" destId="{624A369E-D60B-4A9C-9B15-3AC5DFD74FCB}" srcOrd="1" destOrd="0" presId="urn:microsoft.com/office/officeart/2005/8/layout/list1#1"/>
    <dgm:cxn modelId="{978EEE6D-8072-4D42-8459-7B1D1BE70114}" type="presOf" srcId="{AA38C1B0-C116-4575-AD4E-E19B385471EC}" destId="{D4F69C28-9B6B-4D19-AD8B-6B369FAFBA40}" srcOrd="0" destOrd="0" presId="urn:microsoft.com/office/officeart/2005/8/layout/list1#1"/>
    <dgm:cxn modelId="{1EE0ECFF-2CDF-46BC-A254-D473EFCE67DC}" type="presOf" srcId="{F19BD321-861F-4CDF-A7C5-EDC8F2139136}" destId="{5EF8F3E0-1B48-49A0-9F4F-61E8378211C6}" srcOrd="1" destOrd="0" presId="urn:microsoft.com/office/officeart/2005/8/layout/list1#1"/>
    <dgm:cxn modelId="{0F6F5CB5-9D1A-4B0B-B8B6-54379B8E172B}" type="presOf" srcId="{DA8D5AE0-6FDC-455A-BDF3-926898FC4FD3}" destId="{4F0F7466-FD60-4F58-959D-CF69464AD31F}" srcOrd="0" destOrd="0" presId="urn:microsoft.com/office/officeart/2005/8/layout/list1#1"/>
    <dgm:cxn modelId="{09E0311C-A1FE-4D1E-B16C-6D4131284AB2}" type="presParOf" srcId="{4F0F7466-FD60-4F58-959D-CF69464AD31F}" destId="{DF63FF5E-1155-4286-96D3-7227196AC7C0}" srcOrd="0" destOrd="0" presId="urn:microsoft.com/office/officeart/2005/8/layout/list1#1"/>
    <dgm:cxn modelId="{98608916-642B-4979-8DFE-0B94017AFD70}" type="presParOf" srcId="{DF63FF5E-1155-4286-96D3-7227196AC7C0}" destId="{61363915-A73B-4769-92D9-B6081667EDDA}" srcOrd="0" destOrd="0" presId="urn:microsoft.com/office/officeart/2005/8/layout/list1#1"/>
    <dgm:cxn modelId="{7A939D2C-B28A-4FDA-95CD-1238B431EE05}" type="presParOf" srcId="{DF63FF5E-1155-4286-96D3-7227196AC7C0}" destId="{5EF8F3E0-1B48-49A0-9F4F-61E8378211C6}" srcOrd="1" destOrd="0" presId="urn:microsoft.com/office/officeart/2005/8/layout/list1#1"/>
    <dgm:cxn modelId="{4A1FF7A2-6CD4-444F-93C1-94AC59F2014E}" type="presParOf" srcId="{4F0F7466-FD60-4F58-959D-CF69464AD31F}" destId="{0E80BEAB-2F25-47BA-955B-99652DF47E5C}" srcOrd="1" destOrd="0" presId="urn:microsoft.com/office/officeart/2005/8/layout/list1#1"/>
    <dgm:cxn modelId="{B49AA45A-17D3-4BB0-B9C5-8EFA03E8F3E8}" type="presParOf" srcId="{4F0F7466-FD60-4F58-959D-CF69464AD31F}" destId="{E1A49483-BF5E-468C-8E26-DD348C44E747}" srcOrd="2" destOrd="0" presId="urn:microsoft.com/office/officeart/2005/8/layout/list1#1"/>
    <dgm:cxn modelId="{E630C7A5-774B-4291-8813-26144378B39E}" type="presParOf" srcId="{4F0F7466-FD60-4F58-959D-CF69464AD31F}" destId="{246B9738-B873-4B50-92FB-F2E693926B7F}" srcOrd="3" destOrd="0" presId="urn:microsoft.com/office/officeart/2005/8/layout/list1#1"/>
    <dgm:cxn modelId="{9FD46070-76FC-4865-BB93-03531C1890F3}" type="presParOf" srcId="{4F0F7466-FD60-4F58-959D-CF69464AD31F}" destId="{85DBF472-ABD4-4446-9BD4-2F5B40795732}" srcOrd="4" destOrd="0" presId="urn:microsoft.com/office/officeart/2005/8/layout/list1#1"/>
    <dgm:cxn modelId="{C5AF33D9-4EE7-44A0-A32E-D0A42449BC5A}" type="presParOf" srcId="{85DBF472-ABD4-4446-9BD4-2F5B40795732}" destId="{D4F69C28-9B6B-4D19-AD8B-6B369FAFBA40}" srcOrd="0" destOrd="0" presId="urn:microsoft.com/office/officeart/2005/8/layout/list1#1"/>
    <dgm:cxn modelId="{1439BE7D-EDB8-4BA2-9F5B-BBDD7BA04636}" type="presParOf" srcId="{85DBF472-ABD4-4446-9BD4-2F5B40795732}" destId="{624A369E-D60B-4A9C-9B15-3AC5DFD74FCB}" srcOrd="1" destOrd="0" presId="urn:microsoft.com/office/officeart/2005/8/layout/list1#1"/>
    <dgm:cxn modelId="{35DE44F3-165E-488A-9536-244DD802C297}" type="presParOf" srcId="{4F0F7466-FD60-4F58-959D-CF69464AD31F}" destId="{D9083D98-A7A6-4BF2-A0EC-8A16077FDAC5}" srcOrd="5" destOrd="0" presId="urn:microsoft.com/office/officeart/2005/8/layout/list1#1"/>
    <dgm:cxn modelId="{7123C0FD-8954-451F-953F-DA448D1E535F}" type="presParOf" srcId="{4F0F7466-FD60-4F58-959D-CF69464AD31F}" destId="{C444C758-E164-47F3-840F-DC4C1ABE7B85}" srcOrd="6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2_2#1" csCatId="accent1" phldr="1"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79AF3E-C46D-4B37-A17A-A5131B14960C}" type="presOf" srcId="{DA8D5AE0-6FDC-455A-BDF3-926898FC4FD3}" destId="{4F0F7466-FD60-4F58-959D-CF69464AD31F}" srcOrd="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33248" rIns="6049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布尔类型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文本类型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整数类型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浮点类型</a:t>
          </a:r>
        </a:p>
      </dsp:txBody>
      <dsp:txXfrm>
        <a:off x="414261" y="2415048"/>
        <a:ext cx="1252368" cy="45284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468560"/>
          <a:ext cx="6991985" cy="756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656" tIns="374904" rIns="542656" bIns="128016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800" kern="1200"/>
        </a:p>
      </dsp:txBody>
      <dsp:txXfrm>
        <a:off x="0" y="468560"/>
        <a:ext cx="6991985" cy="756000"/>
      </dsp:txXfrm>
    </dsp:sp>
    <dsp:sp modelId="{70978F3A-7CD9-48A3-9716-B3C8DE94A349}">
      <dsp:nvSpPr>
        <dsp:cNvPr id="0" name=""/>
        <dsp:cNvSpPr/>
      </dsp:nvSpPr>
      <dsp:spPr>
        <a:xfrm>
          <a:off x="349599" y="25759"/>
          <a:ext cx="1167262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特点一</a:t>
          </a:r>
        </a:p>
      </dsp:txBody>
      <dsp:txXfrm>
        <a:off x="392830" y="68990"/>
        <a:ext cx="1080800" cy="799138"/>
      </dsp:txXfrm>
    </dsp:sp>
    <dsp:sp modelId="{AC17E7DA-7560-4724-BCFA-1252E788EF52}">
      <dsp:nvSpPr>
        <dsp:cNvPr id="0" name=""/>
        <dsp:cNvSpPr/>
      </dsp:nvSpPr>
      <dsp:spPr>
        <a:xfrm>
          <a:off x="0" y="1829360"/>
          <a:ext cx="6991985" cy="756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49599" y="1386560"/>
          <a:ext cx="1167262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sym typeface="+mn-ea"/>
            </a:rPr>
            <a:t>特点二</a:t>
          </a:r>
        </a:p>
      </dsp:txBody>
      <dsp:txXfrm>
        <a:off x="392830" y="1429791"/>
        <a:ext cx="1080800" cy="79913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A49483-BF5E-468C-8E26-DD348C44E747}">
      <dsp:nvSpPr>
        <dsp:cNvPr id="0" name=""/>
        <dsp:cNvSpPr/>
      </dsp:nvSpPr>
      <dsp:spPr>
        <a:xfrm>
          <a:off x="0" y="468560"/>
          <a:ext cx="6991985" cy="756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49599" y="25759"/>
          <a:ext cx="1167262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sym typeface="+mn-ea"/>
            </a:rPr>
            <a:t>特点三</a:t>
          </a:r>
        </a:p>
      </dsp:txBody>
      <dsp:txXfrm>
        <a:off x="392830" y="68990"/>
        <a:ext cx="1080800" cy="799138"/>
      </dsp:txXfrm>
    </dsp:sp>
    <dsp:sp modelId="{C444C758-E164-47F3-840F-DC4C1ABE7B85}">
      <dsp:nvSpPr>
        <dsp:cNvPr id="0" name=""/>
        <dsp:cNvSpPr/>
      </dsp:nvSpPr>
      <dsp:spPr>
        <a:xfrm>
          <a:off x="0" y="1829360"/>
          <a:ext cx="6991985" cy="756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49599" y="1386560"/>
          <a:ext cx="1167262" cy="88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kern="1200" dirty="0">
              <a:sym typeface="+mn-ea"/>
            </a:rPr>
            <a:t>特点四</a:t>
          </a:r>
        </a:p>
      </dsp:txBody>
      <dsp:txXfrm>
        <a:off x="392830" y="1429791"/>
        <a:ext cx="1080800" cy="799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E7DF6-C895-4E53-B71A-F20B4CC8237B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44FD6-F94A-461E-99AC-D29D4ACC8083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422EFC78-32FE-4758-B504-92B4D0B9F0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4C1B800-BCBD-4262-B579-5F77D9EE25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45E1B-70AA-4D6D-A851-01FA6AD8BF9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A926-9446-4F62-9ECE-08A9B18F975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E336F-82DC-4654-9554-07866832948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3B142-B2B8-4750-964D-A3BDE93F3EF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838B-5E56-4490-B16F-070FD98B5E3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4C82377E-F97D-47AE-AC5E-84E924FDA8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67C3AAF4-1844-4EEA-8132-22A06EE64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8509C01B-2147-4857-BC9C-29BBF313931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F9AD98D2-E8AF-49B1-9C8C-175DE0A5BE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01675" y="233363"/>
            <a:ext cx="7829550" cy="5759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675" y="233363"/>
            <a:ext cx="7829550" cy="595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01675" y="1628775"/>
            <a:ext cx="7829550" cy="4364038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r="15524" b="21730"/>
          <a:stretch>
            <a:fillRect/>
          </a:stretch>
        </p:blipFill>
        <p:spPr>
          <a:xfrm>
            <a:off x="396" y="3389050"/>
            <a:ext cx="9143604" cy="34689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01600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BA8EB-3E98-45DF-95F9-20499AB89BB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4B168-BF23-49EB-A4EA-A33054B30FF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B3E32-CF70-4BAE-9C47-A15603A9F1F6}" type="datetime1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95835-E83C-4B3D-BEF0-E2AC128A0F5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33AF3-DAC5-4E98-94B6-B2F606A2A0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.xml"/><Relationship Id="rId8" Type="http://schemas.openxmlformats.org/officeDocument/2006/relationships/diagramLayout" Target="../diagrams/layout1.xml"/><Relationship Id="rId7" Type="http://schemas.openxmlformats.org/officeDocument/2006/relationships/diagramData" Target="../diagrams/data1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2.xml"/><Relationship Id="rId11" Type="http://schemas.microsoft.com/office/2007/relationships/diagramDrawing" Target="../diagrams/drawing1.xml"/><Relationship Id="rId10" Type="http://schemas.openxmlformats.org/officeDocument/2006/relationships/diagramColors" Target="../diagrams/colors1.xml"/><Relationship Id="rId1" Type="http://schemas.openxmlformats.org/officeDocument/2006/relationships/tags" Target="../tags/tag36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5.png"/><Relationship Id="rId7" Type="http://schemas.openxmlformats.org/officeDocument/2006/relationships/image" Target="../media/image14.png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7.png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diagramData" Target="../diagrams/data3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image" Target="../media/image21.png"/><Relationship Id="rId14" Type="http://schemas.openxmlformats.org/officeDocument/2006/relationships/slideLayout" Target="../slideLayouts/slideLayout2.xml"/><Relationship Id="rId13" Type="http://schemas.microsoft.com/office/2007/relationships/diagramDrawing" Target="../diagrams/drawing3.xml"/><Relationship Id="rId12" Type="http://schemas.openxmlformats.org/officeDocument/2006/relationships/diagramColors" Target="../diagrams/colors3.xml"/><Relationship Id="rId11" Type="http://schemas.openxmlformats.org/officeDocument/2006/relationships/diagramQuickStyle" Target="../diagrams/quickStyle3.xml"/><Relationship Id="rId10" Type="http://schemas.openxmlformats.org/officeDocument/2006/relationships/diagramLayout" Target="../diagrams/layout3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4.xml"/><Relationship Id="rId8" Type="http://schemas.openxmlformats.org/officeDocument/2006/relationships/diagramQuickStyle" Target="../diagrams/quickStyle4.xml"/><Relationship Id="rId7" Type="http://schemas.openxmlformats.org/officeDocument/2006/relationships/diagramLayout" Target="../diagrams/layout4.xml"/><Relationship Id="rId6" Type="http://schemas.openxmlformats.org/officeDocument/2006/relationships/diagramData" Target="../diagrams/data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1" Type="http://schemas.openxmlformats.org/officeDocument/2006/relationships/slideLayout" Target="../slideLayouts/slideLayout2.xml"/><Relationship Id="rId10" Type="http://schemas.microsoft.com/office/2007/relationships/diagramDrawing" Target="../diagrams/drawing4.xml"/><Relationship Id="rId1" Type="http://schemas.openxmlformats.org/officeDocument/2006/relationships/tags" Target="../tags/tag89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5.xml"/><Relationship Id="rId8" Type="http://schemas.openxmlformats.org/officeDocument/2006/relationships/diagramLayout" Target="../diagrams/layout5.xml"/><Relationship Id="rId7" Type="http://schemas.openxmlformats.org/officeDocument/2006/relationships/diagramData" Target="../diagrams/data5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4.png"/><Relationship Id="rId13" Type="http://schemas.openxmlformats.org/officeDocument/2006/relationships/image" Target="../media/image23.png"/><Relationship Id="rId12" Type="http://schemas.openxmlformats.org/officeDocument/2006/relationships/image" Target="../media/image22.png"/><Relationship Id="rId11" Type="http://schemas.microsoft.com/office/2007/relationships/diagramDrawing" Target="../diagrams/drawing5.xml"/><Relationship Id="rId10" Type="http://schemas.openxmlformats.org/officeDocument/2006/relationships/diagramColors" Target="../diagrams/colors5.xml"/><Relationship Id="rId1" Type="http://schemas.openxmlformats.org/officeDocument/2006/relationships/tags" Target="../tags/tag9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8" Type="http://schemas.openxmlformats.org/officeDocument/2006/relationships/slideLayout" Target="../slideLayouts/slideLayout2.xml"/><Relationship Id="rId27" Type="http://schemas.openxmlformats.org/officeDocument/2006/relationships/image" Target="../media/image12.png"/><Relationship Id="rId26" Type="http://schemas.openxmlformats.org/officeDocument/2006/relationships/image" Target="../media/image11.png"/><Relationship Id="rId25" Type="http://schemas.openxmlformats.org/officeDocument/2006/relationships/tags" Target="../tags/tag35.xml"/><Relationship Id="rId24" Type="http://schemas.openxmlformats.org/officeDocument/2006/relationships/tags" Target="../tags/tag34.xml"/><Relationship Id="rId23" Type="http://schemas.openxmlformats.org/officeDocument/2006/relationships/tags" Target="../tags/tag33.xml"/><Relationship Id="rId22" Type="http://schemas.openxmlformats.org/officeDocument/2006/relationships/tags" Target="../tags/tag32.xml"/><Relationship Id="rId21" Type="http://schemas.openxmlformats.org/officeDocument/2006/relationships/tags" Target="../tags/tag31.xml"/><Relationship Id="rId20" Type="http://schemas.openxmlformats.org/officeDocument/2006/relationships/tags" Target="../tags/tag30.xml"/><Relationship Id="rId2" Type="http://schemas.openxmlformats.org/officeDocument/2006/relationships/tags" Target="../tags/tag12.xml"/><Relationship Id="rId19" Type="http://schemas.openxmlformats.org/officeDocument/2006/relationships/tags" Target="../tags/tag29.xml"/><Relationship Id="rId18" Type="http://schemas.openxmlformats.org/officeDocument/2006/relationships/tags" Target="../tags/tag28.xml"/><Relationship Id="rId17" Type="http://schemas.openxmlformats.org/officeDocument/2006/relationships/tags" Target="../tags/tag27.xml"/><Relationship Id="rId16" Type="http://schemas.openxmlformats.org/officeDocument/2006/relationships/tags" Target="../tags/tag26.xml"/><Relationship Id="rId15" Type="http://schemas.openxmlformats.org/officeDocument/2006/relationships/tags" Target="../tags/tag25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58620" y="2209165"/>
            <a:ext cx="6269990" cy="864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9511" y="720005"/>
            <a:ext cx="6504978" cy="13220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8000" b="1" spc="300" dirty="0" smtClean="0">
                <a:ln w="11430"/>
                <a:solidFill>
                  <a:srgbClr val="3D89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数据清洗</a:t>
            </a:r>
            <a:endParaRPr lang="zh-CN" altLang="en-US" sz="8000" b="1" spc="300" dirty="0" smtClean="0">
              <a:ln w="11430"/>
              <a:solidFill>
                <a:srgbClr val="3D89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143" y="3240900"/>
            <a:ext cx="8496050" cy="307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790317" y="3240900"/>
            <a:ext cx="368541" cy="30710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768" y="6337300"/>
            <a:ext cx="2217463" cy="5207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10335" y="2209165"/>
            <a:ext cx="259715" cy="86487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0066"/>
              </a:solidFill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1670340" y="2297556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刘  鹏    张  燕    总主编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670340" y="2634610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李法平    主编                            陈潇潇    副主编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3130713" y="2405963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2443008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Freeform 25"/>
          <p:cNvSpPr>
            <a:spLocks noEditPoints="1"/>
          </p:cNvSpPr>
          <p:nvPr/>
        </p:nvSpPr>
        <p:spPr bwMode="auto">
          <a:xfrm>
            <a:off x="5390043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30810" y="101282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数据类型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数据类型是一种数据结构，包括定义一个值的集合以及定义在这个值集上的一组操作。通常根据数据的特点将数据划分为不同的类型。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按照计算机的存储特性，编程语言和数据库应用都会把数据划分为特定的几种类型：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723692" y="369260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825292" y="372467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Java常见数据类型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706245" y="369252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类型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graphicFrame>
        <p:nvGraphicFramePr>
          <p:cNvPr id="6" name="图示 5"/>
          <p:cNvGraphicFramePr/>
          <p:nvPr/>
        </p:nvGraphicFramePr>
        <p:xfrm>
          <a:off x="1388550" y="3563951"/>
          <a:ext cx="7639353" cy="213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4" name="矩形 13"/>
          <p:cNvSpPr/>
          <p:nvPr/>
        </p:nvSpPr>
        <p:spPr>
          <a:xfrm>
            <a:off x="1706168" y="4332032"/>
            <a:ext cx="601492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/>
              <a:t>Java的基础数据类型可分为4类8种，包含整型（byte、short、int、long）、浮点型（float、double）、逻辑型（boolean）以及字符型（char）。具体内容如下：</a:t>
            </a:r>
            <a:endParaRPr lang="zh-CN" altLang="zh-CN" sz="16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384175" y="804545"/>
          <a:ext cx="830580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278380" y="1991995"/>
            <a:ext cx="55435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/>
              <a:t>包括字符和字符串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2278380" y="1244600"/>
            <a:ext cx="6544310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ym typeface="+mn-ea"/>
              </a:rPr>
              <a:t>布尔类型bool常用于记录判断对错的逻辑变量，只允许取值true或false</a:t>
            </a:r>
            <a:endParaRPr lang="zh-CN" altLang="en-US" sz="1600"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278380" y="2642870"/>
            <a:ext cx="64293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">
                <a:sym typeface="+mn-ea"/>
              </a:rPr>
              <a:t>整数类型，顾名思义，用来存储有符号的整数数据。在计算机中用二进制补码的形式表示</a:t>
            </a:r>
            <a:endParaRPr lang="zh-CN" altLang="en-US" sz="15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78380" y="3374390"/>
            <a:ext cx="641223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500"/>
              <a:t>浮点数又称小数、非整数，与整数类型相似。Java浮点数类型有固定的取值范围和字段长度，不受平台影响</a:t>
            </a:r>
            <a:endParaRPr lang="zh-CN" altLang="en-US" sz="1500"/>
          </a:p>
        </p:txBody>
      </p:sp>
      <p:sp>
        <p:nvSpPr>
          <p:cNvPr id="100" name="文本框 99"/>
          <p:cNvSpPr txBox="1"/>
          <p:nvPr/>
        </p:nvSpPr>
        <p:spPr>
          <a:xfrm>
            <a:off x="1550035" y="407225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表</a:t>
            </a:r>
            <a:r>
              <a:rPr lang="en-US" sz="1400" b="0">
                <a:latin typeface="Arial" panose="020B0604020202020204" pitchFamily="34" charset="0"/>
                <a:ea typeface="黑体" panose="02010609060101010101" charset="-122"/>
              </a:rPr>
              <a:t>2-1  Java</a:t>
            </a:r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常见数据类型</a:t>
            </a:r>
            <a:endParaRPr lang="zh-CN" altLang="en-US" sz="1400"/>
          </a:p>
        </p:txBody>
      </p:sp>
      <p:graphicFrame>
        <p:nvGraphicFramePr>
          <p:cNvPr id="4" name="表格 3"/>
          <p:cNvGraphicFramePr/>
          <p:nvPr/>
        </p:nvGraphicFramePr>
        <p:xfrm>
          <a:off x="2032000" y="4441825"/>
          <a:ext cx="4857115" cy="1595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5975"/>
                <a:gridCol w="922655"/>
                <a:gridCol w="3118485"/>
              </a:tblGrid>
              <a:tr h="16637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类    型</a:t>
                      </a:r>
                      <a:endParaRPr lang="en-US" altLang="en-US" sz="9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字    节</a:t>
                      </a:r>
                      <a:endParaRPr lang="en-US" altLang="en-US" sz="9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取 值 范 围</a:t>
                      </a:r>
                      <a:endParaRPr lang="en-US" altLang="en-US" sz="9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0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yte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11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7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short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15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0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int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31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31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long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63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63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0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float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3.403E38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3.403E38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370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double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1.798E308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1.798E308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00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boolean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1/8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true 或 false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25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c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har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r">
                        <a:buNone/>
                      </a:pP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2</a:t>
                      </a:r>
                      <a:endParaRPr lang="en-US" altLang="en-US" sz="9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0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～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2</a:t>
                      </a:r>
                      <a:r>
                        <a:rPr lang="en-US" sz="900" b="0" baseline="30000">
                          <a:latin typeface="Times New Roman" panose="02020603050405020304" charset="0"/>
                          <a:cs typeface="Times New Roman" panose="02020603050405020304" charset="0"/>
                        </a:rPr>
                        <a:t>16</a:t>
                      </a:r>
                      <a:r>
                        <a:rPr lang="en-US" sz="9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</a:t>
                      </a:r>
                      <a:r>
                        <a:rPr lang="en-US" sz="9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1</a:t>
                      </a:r>
                      <a:endParaRPr lang="en-US" altLang="en-US" sz="9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130810" y="1012825"/>
            <a:ext cx="7369329" cy="1320616"/>
            <a:chOff x="1255892" y="1892789"/>
            <a:chExt cx="5743200" cy="132080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数据类型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2696387" y="1807292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dirty="0"/>
              <a:t>MySQL</a:t>
            </a:r>
            <a:r>
              <a:rPr lang="zh-CN" altLang="en-US" dirty="0"/>
              <a:t>常见数据类型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1706245" y="1807210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类型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6" name="矩形 5"/>
          <p:cNvSpPr/>
          <p:nvPr/>
        </p:nvSpPr>
        <p:spPr>
          <a:xfrm>
            <a:off x="1413008" y="2505873"/>
            <a:ext cx="7105397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>
                <a:sym typeface="+mn-ea"/>
              </a:rPr>
              <a:t>数值类型：MySQL支持所有标准SQL数值数据类型</a:t>
            </a:r>
            <a:endParaRPr lang="zh-CN" altLang="en-US" sz="1600"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4114" y="3235273"/>
            <a:ext cx="7105396" cy="7835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 dirty="0">
                <a:sym typeface="+mn-ea"/>
              </a:rPr>
              <a:t>日期和时间类型：表示时间值的日期和时间类型有DATE、TIME、YEAR、DATATIME和TIMESTAMP</a:t>
            </a:r>
            <a:endParaRPr lang="zh-CN" altLang="en-US" sz="1600" dirty="0"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448" y="2345645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1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448" y="323551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2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3644" y="2345645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3644" y="323551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3643" y="4240058"/>
            <a:ext cx="7105397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 dirty="0">
                <a:sym typeface="+mn-ea"/>
              </a:rPr>
              <a:t>字符串类型：CHAR、VARCHAR、TEXT、ENUM和SET等</a:t>
            </a:r>
            <a:endParaRPr lang="zh-CN" altLang="en-US" sz="1600" dirty="0"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48" y="4077925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smtClean="0">
                <a:latin typeface="Impact" panose="020B0806030902050204" pitchFamily="34" charset="0"/>
              </a:rPr>
              <a:t>3</a:t>
            </a:r>
            <a:endParaRPr lang="en-US" sz="2400">
              <a:latin typeface="Impact" panose="020B080603090205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13644" y="4077925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-746760" y="1105535"/>
            <a:ext cx="9344025" cy="4598670"/>
            <a:chOff x="1255892" y="1892789"/>
            <a:chExt cx="5743200" cy="4599311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数据类型间转换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504058" y="2700621"/>
              <a:ext cx="4107081" cy="37914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在编程语言中，不同数据类型可以相互转换，例如整型、实数型（常量）、字符型数据可以混合运算。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en-US" altLang="zh-CN" sz="1600" dirty="0">
                  <a:sym typeface="Arial" panose="020B0604020202020204" pitchFamily="34" charset="0"/>
                </a:rPr>
                <a:t>Java</a:t>
              </a:r>
              <a:r>
                <a:rPr lang="zh-CN" altLang="en-US" sz="1600" dirty="0">
                  <a:sym typeface="Arial" panose="020B0604020202020204" pitchFamily="34" charset="0"/>
                </a:rPr>
                <a:t>程序类型转换规则如下所示：</a:t>
              </a:r>
              <a:endParaRPr lang="zh-CN" altLang="en-US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lang="en-US" altLang="zh-CN" sz="14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2"/>
                  </a:solidFill>
                  <a:sym typeface="Arial" panose="020B0604020202020204" pitchFamily="34" charset="0"/>
                </a:rPr>
                <a:t>02</a:t>
              </a:r>
              <a:endParaRPr lang="en-US" altLang="zh-CN" sz="4800" b="1" dirty="0" smtClean="0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44930" y="3210560"/>
            <a:ext cx="6214745" cy="5461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071880" y="4080510"/>
            <a:ext cx="7614285" cy="1772285"/>
          </a:xfrm>
          <a:prstGeom prst="rect">
            <a:avLst/>
          </a:prstGeom>
          <a:ln w="12700">
            <a:solidFill>
              <a:srgbClr val="3D89BC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zh-CN" sz="1600" b="1" dirty="0" smtClean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>
                <a:solidFill>
                  <a:srgbClr val="3D89BC"/>
                </a:solidFill>
              </a:rPr>
              <a:t>）不能对boolean类型进行类型转换</a:t>
            </a:r>
            <a:endParaRPr lang="en-US" altLang="zh-CN" sz="1600" b="1" dirty="0" smtClean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 smtClean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2</a:t>
            </a:r>
            <a:r>
              <a:rPr lang="zh-CN" altLang="zh-CN" sz="1600" b="1" dirty="0">
                <a:solidFill>
                  <a:srgbClr val="3D89BC"/>
                </a:solidFill>
              </a:rPr>
              <a:t>）不能把对象类型转换成不相关类型的对象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3</a:t>
            </a:r>
            <a:r>
              <a:rPr lang="zh-CN" altLang="zh-CN" sz="1600" b="1" dirty="0">
                <a:solidFill>
                  <a:srgbClr val="3D89BC"/>
                </a:solidFill>
              </a:rPr>
              <a:t>）在把容量大的类型转换为容量小的类型时必须使用强制类型转换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4</a:t>
            </a:r>
            <a:r>
              <a:rPr lang="zh-CN" altLang="zh-CN" sz="1600" b="1" dirty="0">
                <a:solidFill>
                  <a:srgbClr val="3D89BC"/>
                </a:solidFill>
              </a:rPr>
              <a:t>）转换过程中可能导致溢出或损失精度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5</a:t>
            </a:r>
            <a:r>
              <a:rPr lang="zh-CN" altLang="zh-CN" sz="1600" b="1" dirty="0">
                <a:solidFill>
                  <a:srgbClr val="3D89BC"/>
                </a:solidFill>
              </a:rPr>
              <a:t>）转换的数据类型必须是兼容的</a:t>
            </a:r>
            <a:r>
              <a:rPr lang="en-US" altLang="zh-CN" sz="1400" dirty="0" smtClean="0"/>
              <a:t> </a:t>
            </a:r>
            <a:endParaRPr lang="en-US" altLang="zh-CN" sz="1400" dirty="0" smtClean="0"/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（6）格式：(type)value type是要强制类型转换后的数据类型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字符编码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sz="1600" dirty="0">
                  <a:sym typeface="Arial" panose="020B0604020202020204" pitchFamily="34" charset="0"/>
                </a:rPr>
                <a:t>对字符进行编码，是信息交流的技术基础，在此之前，需要了解一些基本概念，如“字节”“字符”“字符集”“编码”“内码”。</a:t>
              </a:r>
              <a:endParaRPr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1</a:t>
              </a:r>
              <a:r>
                <a:rPr lang="zh-CN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）</a:t>
              </a:r>
              <a:r>
                <a:rPr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字节、字符和字符集</a:t>
              </a:r>
              <a:r>
                <a:rPr lang="zh-CN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：</a:t>
              </a:r>
              <a:endParaRPr lang="zh-CN" sz="1600" dirty="0">
                <a:solidFill>
                  <a:srgbClr val="ED7D31"/>
                </a:solidFill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olidFill>
                    <a:srgbClr val="C00000"/>
                  </a:solidFill>
                  <a:sym typeface="Arial" panose="020B0604020202020204" pitchFamily="34" charset="0"/>
                </a:rPr>
                <a:t>字节</a:t>
              </a:r>
              <a:r>
                <a:rPr lang="zh-CN" sz="1600" dirty="0">
                  <a:solidFill>
                    <a:schemeClr val="tx1"/>
                  </a:solidFill>
                  <a:sym typeface="Arial" panose="020B0604020202020204" pitchFamily="34" charset="0"/>
                </a:rPr>
                <a:t>是计算机存储数据的单位，一个字节是一串８位二进制数，是一个具体的二进制空间；</a:t>
              </a:r>
              <a:endParaRPr lang="zh-CN" sz="1600" dirty="0">
                <a:solidFill>
                  <a:srgbClr val="ED7D31"/>
                </a:solidFill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sz="1600" dirty="0">
                  <a:solidFill>
                    <a:srgbClr val="C00000"/>
                  </a:solidFill>
                  <a:sym typeface="Arial" panose="020B0604020202020204" pitchFamily="34" charset="0"/>
                </a:rPr>
                <a:t>字符</a:t>
              </a:r>
              <a:r>
                <a:rPr sz="1600" dirty="0">
                  <a:sym typeface="Arial" panose="020B0604020202020204" pitchFamily="34" charset="0"/>
                </a:rPr>
                <a:t>是各种文字和符号的总称，包括各个国家文字、标点符号、图形符号、数字等</a:t>
              </a:r>
              <a:r>
                <a:rPr lang="zh-CN" sz="1600" dirty="0">
                  <a:sym typeface="Arial" panose="020B0604020202020204" pitchFamily="34" charset="0"/>
                </a:rPr>
                <a:t>；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olidFill>
                    <a:srgbClr val="C00000"/>
                  </a:solidFill>
                  <a:sym typeface="Arial" panose="020B0604020202020204" pitchFamily="34" charset="0"/>
                </a:rPr>
                <a:t>字符集</a:t>
              </a:r>
              <a:r>
                <a:rPr lang="zh-CN" sz="1600" dirty="0">
                  <a:sym typeface="Arial" panose="020B0604020202020204" pitchFamily="34" charset="0"/>
                </a:rPr>
                <a:t>是多个字符的集合，字符集种类较多，每个字符集包含的字符个数不同，常见字符集有ASCII字符集等。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46075" y="94424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字符编码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）内码：</a:t>
              </a:r>
              <a:r>
                <a:rPr sz="1600" dirty="0">
                  <a:sym typeface="Arial" panose="020B0604020202020204" pitchFamily="34" charset="0"/>
                </a:rPr>
                <a:t>在计算机科学及相关领域中，内码是指整机系统中使用的二进制字符编码，指的是“将资讯编码后，通过某种方式存储在特定存储设备时，内部的编码形式”。在不同的系统中，会有不同的内码。</a:t>
              </a:r>
              <a:endParaRPr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2065" y="2769870"/>
            <a:ext cx="2676525" cy="327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1140" y="2834640"/>
            <a:ext cx="2320925" cy="33267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46075" y="94424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字符编码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2</a:t>
              </a:r>
              <a:r>
                <a:rPr lang="zh-CN" altLang="en-US" sz="1600" b="1" dirty="0">
                  <a:solidFill>
                    <a:srgbClr val="ED7D31"/>
                  </a:solidFill>
                  <a:sym typeface="Arial" panose="020B0604020202020204" pitchFamily="34" charset="0"/>
                </a:rPr>
                <a:t>）编码与字符集：</a:t>
              </a:r>
              <a:r>
                <a:rPr sz="1600" dirty="0">
                  <a:sym typeface="Arial" panose="020B0604020202020204" pitchFamily="34" charset="0"/>
                </a:rPr>
                <a:t>编码（Encoding）和字符集不同。字符集只是字符的集合，不一定适合做网络传送、处理，有时须经编码（Encode）后才能应用。如Unicode可依不同需要以UTF-8、UTF-16、UTF-32等方式编码。字符编码就是以二进制的数字来对应字符集的字符。</a:t>
              </a:r>
              <a:r>
                <a:rPr lang="zh-CN" sz="1600" dirty="0">
                  <a:sym typeface="Arial" panose="020B0604020202020204" pitchFamily="34" charset="0"/>
                </a:rPr>
                <a:t>下图为</a:t>
              </a:r>
              <a:r>
                <a:rPr lang="en-US" altLang="zh-CN" sz="1600" dirty="0">
                  <a:sym typeface="Arial" panose="020B0604020202020204" pitchFamily="34" charset="0"/>
                </a:rPr>
                <a:t>Unicode</a:t>
              </a:r>
              <a:r>
                <a:rPr lang="zh-CN" altLang="en-US" sz="1600" dirty="0">
                  <a:sym typeface="Arial" panose="020B0604020202020204" pitchFamily="34" charset="0"/>
                </a:rPr>
                <a:t>字符集。</a:t>
              </a:r>
              <a:endParaRPr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02280" y="3566795"/>
            <a:ext cx="3505200" cy="255651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262890" y="95377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空值和乱码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b="1">
                  <a:sym typeface="+mn-ea"/>
                </a:rPr>
                <a:t>1</a:t>
              </a:r>
              <a:r>
                <a:rPr lang="zh-CN" altLang="en-US" b="1">
                  <a:sym typeface="+mn-ea"/>
                </a:rPr>
                <a:t>）空值</a:t>
              </a:r>
              <a:endParaRPr lang="zh-CN" altLang="en-US" b="1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ym typeface="+mn-ea"/>
                </a:rPr>
                <a:t>在数据库中，空值（NULL）用来表示实际值未知或无意义的情况。空值不同于空白或零值，没有两个相等的空值，比较两个空值或将空值与任何其他值相比均返回未知，这是因为每个空值均为未知。</a:t>
              </a:r>
              <a:endParaRPr lang="zh-CN" altLang="en-US" sz="1600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altLang="en-US" b="1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altLang="en-US" sz="1600"/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04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842135" y="3688715"/>
            <a:ext cx="5789930" cy="2052320"/>
          </a:xfrm>
          <a:prstGeom prst="rect">
            <a:avLst/>
          </a:prstGeom>
          <a:ln w="12700">
            <a:solidFill>
              <a:srgbClr val="3D89BC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1600" b="1" dirty="0" smtClean="0">
                <a:solidFill>
                  <a:srgbClr val="3D89BC"/>
                </a:solidFill>
              </a:rPr>
              <a:t>  </a:t>
            </a:r>
            <a:r>
              <a:rPr lang="zh-CN" altLang="zh-CN" sz="1600" b="1" dirty="0" smtClean="0">
                <a:solidFill>
                  <a:srgbClr val="3D89BC"/>
                </a:solidFill>
              </a:rPr>
              <a:t>空值具有以下特点：</a:t>
            </a:r>
            <a:endParaRPr lang="zh-CN" altLang="zh-CN" sz="1600" b="1" dirty="0" smtClean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 smtClean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>
                <a:solidFill>
                  <a:srgbClr val="3D89BC"/>
                </a:solidFill>
              </a:rPr>
              <a:t>）等价于没有任何值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 smtClean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2</a:t>
            </a:r>
            <a:r>
              <a:rPr lang="zh-CN" altLang="zh-CN" sz="1600" b="1" dirty="0">
                <a:solidFill>
                  <a:srgbClr val="3D89BC"/>
                </a:solidFill>
              </a:rPr>
              <a:t>）与0、空字符串或空格不同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3</a:t>
            </a:r>
            <a:r>
              <a:rPr lang="zh-CN" altLang="zh-CN" sz="1600" b="1" dirty="0">
                <a:solidFill>
                  <a:srgbClr val="3D89BC"/>
                </a:solidFill>
              </a:rPr>
              <a:t>）在where条件中，Oracle认为结果为NULL的条件为FALSE，带有这样条件的select语句不返回行，并且不返回错误信息。但NULL和FALSE是不同的</a:t>
            </a:r>
            <a:endParaRPr lang="zh-CN" altLang="zh-CN" sz="1600" b="1" dirty="0">
              <a:solidFill>
                <a:srgbClr val="3D89BC"/>
              </a:solidFill>
            </a:endParaRPr>
          </a:p>
          <a:p>
            <a:pPr>
              <a:lnSpc>
                <a:spcPct val="114000"/>
              </a:lnSpc>
            </a:pPr>
            <a:r>
              <a:rPr lang="zh-CN" altLang="zh-CN" sz="1600" b="1" dirty="0">
                <a:solidFill>
                  <a:srgbClr val="3D89BC"/>
                </a:solidFill>
              </a:rPr>
              <a:t>（</a:t>
            </a:r>
            <a:r>
              <a:rPr lang="en-US" altLang="zh-CN" sz="1600" b="1" dirty="0">
                <a:solidFill>
                  <a:srgbClr val="3D89BC"/>
                </a:solidFill>
              </a:rPr>
              <a:t>4</a:t>
            </a:r>
            <a:r>
              <a:rPr lang="zh-CN" altLang="zh-CN" sz="1600" b="1" dirty="0">
                <a:solidFill>
                  <a:srgbClr val="3D89BC"/>
                </a:solidFill>
              </a:rPr>
              <a:t>）排序时比其他数据都大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数据编码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262890" y="95377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87500"/>
            </a:bodyPr>
            <a:lstStyle/>
            <a:p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空值和乱码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b="1">
                  <a:sym typeface="+mn-ea"/>
                </a:rPr>
                <a:t>2</a:t>
              </a:r>
              <a:r>
                <a:rPr lang="zh-CN" altLang="en-US" b="1">
                  <a:sym typeface="+mn-ea"/>
                </a:rPr>
                <a:t>）乱码</a:t>
              </a:r>
              <a:endParaRPr lang="zh-CN" altLang="en-US" b="1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ym typeface="+mn-ea"/>
                </a:rPr>
                <a:t>乱码主要指用文本编辑器打开文本时，使用了不对应的字符集和编码，从而造成文本解码错误，导致文本的部分字符或所有字符无法被正确显示的情况，下图为常见的乱码。</a:t>
              </a:r>
              <a:endParaRPr lang="zh-CN" altLang="en-US" sz="1600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altLang="en-US" b="1">
                <a:sym typeface="+mn-ea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altLang="en-US" sz="1600"/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04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09875" y="3583305"/>
            <a:ext cx="3302635" cy="21570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1130" y="3465195"/>
            <a:ext cx="3540125" cy="2393950"/>
          </a:xfrm>
          <a:prstGeom prst="rect">
            <a:avLst/>
          </a:prstGeom>
          <a:noFill/>
          <a:ln w="28575">
            <a:solidFill>
              <a:schemeClr val="accent2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54534" y="3466147"/>
            <a:ext cx="5693399" cy="414020"/>
            <a:chOff x="1807265" y="2462595"/>
            <a:chExt cx="5693399" cy="41402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3286" y="2462595"/>
              <a:ext cx="214820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   </a:t>
              </a:r>
              <a:r>
                <a:rPr lang="zh-CN" altLang="en-US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数据转换</a:t>
              </a:r>
              <a:endParaRPr lang="zh-CN" altLang="en-US" sz="2100" spc="225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数据编码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文件文本格式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596888" y="1169836"/>
              <a:ext cx="1950209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第二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</a:t>
              </a:r>
              <a:r>
                <a:rPr lang="zh-CN" altLang="en-US" sz="2800" dirty="0" smtClean="0">
                  <a:solidFill>
                    <a:schemeClr val="accent4"/>
                  </a:solidFill>
                  <a:sym typeface="+mn-ea"/>
                </a:rPr>
                <a:t>数据格式与编码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778701" y="4235438"/>
            <a:ext cx="5693399" cy="394200"/>
          </a:xfrm>
          <a:prstGeom prst="roundRect">
            <a:avLst>
              <a:gd name="adj" fmla="val 20658"/>
            </a:avLst>
          </a:prstGeom>
          <a:solidFill>
            <a:srgbClr val="E6E6E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习题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596892" y="1169836"/>
              <a:ext cx="1950209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第二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数据格式与编码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54534" y="2048547"/>
            <a:ext cx="5693399" cy="414020"/>
            <a:chOff x="1807265" y="2462595"/>
            <a:chExt cx="5693399" cy="414020"/>
          </a:xfrm>
        </p:grpSpPr>
        <p:sp>
          <p:nvSpPr>
            <p:cNvPr id="47" name="圆角矩形 46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83286" y="2462595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文件文本格式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54534" y="2753555"/>
            <a:ext cx="5693399" cy="424800"/>
            <a:chOff x="1807265" y="2935089"/>
            <a:chExt cx="5693399" cy="424800"/>
          </a:xfrm>
        </p:grpSpPr>
        <p:sp>
          <p:nvSpPr>
            <p:cNvPr id="49" name="圆角矩形 48"/>
            <p:cNvSpPr/>
            <p:nvPr/>
          </p:nvSpPr>
          <p:spPr>
            <a:xfrm>
              <a:off x="1807265" y="2935089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矩形 49"/>
            <p:cNvSpPr/>
            <p:nvPr/>
          </p:nvSpPr>
          <p:spPr>
            <a:xfrm>
              <a:off x="1881814" y="2945869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数据编码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54534" y="3469343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数据转换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754534" y="4185131"/>
            <a:ext cx="5693399" cy="748016"/>
            <a:chOff x="1807265" y="3866296"/>
            <a:chExt cx="5693399" cy="748016"/>
          </a:xfrm>
        </p:grpSpPr>
        <p:sp>
          <p:nvSpPr>
            <p:cNvPr id="53" name="圆角矩形 52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4" name="矩形 53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2.3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数据转换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7695" y="1105535"/>
            <a:ext cx="7980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b="1">
                <a:ea typeface="宋体" panose="02010600030101010101" pitchFamily="2" charset="-122"/>
              </a:rPr>
              <a:t>文件是计算机信息保存的主要形式，也是操作系统中文件管理的重要载体，在不同时代和不同系统中都有与之对应的格式，针对系统的功能和特性，文件系统也会有所不同。以下主要介绍两种类型的数据转换：电子表格转换、</a:t>
            </a:r>
            <a:r>
              <a:rPr lang="en-US" altLang="zh-CN" b="1">
                <a:ea typeface="宋体" panose="02010600030101010101" pitchFamily="2" charset="-122"/>
              </a:rPr>
              <a:t>RDBMS</a:t>
            </a:r>
            <a:r>
              <a:rPr lang="zh-CN" altLang="en-US" b="1">
                <a:ea typeface="宋体" panose="02010600030101010101" pitchFamily="2" charset="-122"/>
              </a:rPr>
              <a:t>数据转换。</a:t>
            </a:r>
            <a:endParaRPr lang="zh-CN" altLang="en-US" b="1"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11605" y="2980055"/>
            <a:ext cx="2936240" cy="2936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225" y="3018155"/>
            <a:ext cx="3814445" cy="286067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数据转换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pic>
        <p:nvPicPr>
          <p:cNvPr id="34" name="27 Imagen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188" y="6250579"/>
            <a:ext cx="363537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30 CuadroTexto"/>
          <p:cNvSpPr txBox="1"/>
          <p:nvPr/>
        </p:nvSpPr>
        <p:spPr>
          <a:xfrm>
            <a:off x="4467225" y="6261691"/>
            <a:ext cx="315913" cy="2778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sz="1200" b="1" i="1" dirty="0">
                <a:solidFill>
                  <a:schemeClr val="bg1">
                    <a:lumMod val="65000"/>
                  </a:schemeClr>
                </a:solidFill>
                <a:latin typeface="+mn-lt"/>
              </a:rPr>
              <a:t>of</a:t>
            </a:r>
            <a:endParaRPr lang="es-ES" sz="1200" b="1" i="1" dirty="0">
              <a:solidFill>
                <a:schemeClr val="bg1">
                  <a:lumMod val="65000"/>
                </a:schemeClr>
              </a:solidFill>
              <a:latin typeface="+mn-lt"/>
            </a:endParaRPr>
          </a:p>
        </p:txBody>
      </p:sp>
      <p:sp>
        <p:nvSpPr>
          <p:cNvPr id="38" name="31 CuadroTexto"/>
          <p:cNvSpPr txBox="1"/>
          <p:nvPr/>
        </p:nvSpPr>
        <p:spPr>
          <a:xfrm>
            <a:off x="4729199" y="6267161"/>
            <a:ext cx="373820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HN" altLang="zh-CN" sz="1200" b="1" dirty="0">
                <a:solidFill>
                  <a:schemeClr val="bg1">
                    <a:lumMod val="50000"/>
                  </a:schemeClr>
                </a:solidFill>
              </a:rPr>
              <a:t>40</a:t>
            </a:r>
            <a:endParaRPr lang="es-ES" altLang="zh-CN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9" name="Imagen 27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3019" y="6301379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Imagen 28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926681" y="6301379"/>
            <a:ext cx="211137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灯片编号占位符 5"/>
          <p:cNvSpPr txBox="1"/>
          <p:nvPr/>
        </p:nvSpPr>
        <p:spPr>
          <a:xfrm>
            <a:off x="2402285" y="622279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F730C6D-5BB4-4F63-9D16-9EBF769D35DB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63525" y="885825"/>
            <a:ext cx="8625840" cy="4516119"/>
            <a:chOff x="1255892" y="1892789"/>
            <a:chExt cx="5503602" cy="4516749"/>
          </a:xfrm>
        </p:grpSpPr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>
              <a:off x="1985663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 lnSpcReduction="10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电子表格转换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5"/>
              </p:custDataLst>
            </p:nvPr>
          </p:nvSpPr>
          <p:spPr>
            <a:xfrm>
              <a:off x="1865514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6"/>
              </p:custDataLst>
            </p:nvPr>
          </p:nvSpPr>
          <p:spPr>
            <a:xfrm>
              <a:off x="1985978" y="2546294"/>
              <a:ext cx="4773516" cy="386324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sz="1600" dirty="0">
                  <a:sym typeface="Arial" panose="020B0604020202020204" pitchFamily="34" charset="0"/>
                </a:rPr>
                <a:t>    数据信息一般使用专门软件处理，常见的有Excel、Access、MySQL和SQL Server</a:t>
              </a:r>
              <a:r>
                <a:rPr lang="zh-CN" altLang="en-US" sz="1600" dirty="0">
                  <a:sym typeface="Arial" panose="020B0604020202020204" pitchFamily="34" charset="0"/>
                </a:rPr>
                <a:t>。</a:t>
              </a:r>
              <a:endParaRPr lang="zh-CN" altLang="en-US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7"/>
              </p:custDataLst>
            </p:nvPr>
          </p:nvCxnSpPr>
          <p:spPr>
            <a:xfrm>
              <a:off x="2099490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8"/>
              </p:custDataLst>
            </p:nvPr>
          </p:nvSpPr>
          <p:spPr>
            <a:xfrm>
              <a:off x="1255892" y="1911207"/>
              <a:ext cx="575318" cy="1302567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326515" y="3969385"/>
          <a:ext cx="6991985" cy="261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042285" y="4611370"/>
            <a:ext cx="51758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ym typeface="+mn-ea"/>
              </a:rPr>
              <a:t>数据以表格的形式出现</a:t>
            </a:r>
            <a:endParaRPr lang="zh-CN" altLang="en-US" sz="16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42920" y="5727700"/>
            <a:ext cx="51752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>
                <a:sym typeface="+mn-ea"/>
              </a:rPr>
              <a:t>每行为各种记录名称</a:t>
            </a:r>
            <a:endParaRPr lang="zh-CN" altLang="en-US" sz="1600"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00502" y="243911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dirty="0"/>
              <a:t>数据库文件导出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1569720" y="243903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100" name="文本框 99"/>
          <p:cNvSpPr txBox="1"/>
          <p:nvPr/>
        </p:nvSpPr>
        <p:spPr>
          <a:xfrm>
            <a:off x="1068705" y="2871470"/>
            <a:ext cx="78416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0" dirty="0">
                <a:solidFill>
                  <a:schemeClr val="tx1"/>
                </a:solidFill>
              </a:rPr>
              <a:t>目前</a:t>
            </a:r>
            <a:r>
              <a:rPr lang="en-US" altLang="zh-CN" sz="1600" b="0" dirty="0">
                <a:solidFill>
                  <a:schemeClr val="tx1"/>
                </a:solidFill>
              </a:rPr>
              <a:t>主要用的数据库是RDBMS，即关系型数据库管理系统（Relational Database Management System），它将数据组织为相关的行和列，而管理关系数据库的软件就是关系数据库管理系统</a:t>
            </a:r>
            <a:r>
              <a:rPr lang="zh-CN" altLang="en-US" sz="1600" b="0" dirty="0">
                <a:solidFill>
                  <a:schemeClr val="tx1"/>
                </a:solidFill>
              </a:rPr>
              <a:t>，以下为</a:t>
            </a:r>
            <a:r>
              <a:rPr lang="en-US" altLang="zh-CN" sz="1600" b="0" dirty="0">
                <a:solidFill>
                  <a:schemeClr val="tx1"/>
                </a:solidFill>
              </a:rPr>
              <a:t>RDBMS</a:t>
            </a:r>
            <a:r>
              <a:rPr lang="zh-CN" altLang="en-US" sz="1600" b="0" dirty="0">
                <a:solidFill>
                  <a:schemeClr val="tx1"/>
                </a:solidFill>
              </a:rPr>
              <a:t>的特点：</a:t>
            </a:r>
            <a:endParaRPr lang="zh-CN" altLang="en-US" sz="1600" b="0" dirty="0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数据转换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555625" y="885825"/>
            <a:ext cx="7369329" cy="1320616"/>
            <a:chOff x="1255892" y="1892789"/>
            <a:chExt cx="5743200" cy="1320800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电子表格转换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4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420495" y="2211705"/>
          <a:ext cx="6991985" cy="261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3098165" y="2841625"/>
            <a:ext cx="29483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/>
              <a:t>许多的行和列组成一张表单</a:t>
            </a:r>
            <a:endParaRPr lang="zh-CN" altLang="en-US" sz="1600"/>
          </a:p>
        </p:txBody>
      </p:sp>
      <p:sp>
        <p:nvSpPr>
          <p:cNvPr id="12" name="文本框 11"/>
          <p:cNvSpPr txBox="1"/>
          <p:nvPr/>
        </p:nvSpPr>
        <p:spPr>
          <a:xfrm>
            <a:off x="3098165" y="4239260"/>
            <a:ext cx="407479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600"/>
              <a:t>若干的表单组成数据库</a:t>
            </a:r>
            <a:endParaRPr sz="1600"/>
          </a:p>
        </p:txBody>
      </p:sp>
      <p:sp>
        <p:nvSpPr>
          <p:cNvPr id="37" name="矩形 36"/>
          <p:cNvSpPr/>
          <p:nvPr/>
        </p:nvSpPr>
        <p:spPr>
          <a:xfrm>
            <a:off x="3722547" y="180411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dirty="0"/>
              <a:t>数据库文件导出</a:t>
            </a:r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2481580" y="180403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1420495" y="4800600"/>
            <a:ext cx="73748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b="0" dirty="0"/>
              <a:t>通常情况下，数据库软件都能将其内部的数据库导出，以MySQL为例，可以通过命令行的MySQL命令将数据库导出到一个后缀名为.sql的文件中，该文件格式可以通过txt文本编辑器编辑。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177990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数据转换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en-US" altLang="zh-CN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RDBMS</a:t>
              </a:r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数据转换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常见的RDBMS有Oracle、MySQL、Access、SQL Server等。在日常业务中，可能存在数据规模的变化，出现数据库管理系统的变化，例如MySQL转换到Oracle数据库管理系统等。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大多数据库管理系统均有数据的导入、导出工具，可以实现数据源到目标的转换。例如，SQL Server可以通过数据库客户端（SSMS）的界面工具实现数据库与Excel、数据库与数据库之间的相互转换。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02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711960" y="2835910"/>
          <a:ext cx="6991985" cy="261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52650" y="4304030"/>
            <a:ext cx="1819275" cy="18192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71925" y="4304030"/>
            <a:ext cx="1819275" cy="18192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5864225" y="4204970"/>
            <a:ext cx="1918335" cy="19183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754534" y="3482079"/>
            <a:ext cx="5693399" cy="424800"/>
            <a:chOff x="1807265" y="3400693"/>
            <a:chExt cx="5693399" cy="424800"/>
          </a:xfrm>
        </p:grpSpPr>
        <p:sp>
          <p:nvSpPr>
            <p:cNvPr id="52" name="圆角矩形 51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0" name="矩形 59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数据数据转换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54534" y="4163833"/>
            <a:ext cx="5693399" cy="414020"/>
            <a:chOff x="1807265" y="2462595"/>
            <a:chExt cx="5693399" cy="414020"/>
          </a:xfrm>
        </p:grpSpPr>
        <p:sp>
          <p:nvSpPr>
            <p:cNvPr id="45" name="圆角矩形 44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3286" y="2462595"/>
              <a:ext cx="7734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习题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数据编码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文件文本格式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596887" y="1169836"/>
              <a:ext cx="1950209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第二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数据格式与编码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矩形 645"/>
          <p:cNvSpPr/>
          <p:nvPr/>
        </p:nvSpPr>
        <p:spPr>
          <a:xfrm>
            <a:off x="-14288" y="-22224"/>
            <a:ext cx="9169004" cy="68802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678" name="图片 677"/>
          <p:cNvPicPr>
            <a:picLocks noChangeAspect="1"/>
          </p:cNvPicPr>
          <p:nvPr/>
        </p:nvPicPr>
        <p:blipFill rotWithShape="1">
          <a:blip r:embed="rId1"/>
          <a:srcRect l="19090" t="21720" r="16280" b="22029"/>
          <a:stretch>
            <a:fillRect/>
          </a:stretch>
        </p:blipFill>
        <p:spPr>
          <a:xfrm>
            <a:off x="-38100" y="-22225"/>
            <a:ext cx="9201150" cy="68294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4073" y="1919438"/>
            <a:ext cx="7961879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1．Windows下常见的文本格式有哪些，分别有什么用途？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2．Linux下常见的文本格式有哪些，分别有什么用途？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3．分别解释字符、字节和字符集，并说明它们的区别。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4．Java中常见的数据类型有几种，分别是什么？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5．MySQL中常见的数据类型有几种，分别是什么？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6．分别解释空值和乱码，并举例说明它们在实际应用中的表现形式。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7．参照图2-1的ASCII码表，符号0的ASCII码值是48，那么符号3的ASCII码值是多少？同理，符号a的ASCII码值是97，那么符号c的ASCII码值是多少？（用十进制表示）</a:t>
            </a:r>
            <a:endParaRPr altLang="zh-CN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altLang="zh-CN" spc="225" dirty="0">
                <a:solidFill>
                  <a:prstClr val="white"/>
                </a:solidFill>
              </a:rPr>
              <a:t>8．请分别写出符号3和符号c的ASCII码值二进制表示（提示：符号0的ASCII码二进制表示为0011 0000）。</a:t>
            </a:r>
            <a:endParaRPr altLang="zh-CN" spc="225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072" y="10126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96C527"/>
                </a:solidFill>
              </a:rPr>
              <a:t>习题：</a:t>
            </a:r>
            <a:endParaRPr lang="zh-CN" altLang="en-US" sz="3600" b="1" dirty="0">
              <a:solidFill>
                <a:srgbClr val="96C527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4073" y="1615012"/>
            <a:ext cx="1523494" cy="0"/>
          </a:xfrm>
          <a:prstGeom prst="line">
            <a:avLst/>
          </a:prstGeom>
          <a:ln>
            <a:solidFill>
              <a:srgbClr val="96C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4073" y="1697007"/>
            <a:ext cx="9514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997136"/>
            <a:ext cx="7084431" cy="1791128"/>
            <a:chOff x="-1" y="2037922"/>
            <a:chExt cx="12192763" cy="1791128"/>
          </a:xfrm>
        </p:grpSpPr>
        <p:sp>
          <p:nvSpPr>
            <p:cNvPr id="3" name="矩形 2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>
            <a:fillRect/>
          </a:stretch>
        </p:blipFill>
        <p:spPr>
          <a:xfrm flipH="1">
            <a:off x="6143625" y="0"/>
            <a:ext cx="3000375" cy="6858000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文件文本格式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</a:rPr>
              <a:t>第二章 数据格式与编码</a:t>
            </a:r>
            <a:endParaRPr lang="zh-CN" altLang="en-US" sz="1350" dirty="0" smtClean="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0245" y="1383030"/>
            <a:ext cx="8154670" cy="73406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dirty="0">
                <a:solidFill>
                  <a:prstClr val="white"/>
                </a:solidFill>
              </a:rPr>
              <a:t>文本是计算机保存数据的主要方式，存放于计算机系统的文件系统中。文本有多种不同的格式，常见的文本格式有txt、doc、zip、jpg和HTML等。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17303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>
                <a:solidFill>
                  <a:srgbClr val="3D89BC"/>
                </a:solidFill>
              </a:rPr>
              <a:t>．常见文本格式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3009" y="3396563"/>
            <a:ext cx="7105396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>
                <a:sym typeface="+mn-ea"/>
              </a:rPr>
              <a:t>类（UNIX）操作系统下常见文本格式：dmg、tar格式等</a:t>
            </a:r>
            <a:endParaRPr lang="zh-CN" altLang="en-US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448" y="2345645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1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1448" y="323551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2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644" y="2345645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644" y="323551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4289" y="2506928"/>
            <a:ext cx="7105396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>
                <a:sym typeface="+mn-ea"/>
              </a:rPr>
              <a:t>Windows操作系统下常见的文本格式：txt、doc、xls格式等</a:t>
            </a:r>
            <a:endParaRPr lang="zh-CN" altLang="en-US"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48" y="415499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2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3644" y="415499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3510" y="4314825"/>
            <a:ext cx="5495290" cy="4375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ts val="2700"/>
              </a:lnSpc>
            </a:pPr>
            <a:r>
              <a:rPr lang="zh-CN" altLang="en-US"/>
              <a:t>网络文本格式：HTML、xml、php、jsp、css格式等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文件文本格式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2709545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3D89BC"/>
                </a:solidFill>
              </a:rPr>
              <a:t>2</a:t>
            </a:r>
            <a:r>
              <a:rPr lang="zh-CN" altLang="zh-CN" sz="2000" b="1" dirty="0">
                <a:solidFill>
                  <a:srgbClr val="3D89BC"/>
                </a:solidFill>
              </a:rPr>
              <a:t>．</a:t>
            </a:r>
            <a:r>
              <a:rPr lang="en-US" altLang="zh-CN" sz="2000" b="1" dirty="0">
                <a:solidFill>
                  <a:srgbClr val="3D89BC"/>
                </a:solidFill>
              </a:rPr>
              <a:t>xls</a:t>
            </a:r>
            <a:r>
              <a:rPr lang="zh-CN" altLang="en-US" sz="2000" b="1" dirty="0">
                <a:solidFill>
                  <a:srgbClr val="3D89BC"/>
                </a:solidFill>
              </a:rPr>
              <a:t>及</a:t>
            </a:r>
            <a:r>
              <a:rPr lang="en-US" altLang="zh-CN" sz="2000" b="1" dirty="0">
                <a:solidFill>
                  <a:srgbClr val="3D89BC"/>
                </a:solidFill>
              </a:rPr>
              <a:t>xlsx</a:t>
            </a:r>
            <a:r>
              <a:rPr lang="zh-CN" altLang="en-US" sz="2000" b="1" dirty="0">
                <a:solidFill>
                  <a:srgbClr val="3D89BC"/>
                </a:solidFill>
              </a:rPr>
              <a:t>文件格式</a:t>
            </a:r>
            <a:endParaRPr lang="zh-CN" altLang="en-US" sz="20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120" y="1339215"/>
            <a:ext cx="831151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xlsx是Microsoft Office Excel 2007或者更新版本保存的文件格式，是用新的基于XML的压缩文件格式取代了其之前专有的文件格式。此文件格式在传统的文件扩展名后面添加了字母x（“.docx”取代“.doc”，“.xlsx”取代“.xls”），使文件占用系统的空间更小。xls格式的文件能用所有版本的Microsoft Excel打开。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9335" y="3742690"/>
            <a:ext cx="2707640" cy="1995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885" y="3742690"/>
            <a:ext cx="3710940" cy="17875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文件文本格式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230505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3D89BC"/>
                </a:solidFill>
              </a:rPr>
              <a:t>3</a:t>
            </a:r>
            <a:r>
              <a:rPr lang="zh-CN" altLang="zh-CN" sz="2000" b="1" dirty="0">
                <a:solidFill>
                  <a:srgbClr val="3D89BC"/>
                </a:solidFill>
              </a:rPr>
              <a:t>．</a:t>
            </a:r>
            <a:r>
              <a:rPr lang="en-US" altLang="zh-CN" sz="2000" b="1" dirty="0">
                <a:solidFill>
                  <a:srgbClr val="3D89BC"/>
                </a:solidFill>
              </a:rPr>
              <a:t>JSON</a:t>
            </a:r>
            <a:r>
              <a:rPr lang="zh-CN" altLang="en-US" sz="2000" b="1" dirty="0">
                <a:solidFill>
                  <a:srgbClr val="3D89BC"/>
                </a:solidFill>
              </a:rPr>
              <a:t>文本格式</a:t>
            </a:r>
            <a:endParaRPr lang="zh-CN" altLang="en-US" sz="20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82575" y="1325245"/>
            <a:ext cx="873506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JSON全称是JavaScript Object Notation，即JavaScript对象标记，是一种轻量级的数据传输格式，常用于网络信息的传输。JSON基于 ECMAScript 规范，采用独立于编程语言的文本格式来存储和表示数据。</a:t>
            </a:r>
            <a:endParaRPr lang="zh-CN" altLang="en-US"/>
          </a:p>
          <a:p>
            <a:pPr indent="4572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JSON具有简洁和清晰的层次结构，是一种当下较为理想的数据传输语言。因为JSON易于阅读和编写，也易于机器解析和生成，因此能有效地提升网络传输效率，在现有的客户端和服务器数据交换传输中，JSON的应用非常广泛。如下所示，为</a:t>
            </a:r>
            <a:r>
              <a:rPr lang="en-US" altLang="zh-CN"/>
              <a:t>JSON</a:t>
            </a:r>
            <a:r>
              <a:rPr lang="zh-CN" altLang="en-US"/>
              <a:t>的举例：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8555" y="4642485"/>
            <a:ext cx="1657350" cy="1619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35" y="4309110"/>
            <a:ext cx="4912995" cy="838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210" y="5227955"/>
            <a:ext cx="7056755" cy="9359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文件文本格式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32092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3D89BC"/>
                </a:solidFill>
              </a:rPr>
              <a:t>4</a:t>
            </a:r>
            <a:r>
              <a:rPr lang="zh-CN" altLang="zh-CN" sz="2000" b="1" dirty="0">
                <a:solidFill>
                  <a:srgbClr val="3D89BC"/>
                </a:solidFill>
              </a:rPr>
              <a:t>．</a:t>
            </a:r>
            <a:r>
              <a:rPr lang="en-US" altLang="zh-CN" sz="2000" b="1" dirty="0">
                <a:solidFill>
                  <a:srgbClr val="3D89BC"/>
                </a:solidFill>
              </a:rPr>
              <a:t>HTML</a:t>
            </a:r>
            <a:r>
              <a:rPr lang="zh-CN" altLang="en-US" sz="2000" b="1" dirty="0">
                <a:solidFill>
                  <a:srgbClr val="3D89BC"/>
                </a:solidFill>
              </a:rPr>
              <a:t>和</a:t>
            </a:r>
            <a:r>
              <a:rPr lang="en-US" altLang="zh-CN" sz="2000" b="1" dirty="0">
                <a:solidFill>
                  <a:srgbClr val="3D89BC"/>
                </a:solidFill>
              </a:rPr>
              <a:t>XML</a:t>
            </a:r>
            <a:r>
              <a:rPr lang="zh-CN" altLang="en-US" sz="2000" b="1" dirty="0">
                <a:solidFill>
                  <a:srgbClr val="3D89BC"/>
                </a:solidFill>
              </a:rPr>
              <a:t>文本格式</a:t>
            </a:r>
            <a:endParaRPr lang="zh-CN" altLang="en-US" sz="2000" b="1" dirty="0">
              <a:solidFill>
                <a:srgbClr val="3D89B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1350" y="2096770"/>
            <a:ext cx="793623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>
                <a:sym typeface="+mn-ea"/>
              </a:rPr>
              <a:t>HTML全称是HyperText Markup Language，即超文本标记语言，这里的“超文本”指的是页面内可以包含图片、链接，甚至音乐、程序等非文字元素，HTML是标准通用标记语言下的一个应用。如下所示，为一个典型的</a:t>
            </a:r>
            <a:r>
              <a:rPr lang="en-US" altLang="zh-CN">
                <a:sym typeface="+mn-ea"/>
              </a:rPr>
              <a:t>HTML</a:t>
            </a:r>
            <a:r>
              <a:rPr lang="zh-CN" altLang="en-US">
                <a:sym typeface="+mn-ea"/>
              </a:rPr>
              <a:t>文件内容：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916940" y="1344930"/>
            <a:ext cx="4458970" cy="748665"/>
            <a:chOff x="2272941" y="1793964"/>
            <a:chExt cx="4458789" cy="748938"/>
          </a:xfrm>
        </p:grpSpPr>
        <p:sp>
          <p:nvSpPr>
            <p:cNvPr id="42" name="圆角矩形 41"/>
            <p:cNvSpPr/>
            <p:nvPr>
              <p:custDataLst>
                <p:tags r:id="rId2"/>
              </p:custDataLst>
            </p:nvPr>
          </p:nvSpPr>
          <p:spPr>
            <a:xfrm>
              <a:off x="2368735" y="1968137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2838068" y="2039799"/>
              <a:ext cx="2985014" cy="37351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en-US" altLang="zh-CN" sz="1800" dirty="0"/>
                <a:t>HTML</a:t>
              </a:r>
              <a:endParaRPr lang="en-US" altLang="zh-CN" sz="1800" dirty="0"/>
            </a:p>
          </p:txBody>
        </p:sp>
        <p:sp>
          <p:nvSpPr>
            <p:cNvPr id="9" name="椭圆形标注 8"/>
            <p:cNvSpPr/>
            <p:nvPr>
              <p:custDataLst>
                <p:tags r:id="rId4"/>
              </p:custDataLst>
            </p:nvPr>
          </p:nvSpPr>
          <p:spPr>
            <a:xfrm>
              <a:off x="2272941" y="1793964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5"/>
              </p:custDataLst>
            </p:nvPr>
          </p:nvSpPr>
          <p:spPr>
            <a:xfrm>
              <a:off x="2458470" y="2455819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3260" y="3570605"/>
            <a:ext cx="4716780" cy="252920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文件文本格式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320929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3D89BC"/>
                </a:solidFill>
              </a:rPr>
              <a:t>4</a:t>
            </a:r>
            <a:r>
              <a:rPr lang="zh-CN" altLang="zh-CN" sz="2000" b="1" dirty="0">
                <a:solidFill>
                  <a:srgbClr val="3D89BC"/>
                </a:solidFill>
              </a:rPr>
              <a:t>．</a:t>
            </a:r>
            <a:r>
              <a:rPr lang="en-US" altLang="zh-CN" sz="2000" b="1" dirty="0">
                <a:solidFill>
                  <a:srgbClr val="3D89BC"/>
                </a:solidFill>
              </a:rPr>
              <a:t>HTML</a:t>
            </a:r>
            <a:r>
              <a:rPr lang="zh-CN" altLang="en-US" sz="2000" b="1" dirty="0">
                <a:solidFill>
                  <a:srgbClr val="3D89BC"/>
                </a:solidFill>
              </a:rPr>
              <a:t>和</a:t>
            </a:r>
            <a:r>
              <a:rPr lang="en-US" altLang="zh-CN" sz="2000" b="1" dirty="0">
                <a:solidFill>
                  <a:srgbClr val="3D89BC"/>
                </a:solidFill>
              </a:rPr>
              <a:t>XML</a:t>
            </a:r>
            <a:r>
              <a:rPr lang="zh-CN" altLang="en-US" sz="2000" b="1" dirty="0">
                <a:solidFill>
                  <a:srgbClr val="3D89BC"/>
                </a:solidFill>
              </a:rPr>
              <a:t>文本格式</a:t>
            </a:r>
            <a:endParaRPr lang="zh-CN" altLang="en-US" sz="2000" b="1" dirty="0">
              <a:solidFill>
                <a:srgbClr val="3D89BC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2820" y="1691640"/>
            <a:ext cx="71977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/>
          </a:p>
        </p:txBody>
      </p:sp>
      <p:grpSp>
        <p:nvGrpSpPr>
          <p:cNvPr id="14" name="组合 13"/>
          <p:cNvGrpSpPr/>
          <p:nvPr>
            <p:custDataLst>
              <p:tags r:id="rId1"/>
            </p:custDataLst>
          </p:nvPr>
        </p:nvGrpSpPr>
        <p:grpSpPr>
          <a:xfrm>
            <a:off x="917575" y="1310640"/>
            <a:ext cx="4458970" cy="748665"/>
            <a:chOff x="2272941" y="2870670"/>
            <a:chExt cx="4458789" cy="748938"/>
          </a:xfrm>
        </p:grpSpPr>
        <p:sp>
          <p:nvSpPr>
            <p:cNvPr id="74" name="圆角矩形 73"/>
            <p:cNvSpPr/>
            <p:nvPr>
              <p:custDataLst>
                <p:tags r:id="rId2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2838245" y="3116295"/>
              <a:ext cx="3770812" cy="373436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800" dirty="0"/>
                <a:t>XML</a:t>
              </a:r>
              <a:endParaRPr lang="zh-CN" altLang="en-US" sz="1800" dirty="0"/>
            </a:p>
          </p:txBody>
        </p:sp>
        <p:sp>
          <p:nvSpPr>
            <p:cNvPr id="76" name="椭圆形标注 75"/>
            <p:cNvSpPr/>
            <p:nvPr>
              <p:custDataLst>
                <p:tags r:id="rId4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5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58495" y="1979930"/>
            <a:ext cx="8387715" cy="1337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>
                <a:sym typeface="+mn-ea"/>
              </a:rPr>
              <a:t>与JSON功能相同，其全称是Extensible Markup Language，即可扩展标记语言，也是标准通用标记语言下的一个应用。XML 是各种应用程序之间进行数据传输最常用的工具。如下图所示，为一个典型的</a:t>
            </a:r>
            <a:r>
              <a:rPr lang="en-US" altLang="zh-CN">
                <a:sym typeface="+mn-ea"/>
              </a:rPr>
              <a:t>xml</a:t>
            </a:r>
            <a:r>
              <a:rPr lang="zh-CN" altLang="en-US">
                <a:sym typeface="+mn-ea"/>
              </a:rPr>
              <a:t>文件内容。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8750" y="3317875"/>
            <a:ext cx="3639185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19481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第二章 数据格式与编码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25533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2.1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文件文本格式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9900" y="857885"/>
            <a:ext cx="83115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/>
              <a:t>下面介绍XML和JSON的比较：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64565" y="1661160"/>
            <a:ext cx="719772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None/>
            </a:pP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979170" y="1372235"/>
            <a:ext cx="4458970" cy="748665"/>
            <a:chOff x="2272941" y="1793964"/>
            <a:chExt cx="4458789" cy="748938"/>
          </a:xfrm>
        </p:grpSpPr>
        <p:sp>
          <p:nvSpPr>
            <p:cNvPr id="42" name="圆角矩形 41"/>
            <p:cNvSpPr/>
            <p:nvPr>
              <p:custDataLst>
                <p:tags r:id="rId2"/>
              </p:custDataLst>
            </p:nvPr>
          </p:nvSpPr>
          <p:spPr>
            <a:xfrm>
              <a:off x="2368735" y="1968137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2838068" y="2039799"/>
              <a:ext cx="2985014" cy="37351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JSON 和XML都是纯文本</a:t>
              </a:r>
              <a:endParaRPr lang="zh-CN" altLang="en-US" sz="1600" dirty="0"/>
            </a:p>
          </p:txBody>
        </p:sp>
        <p:sp>
          <p:nvSpPr>
            <p:cNvPr id="9" name="椭圆形标注 8"/>
            <p:cNvSpPr/>
            <p:nvPr>
              <p:custDataLst>
                <p:tags r:id="rId4"/>
              </p:custDataLst>
            </p:nvPr>
          </p:nvSpPr>
          <p:spPr>
            <a:xfrm>
              <a:off x="2272941" y="1793964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5"/>
              </p:custDataLst>
            </p:nvPr>
          </p:nvSpPr>
          <p:spPr>
            <a:xfrm>
              <a:off x="2458470" y="2455819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>
            <a:off x="973455" y="2400935"/>
            <a:ext cx="4458970" cy="748665"/>
            <a:chOff x="2272941" y="2870670"/>
            <a:chExt cx="4458789" cy="748938"/>
          </a:xfrm>
        </p:grpSpPr>
        <p:sp>
          <p:nvSpPr>
            <p:cNvPr id="74" name="圆角矩形 73"/>
            <p:cNvSpPr/>
            <p:nvPr>
              <p:custDataLst>
                <p:tags r:id="rId7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2850944" y="3144880"/>
              <a:ext cx="3770812" cy="37343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JSON和XML都具有“自我描述性”</a:t>
              </a:r>
              <a:endParaRPr lang="zh-CN" altLang="en-US" sz="1600" dirty="0"/>
            </a:p>
          </p:txBody>
        </p:sp>
        <p:sp>
          <p:nvSpPr>
            <p:cNvPr id="76" name="椭圆形标注 75"/>
            <p:cNvSpPr/>
            <p:nvPr>
              <p:custDataLst>
                <p:tags r:id="rId9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10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>
            <p:custDataLst>
              <p:tags r:id="rId11"/>
            </p:custDataLst>
          </p:nvPr>
        </p:nvGrpSpPr>
        <p:grpSpPr>
          <a:xfrm>
            <a:off x="1021715" y="3392805"/>
            <a:ext cx="4742816" cy="748665"/>
            <a:chOff x="2272941" y="2870670"/>
            <a:chExt cx="4742623" cy="748938"/>
          </a:xfrm>
        </p:grpSpPr>
        <p:sp>
          <p:nvSpPr>
            <p:cNvPr id="12" name="圆角矩形 11"/>
            <p:cNvSpPr/>
            <p:nvPr>
              <p:custDataLst>
                <p:tags r:id="rId12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标题 1"/>
            <p:cNvSpPr txBox="1"/>
            <p:nvPr>
              <p:custDataLst>
                <p:tags r:id="rId13"/>
              </p:custDataLst>
            </p:nvPr>
          </p:nvSpPr>
          <p:spPr>
            <a:xfrm>
              <a:off x="2850768" y="3145090"/>
              <a:ext cx="4164796" cy="37351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XML和JSON都可以通过JavaScript进行解析</a:t>
              </a:r>
              <a:endParaRPr lang="zh-CN" altLang="en-US" sz="1600" dirty="0"/>
            </a:p>
          </p:txBody>
        </p:sp>
        <p:sp>
          <p:nvSpPr>
            <p:cNvPr id="15" name="椭圆形标注 14"/>
            <p:cNvSpPr/>
            <p:nvPr>
              <p:custDataLst>
                <p:tags r:id="rId14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15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>
            <p:custDataLst>
              <p:tags r:id="rId16"/>
            </p:custDataLst>
          </p:nvPr>
        </p:nvGrpSpPr>
        <p:grpSpPr>
          <a:xfrm>
            <a:off x="1069340" y="5474335"/>
            <a:ext cx="4742816" cy="748665"/>
            <a:chOff x="2272941" y="2870670"/>
            <a:chExt cx="4742623" cy="748938"/>
          </a:xfrm>
        </p:grpSpPr>
        <p:sp>
          <p:nvSpPr>
            <p:cNvPr id="26" name="圆角矩形 25"/>
            <p:cNvSpPr/>
            <p:nvPr>
              <p:custDataLst>
                <p:tags r:id="rId17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标题 1"/>
            <p:cNvSpPr txBox="1"/>
            <p:nvPr>
              <p:custDataLst>
                <p:tags r:id="rId18"/>
              </p:custDataLst>
            </p:nvPr>
          </p:nvSpPr>
          <p:spPr>
            <a:xfrm>
              <a:off x="2850768" y="3145090"/>
              <a:ext cx="4164796" cy="37351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JSON传输一般比XML更短、速度更快</a:t>
              </a:r>
              <a:endParaRPr lang="zh-CN" altLang="en-US" sz="1600" dirty="0"/>
            </a:p>
          </p:txBody>
        </p:sp>
        <p:sp>
          <p:nvSpPr>
            <p:cNvPr id="35" name="椭圆形标注 34"/>
            <p:cNvSpPr/>
            <p:nvPr>
              <p:custDataLst>
                <p:tags r:id="rId19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05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20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>
            <p:custDataLst>
              <p:tags r:id="rId21"/>
            </p:custDataLst>
          </p:nvPr>
        </p:nvGrpSpPr>
        <p:grpSpPr>
          <a:xfrm>
            <a:off x="1021715" y="4461510"/>
            <a:ext cx="4742816" cy="748665"/>
            <a:chOff x="2272941" y="2870670"/>
            <a:chExt cx="4742623" cy="748938"/>
          </a:xfrm>
        </p:grpSpPr>
        <p:sp>
          <p:nvSpPr>
            <p:cNvPr id="41" name="圆角矩形 40"/>
            <p:cNvSpPr/>
            <p:nvPr>
              <p:custDataLst>
                <p:tags r:id="rId22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标题 1"/>
            <p:cNvSpPr txBox="1"/>
            <p:nvPr>
              <p:custDataLst>
                <p:tags r:id="rId23"/>
              </p:custDataLst>
            </p:nvPr>
          </p:nvSpPr>
          <p:spPr>
            <a:xfrm>
              <a:off x="2850768" y="3145090"/>
              <a:ext cx="4164796" cy="37351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XML有结束标签而JSON没有</a:t>
              </a:r>
              <a:endParaRPr lang="en-US" altLang="zh-CN" sz="1600" dirty="0"/>
            </a:p>
          </p:txBody>
        </p:sp>
        <p:sp>
          <p:nvSpPr>
            <p:cNvPr id="44" name="椭圆形标注 43"/>
            <p:cNvSpPr/>
            <p:nvPr>
              <p:custDataLst>
                <p:tags r:id="rId24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04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45" name="任意多边形 44"/>
            <p:cNvSpPr/>
            <p:nvPr>
              <p:custDataLst>
                <p:tags r:id="rId25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764530" y="1496060"/>
            <a:ext cx="3337560" cy="239141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5764530" y="3887470"/>
            <a:ext cx="3338195" cy="21374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文件文本格式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54534" y="2764335"/>
            <a:ext cx="5693399" cy="414020"/>
            <a:chOff x="1807265" y="2462595"/>
            <a:chExt cx="5693399" cy="414020"/>
          </a:xfrm>
        </p:grpSpPr>
        <p:sp>
          <p:nvSpPr>
            <p:cNvPr id="45" name="圆角矩形 44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3286" y="2462595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2.2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数据编码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970447"/>
            <a:chOff x="2788580" y="1152524"/>
            <a:chExt cx="3730770" cy="970447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596889" y="1169836"/>
              <a:ext cx="1950209" cy="95313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第二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</a:t>
              </a:r>
              <a:r>
                <a:rPr lang="zh-CN" altLang="en-US" sz="2800" dirty="0" smtClean="0">
                  <a:solidFill>
                    <a:schemeClr val="accent4"/>
                  </a:solidFill>
                  <a:sym typeface="+mn-ea"/>
                </a:rPr>
                <a:t>数据格式与编码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  <a:p>
              <a:pPr algn="ctr"/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54534" y="3469343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数据转换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760286" y="4159238"/>
            <a:ext cx="5693399" cy="394200"/>
          </a:xfrm>
          <a:prstGeom prst="roundRect">
            <a:avLst>
              <a:gd name="adj" fmla="val 20658"/>
            </a:avLst>
          </a:prstGeom>
          <a:solidFill>
            <a:srgbClr val="E6E6E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习题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0"/>
  <p:tag name="KSO_WM_TEMPLATE_CATEGORY" val="diagram"/>
  <p:tag name="KSO_WM_TEMPLATE_INDEX" val="198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0"/>
  <p:tag name="KSO_WM_TEMPLATE_CATEGORY" val="diagram"/>
  <p:tag name="KSO_WM_TEMPLATE_INDEX" val="198"/>
  <p:tag name="KSO_WM_UNIT_INDEX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1"/>
  <p:tag name="KSO_WM_UNIT_ID" val="diagram198_4*m_i*1_1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1_1"/>
  <p:tag name="KSO_WM_UNIT_ID" val="diagram198_4*m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2"/>
  <p:tag name="KSO_WM_UNIT_ID" val="diagram198_4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3"/>
  <p:tag name="KSO_WM_UNIT_ID" val="diagram198_4*m_i*1_3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1"/>
  <p:tag name="KSO_WM_UNIT_ID" val="diagram198_4*m_i*1_1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1_1"/>
  <p:tag name="KSO_WM_UNIT_ID" val="diagram198_4*m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6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37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3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39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2"/>
  <p:tag name="KSO_WM_UNIT_ID" val="diagram198_4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0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4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2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43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4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4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4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7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48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3"/>
  <p:tag name="KSO_WM_UNIT_ID" val="diagram198_4*m_i*1_3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0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5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54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56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5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9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60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62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64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65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66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6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68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6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70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1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72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74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7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7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7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78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80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8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8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84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86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8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8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90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9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9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9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94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95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9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97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9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9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4321</Words>
  <Application>WPS 演示</Application>
  <PresentationFormat>全屏显示(4:3)</PresentationFormat>
  <Paragraphs>445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Impact</vt:lpstr>
      <vt:lpstr>Wingdings</vt:lpstr>
      <vt:lpstr>Arial Unicode MS</vt:lpstr>
      <vt:lpstr>Calibri</vt:lpstr>
      <vt:lpstr>黑体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cstor</dc:creator>
  <cp:lastModifiedBy>Administrator</cp:lastModifiedBy>
  <cp:revision>610</cp:revision>
  <dcterms:created xsi:type="dcterms:W3CDTF">2015-11-23T03:31:00Z</dcterms:created>
  <dcterms:modified xsi:type="dcterms:W3CDTF">2020-05-26T06:04:35Z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