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handoutMasterIdLst>
    <p:handoutMasterId r:id="rId52"/>
  </p:handoutMasterIdLst>
  <p:sldIdLst>
    <p:sldId id="754" r:id="rId3"/>
    <p:sldId id="446" r:id="rId4"/>
    <p:sldId id="463" r:id="rId5"/>
    <p:sldId id="707" r:id="rId6"/>
    <p:sldId id="708" r:id="rId8"/>
    <p:sldId id="709" r:id="rId9"/>
    <p:sldId id="710" r:id="rId10"/>
    <p:sldId id="711" r:id="rId11"/>
    <p:sldId id="712" r:id="rId12"/>
    <p:sldId id="714" r:id="rId13"/>
    <p:sldId id="713" r:id="rId14"/>
    <p:sldId id="715" r:id="rId15"/>
    <p:sldId id="716" r:id="rId16"/>
    <p:sldId id="717" r:id="rId17"/>
    <p:sldId id="483" r:id="rId18"/>
    <p:sldId id="718" r:id="rId19"/>
    <p:sldId id="719" r:id="rId20"/>
    <p:sldId id="720" r:id="rId21"/>
    <p:sldId id="721" r:id="rId22"/>
    <p:sldId id="722" r:id="rId23"/>
    <p:sldId id="723" r:id="rId24"/>
    <p:sldId id="724" r:id="rId25"/>
    <p:sldId id="725" r:id="rId26"/>
    <p:sldId id="726" r:id="rId27"/>
    <p:sldId id="727" r:id="rId28"/>
    <p:sldId id="728" r:id="rId29"/>
    <p:sldId id="755" r:id="rId30"/>
    <p:sldId id="730" r:id="rId31"/>
    <p:sldId id="731" r:id="rId32"/>
    <p:sldId id="756" r:id="rId33"/>
    <p:sldId id="729" r:id="rId34"/>
    <p:sldId id="732" r:id="rId35"/>
    <p:sldId id="733" r:id="rId36"/>
    <p:sldId id="734" r:id="rId37"/>
    <p:sldId id="757" r:id="rId38"/>
    <p:sldId id="735" r:id="rId39"/>
    <p:sldId id="736" r:id="rId40"/>
    <p:sldId id="737" r:id="rId41"/>
    <p:sldId id="738" r:id="rId42"/>
    <p:sldId id="739" r:id="rId43"/>
    <p:sldId id="740" r:id="rId44"/>
    <p:sldId id="741" r:id="rId45"/>
    <p:sldId id="742" r:id="rId46"/>
    <p:sldId id="743" r:id="rId47"/>
    <p:sldId id="744" r:id="rId48"/>
    <p:sldId id="805" r:id="rId49"/>
    <p:sldId id="447" r:id="rId50"/>
    <p:sldId id="753" r:id="rId5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an how" initials="ch" lastIdx="5"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ED7D31"/>
    <a:srgbClr val="3D89BC"/>
    <a:srgbClr val="F0C3B5"/>
    <a:srgbClr val="E6E6E6"/>
    <a:srgbClr val="EEEEEE"/>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156" autoAdjust="0"/>
    <p:restoredTop sz="82822" autoAdjust="0"/>
  </p:normalViewPr>
  <p:slideViewPr>
    <p:cSldViewPr snapToGrid="0" showGuides="1">
      <p:cViewPr varScale="1">
        <p:scale>
          <a:sx n="58" d="100"/>
          <a:sy n="58" d="100"/>
        </p:scale>
        <p:origin x="-1482" y="-90"/>
      </p:cViewPr>
      <p:guideLst>
        <p:guide orient="horz" pos="4067"/>
        <p:guide orient="horz" pos="1529"/>
        <p:guide orient="horz" pos="620"/>
        <p:guide pos="1841"/>
        <p:guide pos="200"/>
        <p:guide pos="5520"/>
        <p:guide pos="1108"/>
      </p:guideLst>
    </p:cSldViewPr>
  </p:slideViewPr>
  <p:notesTextViewPr>
    <p:cViewPr>
      <p:scale>
        <a:sx n="1" d="1"/>
        <a:sy n="1" d="1"/>
      </p:scale>
      <p:origin x="0" y="0"/>
    </p:cViewPr>
  </p:notesTextViewPr>
  <p:sorterViewPr>
    <p:cViewPr varScale="1">
      <p:scale>
        <a:sx n="1" d="1"/>
        <a:sy n="1" d="1"/>
      </p:scale>
      <p:origin x="0" y="-27870"/>
    </p:cViewPr>
  </p:sorterViewPr>
  <p:notesViewPr>
    <p:cSldViewPr snapToGrid="0" showGuides="1">
      <p:cViewPr varScale="1">
        <p:scale>
          <a:sx n="86" d="100"/>
          <a:sy n="86" d="100"/>
        </p:scale>
        <p:origin x="-3846" y="-90"/>
      </p:cViewPr>
      <p:guideLst>
        <p:guide orient="horz" pos="2914"/>
        <p:guide pos="215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6" Type="http://schemas.openxmlformats.org/officeDocument/2006/relationships/commentAuthors" Target="commentAuthors.xml"/><Relationship Id="rId55" Type="http://schemas.openxmlformats.org/officeDocument/2006/relationships/tableStyles" Target="tableStyles.xml"/><Relationship Id="rId54" Type="http://schemas.openxmlformats.org/officeDocument/2006/relationships/viewProps" Target="viewProps.xml"/><Relationship Id="rId53" Type="http://schemas.openxmlformats.org/officeDocument/2006/relationships/presProps" Target="presProps.xml"/><Relationship Id="rId52" Type="http://schemas.openxmlformats.org/officeDocument/2006/relationships/handoutMaster" Target="handoutMasters/handoutMaster1.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DA8D5AE0-6FDC-455A-BDF3-926898FC4FD3}" type="doc">
      <dgm:prSet loTypeId="urn:microsoft.com/office/officeart/2005/8/layout/list1#1" loCatId="list" qsTypeId="urn:microsoft.com/office/officeart/2005/8/quickstyle/simple1#2" qsCatId="simple" csTypeId="urn:microsoft.com/office/officeart/2005/8/colors/accent1_2#2" csCatId="accent1" phldr="1"/>
      <dgm:spPr/>
      <dgm:t>
        <a:bodyPr/>
        <a:lstStyle/>
        <a:p>
          <a:endParaRPr lang="zh-CN" altLang="en-US"/>
        </a:p>
      </dgm:t>
    </dgm:pt>
    <dgm:pt modelId="{82FD31EC-8703-4F75-A1C6-C90B5F48BA36}">
      <dgm:prSet phldrT="[文本]" phldr="0" custT="0"/>
      <dgm:spPr/>
      <dgm:t>
        <a:bodyPr vert="horz" wrap="square"/>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a:lnSpc>
              <a:spcPct val="100000"/>
            </a:lnSpc>
            <a:spcBef>
              <a:spcPct val="0"/>
            </a:spcBef>
            <a:spcAft>
              <a:spcPct val="35000"/>
            </a:spcAft>
          </a:pPr>
          <a:r>
            <a:rPr lang="en-US" altLang="zh-CN" b="1" smtClean="0"/>
            <a:t>1</a:t>
          </a:r>
          <a:endParaRPr lang="zh-CN" altLang="en-US" b="1" dirty="0"/>
        </a:p>
      </dgm:t>
    </dgm:pt>
    <dgm:pt modelId="{1DE9F69B-146E-41B0-983A-E47AA002C326}" cxnId="{8F726855-31F0-4BD6-8E2F-27B72B032D69}" type="parTrans">
      <dgm:prSet/>
      <dgm:spPr/>
      <dgm:t>
        <a:bodyPr/>
        <a:lstStyle/>
        <a:p>
          <a:endParaRPr lang="zh-CN" altLang="en-US"/>
        </a:p>
      </dgm:t>
    </dgm:pt>
    <dgm:pt modelId="{047C3118-5D94-4CB5-9C68-FCBEEA6BC1E5}" cxnId="{8F726855-31F0-4BD6-8E2F-27B72B032D69}" type="sibTrans">
      <dgm:prSet/>
      <dgm:spPr/>
      <dgm:t>
        <a:bodyPr/>
        <a:lstStyle/>
        <a:p>
          <a:endParaRPr lang="zh-CN" altLang="en-US"/>
        </a:p>
      </dgm:t>
    </dgm:pt>
    <dgm:pt modelId="{38B18B7A-C18A-4CEC-8F56-83B17C378F2A}">
      <dgm:prSet phldr="0" custT="0"/>
      <dgm:spPr/>
      <dgm:t>
        <a:bodyPr vert="horz" wrap="square"/>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a:lnSpc>
              <a:spcPct val="100000"/>
            </a:lnSpc>
            <a:spcBef>
              <a:spcPct val="0"/>
            </a:spcBef>
            <a:spcAft>
              <a:spcPct val="35000"/>
            </a:spcAft>
          </a:pPr>
          <a:r>
            <a:rPr lang="en-US" altLang="zh-CN" b="1" dirty="0" smtClean="0"/>
            <a:t>2</a:t>
          </a:r>
          <a:endParaRPr lang="zh-CN" altLang="en-US" b="1" dirty="0"/>
        </a:p>
      </dgm:t>
    </dgm:pt>
    <dgm:pt modelId="{5F476B7E-7130-4F42-B73D-7CBF00403E0D}" cxnId="{18C7C2E3-339D-4610-8980-D47E684AC2E0}" type="parTrans">
      <dgm:prSet/>
      <dgm:spPr/>
      <dgm:t>
        <a:bodyPr/>
        <a:lstStyle/>
        <a:p>
          <a:endParaRPr lang="zh-CN" altLang="en-US"/>
        </a:p>
      </dgm:t>
    </dgm:pt>
    <dgm:pt modelId="{BD5A2529-180F-4559-943A-820346D0FA3E}" cxnId="{18C7C2E3-339D-4610-8980-D47E684AC2E0}" type="sibTrans">
      <dgm:prSet/>
      <dgm:spPr/>
      <dgm:t>
        <a:bodyPr/>
        <a:lstStyle/>
        <a:p>
          <a:endParaRPr lang="zh-CN" altLang="en-US"/>
        </a:p>
      </dgm:t>
    </dgm:pt>
    <dgm:pt modelId="{F19BD321-861F-4CDF-A7C5-EDC8F2139136}">
      <dgm:prSet phldrT="[文本]" phldr="0" custT="0"/>
      <dgm:spPr/>
      <dgm:t>
        <a:bodyPr vert="horz" wrap="square"/>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a:lnSpc>
              <a:spcPct val="100000"/>
            </a:lnSpc>
            <a:spcBef>
              <a:spcPct val="0"/>
            </a:spcBef>
            <a:spcAft>
              <a:spcPct val="35000"/>
            </a:spcAft>
          </a:pPr>
          <a:r>
            <a:rPr lang="en-US" altLang="zh-CN" b="1" dirty="0" smtClean="0"/>
            <a:t>3</a:t>
          </a:r>
          <a:endParaRPr lang="zh-CN" altLang="en-US" b="1" dirty="0"/>
        </a:p>
      </dgm:t>
    </dgm:pt>
    <dgm:pt modelId="{F6D287F2-515A-4383-B2D2-93BC920DBE74}" cxnId="{616201C1-7EEE-40BB-BDBA-4FDC39AE4E65}" type="parTrans">
      <dgm:prSet/>
      <dgm:spPr/>
      <dgm:t>
        <a:bodyPr/>
        <a:lstStyle/>
        <a:p>
          <a:endParaRPr lang="zh-CN" altLang="en-US"/>
        </a:p>
      </dgm:t>
    </dgm:pt>
    <dgm:pt modelId="{F843B5E1-E495-48F6-9395-DD92972162C8}" cxnId="{616201C1-7EEE-40BB-BDBA-4FDC39AE4E65}" type="sibTrans">
      <dgm:prSet/>
      <dgm:spPr/>
      <dgm:t>
        <a:bodyPr/>
        <a:lstStyle/>
        <a:p>
          <a:endParaRPr lang="zh-CN" altLang="en-US"/>
        </a:p>
      </dgm:t>
    </dgm:pt>
    <dgm:pt modelId="{4F0F7466-FD60-4F58-959D-CF69464AD31F}" type="pres">
      <dgm:prSet presAssocID="{DA8D5AE0-6FDC-455A-BDF3-926898FC4FD3}" presName="linear" presStyleCnt="0">
        <dgm:presLayoutVars>
          <dgm:dir/>
          <dgm:animLvl val="lvl"/>
          <dgm:resizeHandles val="exact"/>
        </dgm:presLayoutVars>
      </dgm:prSet>
      <dgm:spPr/>
      <dgm:t>
        <a:bodyPr/>
        <a:lstStyle/>
        <a:p>
          <a:endParaRPr lang="zh-CN" altLang="en-US"/>
        </a:p>
      </dgm:t>
    </dgm:pt>
    <dgm:pt modelId="{BA43F28B-1C88-4188-8F22-82FE0AAE672E}" type="pres">
      <dgm:prSet presAssocID="{82FD31EC-8703-4F75-A1C6-C90B5F48BA36}" presName="parentLin" presStyleCnt="0"/>
      <dgm:spPr/>
    </dgm:pt>
    <dgm:pt modelId="{362B8515-7DBC-409E-8373-5337BA133457}" type="pres">
      <dgm:prSet presAssocID="{82FD31EC-8703-4F75-A1C6-C90B5F48BA36}" presName="parentLeftMargin" presStyleLbl="node1" presStyleIdx="0" presStyleCnt="3"/>
      <dgm:spPr/>
      <dgm:t>
        <a:bodyPr/>
        <a:lstStyle/>
        <a:p>
          <a:endParaRPr lang="zh-CN" altLang="en-US"/>
        </a:p>
      </dgm:t>
    </dgm:pt>
    <dgm:pt modelId="{70978F3A-7CD9-48A3-9716-B3C8DE94A349}" type="pres">
      <dgm:prSet presAssocID="{82FD31EC-8703-4F75-A1C6-C90B5F48BA36}" presName="parentText" presStyleLbl="node1" presStyleIdx="0" presStyleCnt="3" custScaleX="23849">
        <dgm:presLayoutVars>
          <dgm:chMax val="0"/>
          <dgm:bulletEnabled val="1"/>
        </dgm:presLayoutVars>
      </dgm:prSet>
      <dgm:spPr/>
      <dgm:t>
        <a:bodyPr/>
        <a:lstStyle/>
        <a:p>
          <a:endParaRPr lang="zh-CN" altLang="en-US"/>
        </a:p>
      </dgm:t>
    </dgm:pt>
    <dgm:pt modelId="{3B214FAA-6B49-4E37-B204-72ADC6296FAC}" type="pres">
      <dgm:prSet presAssocID="{82FD31EC-8703-4F75-A1C6-C90B5F48BA36}" presName="negativeSpace" presStyleCnt="0"/>
      <dgm:spPr/>
    </dgm:pt>
    <dgm:pt modelId="{01469CD5-8BA0-4EAC-9011-540CAE689AFD}" type="pres">
      <dgm:prSet presAssocID="{82FD31EC-8703-4F75-A1C6-C90B5F48BA36}" presName="childText" presStyleLbl="conFgAcc1" presStyleIdx="0" presStyleCnt="3">
        <dgm:presLayoutVars>
          <dgm:bulletEnabled val="1"/>
        </dgm:presLayoutVars>
      </dgm:prSet>
      <dgm:spPr/>
      <dgm:t>
        <a:bodyPr/>
        <a:lstStyle/>
        <a:p>
          <a:endParaRPr lang="zh-CN" altLang="en-US"/>
        </a:p>
      </dgm:t>
    </dgm:pt>
    <dgm:pt modelId="{9C4E3481-C114-47FF-A3C7-F0048F585C1C}" type="pres">
      <dgm:prSet presAssocID="{047C3118-5D94-4CB5-9C68-FCBEEA6BC1E5}" presName="spaceBetweenRectangles" presStyleCnt="0"/>
      <dgm:spPr/>
    </dgm:pt>
    <dgm:pt modelId="{F52E5F41-F421-405F-9466-D88EDAE0CAB9}" type="pres">
      <dgm:prSet presAssocID="{38B18B7A-C18A-4CEC-8F56-83B17C378F2A}" presName="parentLin" presStyleCnt="0"/>
      <dgm:spPr/>
    </dgm:pt>
    <dgm:pt modelId="{AE2D5969-7060-4F4F-BDC7-D8AFED469C93}" type="pres">
      <dgm:prSet presAssocID="{38B18B7A-C18A-4CEC-8F56-83B17C378F2A}" presName="parentLeftMargin" presStyleLbl="node1" presStyleIdx="0" presStyleCnt="3"/>
      <dgm:spPr/>
      <dgm:t>
        <a:bodyPr/>
        <a:lstStyle/>
        <a:p>
          <a:endParaRPr lang="zh-CN" altLang="en-US"/>
        </a:p>
      </dgm:t>
    </dgm:pt>
    <dgm:pt modelId="{D46D11A4-1041-40F8-87B8-DED0F54BFFE0}" type="pres">
      <dgm:prSet presAssocID="{38B18B7A-C18A-4CEC-8F56-83B17C378F2A}" presName="parentText" presStyleLbl="node1" presStyleIdx="1" presStyleCnt="3" custScaleX="23849">
        <dgm:presLayoutVars>
          <dgm:chMax val="0"/>
          <dgm:bulletEnabled val="1"/>
        </dgm:presLayoutVars>
      </dgm:prSet>
      <dgm:spPr/>
      <dgm:t>
        <a:bodyPr/>
        <a:lstStyle/>
        <a:p>
          <a:endParaRPr lang="zh-CN" altLang="en-US"/>
        </a:p>
      </dgm:t>
    </dgm:pt>
    <dgm:pt modelId="{2BA51C5C-7EEC-46E1-8013-46859BF0B555}" type="pres">
      <dgm:prSet presAssocID="{38B18B7A-C18A-4CEC-8F56-83B17C378F2A}" presName="negativeSpace" presStyleCnt="0"/>
      <dgm:spPr/>
    </dgm:pt>
    <dgm:pt modelId="{AC17E7DA-7560-4724-BCFA-1252E788EF52}" type="pres">
      <dgm:prSet presAssocID="{38B18B7A-C18A-4CEC-8F56-83B17C378F2A}" presName="childText" presStyleLbl="conFgAcc1" presStyleIdx="1" presStyleCnt="3">
        <dgm:presLayoutVars>
          <dgm:bulletEnabled val="1"/>
        </dgm:presLayoutVars>
      </dgm:prSet>
      <dgm:spPr>
        <a:noFill/>
      </dgm:spPr>
    </dgm:pt>
    <dgm:pt modelId="{B989ABBA-8EB4-4715-99AC-CFE7080BEBF3}" type="pres">
      <dgm:prSet presAssocID="{BD5A2529-180F-4559-943A-820346D0FA3E}" presName="spaceBetweenRectangles" presStyleCnt="0"/>
      <dgm:spPr/>
    </dgm:pt>
    <dgm:pt modelId="{DF63FF5E-1155-4286-96D3-7227196AC7C0}" type="pres">
      <dgm:prSet presAssocID="{F19BD321-861F-4CDF-A7C5-EDC8F2139136}" presName="parentLin" presStyleCnt="0"/>
      <dgm:spPr/>
    </dgm:pt>
    <dgm:pt modelId="{61363915-A73B-4769-92D9-B6081667EDDA}" type="pres">
      <dgm:prSet presAssocID="{F19BD321-861F-4CDF-A7C5-EDC8F2139136}" presName="parentLeftMargin" presStyleLbl="node1" presStyleIdx="1" presStyleCnt="3"/>
      <dgm:spPr/>
      <dgm:t>
        <a:bodyPr/>
        <a:lstStyle/>
        <a:p>
          <a:endParaRPr lang="zh-CN" altLang="en-US"/>
        </a:p>
      </dgm:t>
    </dgm:pt>
    <dgm:pt modelId="{5EF8F3E0-1B48-49A0-9F4F-61E8378211C6}" type="pres">
      <dgm:prSet presAssocID="{F19BD321-861F-4CDF-A7C5-EDC8F2139136}" presName="parentText" presStyleLbl="node1" presStyleIdx="2" presStyleCnt="3" custScaleX="23849">
        <dgm:presLayoutVars>
          <dgm:chMax val="0"/>
          <dgm:bulletEnabled val="1"/>
        </dgm:presLayoutVars>
      </dgm:prSet>
      <dgm:spPr/>
      <dgm:t>
        <a:bodyPr/>
        <a:lstStyle/>
        <a:p>
          <a:endParaRPr lang="zh-CN" altLang="en-US"/>
        </a:p>
      </dgm:t>
    </dgm:pt>
    <dgm:pt modelId="{0E80BEAB-2F25-47BA-955B-99652DF47E5C}" type="pres">
      <dgm:prSet presAssocID="{F19BD321-861F-4CDF-A7C5-EDC8F2139136}" presName="negativeSpace" presStyleCnt="0"/>
      <dgm:spPr/>
    </dgm:pt>
    <dgm:pt modelId="{E1A49483-BF5E-468C-8E26-DD348C44E747}" type="pres">
      <dgm:prSet presAssocID="{F19BD321-861F-4CDF-A7C5-EDC8F2139136}" presName="childText" presStyleLbl="conFgAcc1" presStyleIdx="2" presStyleCnt="3">
        <dgm:presLayoutVars>
          <dgm:bulletEnabled val="1"/>
        </dgm:presLayoutVars>
      </dgm:prSet>
      <dgm:spPr>
        <a:noFill/>
      </dgm:spPr>
    </dgm:pt>
  </dgm:ptLst>
  <dgm:cxnLst>
    <dgm:cxn modelId="{616201C1-7EEE-40BB-BDBA-4FDC39AE4E65}" srcId="{DA8D5AE0-6FDC-455A-BDF3-926898FC4FD3}" destId="{F19BD321-861F-4CDF-A7C5-EDC8F2139136}" srcOrd="2" destOrd="0" parTransId="{F6D287F2-515A-4383-B2D2-93BC920DBE74}" sibTransId="{F843B5E1-E495-48F6-9395-DD92972162C8}"/>
    <dgm:cxn modelId="{D73800FF-AB1F-4584-81FE-F94E28E393B5}" type="presOf" srcId="{38B18B7A-C18A-4CEC-8F56-83B17C378F2A}" destId="{AE2D5969-7060-4F4F-BDC7-D8AFED469C93}" srcOrd="0" destOrd="0" presId="urn:microsoft.com/office/officeart/2005/8/layout/list1#1"/>
    <dgm:cxn modelId="{8F726855-31F0-4BD6-8E2F-27B72B032D69}" srcId="{DA8D5AE0-6FDC-455A-BDF3-926898FC4FD3}" destId="{82FD31EC-8703-4F75-A1C6-C90B5F48BA36}" srcOrd="0" destOrd="0" parTransId="{1DE9F69B-146E-41B0-983A-E47AA002C326}" sibTransId="{047C3118-5D94-4CB5-9C68-FCBEEA6BC1E5}"/>
    <dgm:cxn modelId="{C894F5F9-B2C0-42BD-A0B8-0262CA94259A}" type="presOf" srcId="{F19BD321-861F-4CDF-A7C5-EDC8F2139136}" destId="{5EF8F3E0-1B48-49A0-9F4F-61E8378211C6}" srcOrd="1" destOrd="0" presId="urn:microsoft.com/office/officeart/2005/8/layout/list1#1"/>
    <dgm:cxn modelId="{18C7C2E3-339D-4610-8980-D47E684AC2E0}" srcId="{DA8D5AE0-6FDC-455A-BDF3-926898FC4FD3}" destId="{38B18B7A-C18A-4CEC-8F56-83B17C378F2A}" srcOrd="1" destOrd="0" parTransId="{5F476B7E-7130-4F42-B73D-7CBF00403E0D}" sibTransId="{BD5A2529-180F-4559-943A-820346D0FA3E}"/>
    <dgm:cxn modelId="{474B2E7C-0778-4820-880A-69CA92107383}" type="presOf" srcId="{F19BD321-861F-4CDF-A7C5-EDC8F2139136}" destId="{61363915-A73B-4769-92D9-B6081667EDDA}" srcOrd="0" destOrd="0" presId="urn:microsoft.com/office/officeart/2005/8/layout/list1#1"/>
    <dgm:cxn modelId="{8DB40EB5-232A-44CF-91FB-B6BDF71C6B26}" type="presOf" srcId="{82FD31EC-8703-4F75-A1C6-C90B5F48BA36}" destId="{70978F3A-7CD9-48A3-9716-B3C8DE94A349}" srcOrd="1" destOrd="0" presId="urn:microsoft.com/office/officeart/2005/8/layout/list1#1"/>
    <dgm:cxn modelId="{95E5D191-50E5-4968-9D08-282314AFD044}" type="presOf" srcId="{82FD31EC-8703-4F75-A1C6-C90B5F48BA36}" destId="{362B8515-7DBC-409E-8373-5337BA133457}" srcOrd="0" destOrd="0" presId="urn:microsoft.com/office/officeart/2005/8/layout/list1#1"/>
    <dgm:cxn modelId="{86C14C99-6879-4615-8952-01AE8FA2EC27}" type="presOf" srcId="{DA8D5AE0-6FDC-455A-BDF3-926898FC4FD3}" destId="{4F0F7466-FD60-4F58-959D-CF69464AD31F}" srcOrd="0" destOrd="0" presId="urn:microsoft.com/office/officeart/2005/8/layout/list1#1"/>
    <dgm:cxn modelId="{A6DC748C-F0E5-43CC-89BE-ECF76B536775}" type="presOf" srcId="{38B18B7A-C18A-4CEC-8F56-83B17C378F2A}" destId="{D46D11A4-1041-40F8-87B8-DED0F54BFFE0}" srcOrd="1" destOrd="0" presId="urn:microsoft.com/office/officeart/2005/8/layout/list1#1"/>
    <dgm:cxn modelId="{21347D04-CA6F-4590-98E2-060F163D174D}" type="presParOf" srcId="{4F0F7466-FD60-4F58-959D-CF69464AD31F}" destId="{BA43F28B-1C88-4188-8F22-82FE0AAE672E}" srcOrd="0" destOrd="0" presId="urn:microsoft.com/office/officeart/2005/8/layout/list1#1"/>
    <dgm:cxn modelId="{5AD9CC1E-0DD2-4D2F-893E-91557EBC6C81}" type="presParOf" srcId="{BA43F28B-1C88-4188-8F22-82FE0AAE672E}" destId="{362B8515-7DBC-409E-8373-5337BA133457}" srcOrd="0" destOrd="0" presId="urn:microsoft.com/office/officeart/2005/8/layout/list1#1"/>
    <dgm:cxn modelId="{F280C913-26F0-4B87-94AE-469F0C1B5592}" type="presParOf" srcId="{BA43F28B-1C88-4188-8F22-82FE0AAE672E}" destId="{70978F3A-7CD9-48A3-9716-B3C8DE94A349}" srcOrd="1" destOrd="0" presId="urn:microsoft.com/office/officeart/2005/8/layout/list1#1"/>
    <dgm:cxn modelId="{01564B17-9837-4137-AF3E-0DF0621CF325}" type="presParOf" srcId="{4F0F7466-FD60-4F58-959D-CF69464AD31F}" destId="{3B214FAA-6B49-4E37-B204-72ADC6296FAC}" srcOrd="1" destOrd="0" presId="urn:microsoft.com/office/officeart/2005/8/layout/list1#1"/>
    <dgm:cxn modelId="{D3EE4297-A42B-4644-958E-974E369F846D}" type="presParOf" srcId="{4F0F7466-FD60-4F58-959D-CF69464AD31F}" destId="{01469CD5-8BA0-4EAC-9011-540CAE689AFD}" srcOrd="2" destOrd="0" presId="urn:microsoft.com/office/officeart/2005/8/layout/list1#1"/>
    <dgm:cxn modelId="{63D07D60-DBE5-4A24-94E9-86072C999D1B}" type="presParOf" srcId="{4F0F7466-FD60-4F58-959D-CF69464AD31F}" destId="{9C4E3481-C114-47FF-A3C7-F0048F585C1C}" srcOrd="3" destOrd="0" presId="urn:microsoft.com/office/officeart/2005/8/layout/list1#1"/>
    <dgm:cxn modelId="{E529A7C4-C527-4A75-BB27-F1E95AF014DC}" type="presParOf" srcId="{4F0F7466-FD60-4F58-959D-CF69464AD31F}" destId="{F52E5F41-F421-405F-9466-D88EDAE0CAB9}" srcOrd="4" destOrd="0" presId="urn:microsoft.com/office/officeart/2005/8/layout/list1#1"/>
    <dgm:cxn modelId="{C08A9CF2-3F68-4633-8034-E6EE498BEB17}" type="presParOf" srcId="{F52E5F41-F421-405F-9466-D88EDAE0CAB9}" destId="{AE2D5969-7060-4F4F-BDC7-D8AFED469C93}" srcOrd="0" destOrd="0" presId="urn:microsoft.com/office/officeart/2005/8/layout/list1#1"/>
    <dgm:cxn modelId="{657417A7-2529-4BB4-9224-3EA2A67542FB}" type="presParOf" srcId="{F52E5F41-F421-405F-9466-D88EDAE0CAB9}" destId="{D46D11A4-1041-40F8-87B8-DED0F54BFFE0}" srcOrd="1" destOrd="0" presId="urn:microsoft.com/office/officeart/2005/8/layout/list1#1"/>
    <dgm:cxn modelId="{EDD2E588-0398-46D0-A2AB-FE57F0874C8E}" type="presParOf" srcId="{4F0F7466-FD60-4F58-959D-CF69464AD31F}" destId="{2BA51C5C-7EEC-46E1-8013-46859BF0B555}" srcOrd="5" destOrd="0" presId="urn:microsoft.com/office/officeart/2005/8/layout/list1#1"/>
    <dgm:cxn modelId="{76C579C5-1A3A-4CC0-B22C-46A7AEEBA74D}" type="presParOf" srcId="{4F0F7466-FD60-4F58-959D-CF69464AD31F}" destId="{AC17E7DA-7560-4724-BCFA-1252E788EF52}" srcOrd="6" destOrd="0" presId="urn:microsoft.com/office/officeart/2005/8/layout/list1#1"/>
    <dgm:cxn modelId="{95B2CA83-C13F-46E0-A28B-883A386AF46A}" type="presParOf" srcId="{4F0F7466-FD60-4F58-959D-CF69464AD31F}" destId="{B989ABBA-8EB4-4715-99AC-CFE7080BEBF3}" srcOrd="7" destOrd="0" presId="urn:microsoft.com/office/officeart/2005/8/layout/list1#1"/>
    <dgm:cxn modelId="{AC23801E-C528-45A9-A527-0F3942034723}" type="presParOf" srcId="{4F0F7466-FD60-4F58-959D-CF69464AD31F}" destId="{DF63FF5E-1155-4286-96D3-7227196AC7C0}" srcOrd="8" destOrd="0" presId="urn:microsoft.com/office/officeart/2005/8/layout/list1#1"/>
    <dgm:cxn modelId="{2B5F7D5E-2276-4659-9D28-26BE560AEDB6}" type="presParOf" srcId="{DF63FF5E-1155-4286-96D3-7227196AC7C0}" destId="{61363915-A73B-4769-92D9-B6081667EDDA}" srcOrd="0" destOrd="0" presId="urn:microsoft.com/office/officeart/2005/8/layout/list1#1"/>
    <dgm:cxn modelId="{197FCB95-1F1E-4AD7-8C0E-C67030C8A64A}" type="presParOf" srcId="{DF63FF5E-1155-4286-96D3-7227196AC7C0}" destId="{5EF8F3E0-1B48-49A0-9F4F-61E8378211C6}" srcOrd="1" destOrd="0" presId="urn:microsoft.com/office/officeart/2005/8/layout/list1#1"/>
    <dgm:cxn modelId="{E82522D0-523E-41CE-A6A4-5D307E6B17BA}" type="presParOf" srcId="{4F0F7466-FD60-4F58-959D-CF69464AD31F}" destId="{0E80BEAB-2F25-47BA-955B-99652DF47E5C}" srcOrd="9" destOrd="0" presId="urn:microsoft.com/office/officeart/2005/8/layout/list1#1"/>
    <dgm:cxn modelId="{6543B527-1F9F-403A-BA36-FEEA8071897B}" type="presParOf" srcId="{4F0F7466-FD60-4F58-959D-CF69464AD31F}" destId="{E1A49483-BF5E-468C-8E26-DD348C44E747}" srcOrd="10" destOrd="0" presId="urn:microsoft.com/office/officeart/2005/8/layout/list1#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A8D5AE0-6FDC-455A-BDF3-926898FC4FD3}" type="doc">
      <dgm:prSet loTypeId="urn:microsoft.com/office/officeart/2005/8/layout/list1#1" loCatId="list" qsTypeId="urn:microsoft.com/office/officeart/2005/8/quickstyle/simple1#2" qsCatId="simple" csTypeId="urn:microsoft.com/office/officeart/2005/8/colors/accent1_2#2" csCatId="accent1" phldr="1"/>
      <dgm:spPr/>
      <dgm:t>
        <a:bodyPr/>
        <a:lstStyle/>
        <a:p>
          <a:endParaRPr lang="zh-CN" altLang="en-US"/>
        </a:p>
      </dgm:t>
    </dgm:pt>
    <dgm:pt modelId="{F19BD321-861F-4CDF-A7C5-EDC8F2139136}">
      <dgm:prSet phldrT="[文本]" phldr="0" custT="0"/>
      <dgm:spPr/>
      <dgm:t>
        <a:bodyPr vert="horz" wrap="square"/>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a:lnSpc>
              <a:spcPct val="100000"/>
            </a:lnSpc>
            <a:spcBef>
              <a:spcPct val="0"/>
            </a:spcBef>
            <a:spcAft>
              <a:spcPct val="35000"/>
            </a:spcAft>
          </a:pPr>
          <a:r>
            <a:rPr lang="en-US" altLang="zh-CN" b="1" dirty="0" smtClean="0"/>
            <a:t>4</a:t>
          </a:r>
          <a:endParaRPr lang="zh-CN" altLang="en-US" b="1" dirty="0"/>
        </a:p>
      </dgm:t>
    </dgm:pt>
    <dgm:pt modelId="{F6D287F2-515A-4383-B2D2-93BC920DBE74}" cxnId="{616201C1-7EEE-40BB-BDBA-4FDC39AE4E65}" type="parTrans">
      <dgm:prSet/>
      <dgm:spPr/>
      <dgm:t>
        <a:bodyPr/>
        <a:lstStyle/>
        <a:p>
          <a:endParaRPr lang="zh-CN" altLang="en-US"/>
        </a:p>
      </dgm:t>
    </dgm:pt>
    <dgm:pt modelId="{F843B5E1-E495-48F6-9395-DD92972162C8}" cxnId="{616201C1-7EEE-40BB-BDBA-4FDC39AE4E65}" type="sibTrans">
      <dgm:prSet/>
      <dgm:spPr/>
      <dgm:t>
        <a:bodyPr/>
        <a:lstStyle/>
        <a:p>
          <a:endParaRPr lang="zh-CN" altLang="en-US"/>
        </a:p>
      </dgm:t>
    </dgm:pt>
    <dgm:pt modelId="{AA38C1B0-C116-4575-AD4E-E19B385471EC}">
      <dgm:prSet phldrT="[文本]" phldr="0" custT="0"/>
      <dgm:spPr/>
      <dgm:t>
        <a:bodyPr vert="horz" wrap="square"/>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a:lnSpc>
              <a:spcPct val="100000"/>
            </a:lnSpc>
            <a:spcBef>
              <a:spcPct val="0"/>
            </a:spcBef>
            <a:spcAft>
              <a:spcPct val="35000"/>
            </a:spcAft>
          </a:pPr>
          <a:r>
            <a:rPr lang="en-US" altLang="zh-CN" b="1" dirty="0" smtClean="0"/>
            <a:t>5</a:t>
          </a:r>
          <a:endParaRPr lang="zh-CN" altLang="en-US" b="1" dirty="0"/>
        </a:p>
      </dgm:t>
    </dgm:pt>
    <dgm:pt modelId="{1BB5CB25-1EAA-4A98-A6C3-AE5560CB132B}" cxnId="{9381F3A6-5CBC-464B-BD2F-062C0F600B6F}" type="parTrans">
      <dgm:prSet/>
      <dgm:spPr/>
      <dgm:t>
        <a:bodyPr/>
        <a:lstStyle/>
        <a:p>
          <a:endParaRPr lang="zh-CN" altLang="en-US"/>
        </a:p>
      </dgm:t>
    </dgm:pt>
    <dgm:pt modelId="{578DB127-17E4-4915-B4FB-F39110268E7D}" cxnId="{9381F3A6-5CBC-464B-BD2F-062C0F600B6F}" type="sibTrans">
      <dgm:prSet/>
      <dgm:spPr/>
      <dgm:t>
        <a:bodyPr/>
        <a:lstStyle/>
        <a:p>
          <a:endParaRPr lang="zh-CN" altLang="en-US"/>
        </a:p>
      </dgm:t>
    </dgm:pt>
    <dgm:pt modelId="{4F0F7466-FD60-4F58-959D-CF69464AD31F}" type="pres">
      <dgm:prSet presAssocID="{DA8D5AE0-6FDC-455A-BDF3-926898FC4FD3}" presName="linear" presStyleCnt="0">
        <dgm:presLayoutVars>
          <dgm:dir/>
          <dgm:animLvl val="lvl"/>
          <dgm:resizeHandles val="exact"/>
        </dgm:presLayoutVars>
      </dgm:prSet>
      <dgm:spPr/>
      <dgm:t>
        <a:bodyPr/>
        <a:lstStyle/>
        <a:p>
          <a:endParaRPr lang="zh-CN" altLang="en-US"/>
        </a:p>
      </dgm:t>
    </dgm:pt>
    <dgm:pt modelId="{DF63FF5E-1155-4286-96D3-7227196AC7C0}" type="pres">
      <dgm:prSet presAssocID="{F19BD321-861F-4CDF-A7C5-EDC8F2139136}" presName="parentLin" presStyleCnt="0"/>
      <dgm:spPr/>
    </dgm:pt>
    <dgm:pt modelId="{61363915-A73B-4769-92D9-B6081667EDDA}" type="pres">
      <dgm:prSet presAssocID="{F19BD321-861F-4CDF-A7C5-EDC8F2139136}" presName="parentLeftMargin" presStyleLbl="node1" presStyleIdx="0" presStyleCnt="2"/>
      <dgm:spPr/>
      <dgm:t>
        <a:bodyPr/>
        <a:lstStyle/>
        <a:p>
          <a:endParaRPr lang="zh-CN" altLang="en-US"/>
        </a:p>
      </dgm:t>
    </dgm:pt>
    <dgm:pt modelId="{5EF8F3E0-1B48-49A0-9F4F-61E8378211C6}" type="pres">
      <dgm:prSet presAssocID="{F19BD321-861F-4CDF-A7C5-EDC8F2139136}" presName="parentText" presStyleLbl="node1" presStyleIdx="0" presStyleCnt="2" custScaleX="23849">
        <dgm:presLayoutVars>
          <dgm:chMax val="0"/>
          <dgm:bulletEnabled val="1"/>
        </dgm:presLayoutVars>
      </dgm:prSet>
      <dgm:spPr/>
      <dgm:t>
        <a:bodyPr/>
        <a:lstStyle/>
        <a:p>
          <a:endParaRPr lang="zh-CN" altLang="en-US"/>
        </a:p>
      </dgm:t>
    </dgm:pt>
    <dgm:pt modelId="{0E80BEAB-2F25-47BA-955B-99652DF47E5C}" type="pres">
      <dgm:prSet presAssocID="{F19BD321-861F-4CDF-A7C5-EDC8F2139136}" presName="negativeSpace" presStyleCnt="0"/>
      <dgm:spPr/>
    </dgm:pt>
    <dgm:pt modelId="{E1A49483-BF5E-468C-8E26-DD348C44E747}" type="pres">
      <dgm:prSet presAssocID="{F19BD321-861F-4CDF-A7C5-EDC8F2139136}" presName="childText" presStyleLbl="conFgAcc1" presStyleIdx="0" presStyleCnt="2">
        <dgm:presLayoutVars>
          <dgm:bulletEnabled val="1"/>
        </dgm:presLayoutVars>
      </dgm:prSet>
      <dgm:spPr>
        <a:noFill/>
      </dgm:spPr>
    </dgm:pt>
    <dgm:pt modelId="{246B9738-B873-4B50-92FB-F2E693926B7F}" type="pres">
      <dgm:prSet presAssocID="{F843B5E1-E495-48F6-9395-DD92972162C8}" presName="spaceBetweenRectangles" presStyleCnt="0"/>
      <dgm:spPr/>
    </dgm:pt>
    <dgm:pt modelId="{85DBF472-ABD4-4446-9BD4-2F5B40795732}" type="pres">
      <dgm:prSet presAssocID="{AA38C1B0-C116-4575-AD4E-E19B385471EC}" presName="parentLin" presStyleCnt="0"/>
      <dgm:spPr/>
    </dgm:pt>
    <dgm:pt modelId="{D4F69C28-9B6B-4D19-AD8B-6B369FAFBA40}" type="pres">
      <dgm:prSet presAssocID="{AA38C1B0-C116-4575-AD4E-E19B385471EC}" presName="parentLeftMargin" presStyleLbl="node1" presStyleIdx="0" presStyleCnt="2"/>
      <dgm:spPr/>
      <dgm:t>
        <a:bodyPr/>
        <a:lstStyle/>
        <a:p>
          <a:endParaRPr lang="zh-CN" altLang="en-US"/>
        </a:p>
      </dgm:t>
    </dgm:pt>
    <dgm:pt modelId="{624A369E-D60B-4A9C-9B15-3AC5DFD74FCB}" type="pres">
      <dgm:prSet presAssocID="{AA38C1B0-C116-4575-AD4E-E19B385471EC}" presName="parentText" presStyleLbl="node1" presStyleIdx="1" presStyleCnt="2" custScaleX="23849">
        <dgm:presLayoutVars>
          <dgm:chMax val="0"/>
          <dgm:bulletEnabled val="1"/>
        </dgm:presLayoutVars>
      </dgm:prSet>
      <dgm:spPr/>
      <dgm:t>
        <a:bodyPr/>
        <a:lstStyle/>
        <a:p>
          <a:endParaRPr lang="zh-CN" altLang="en-US"/>
        </a:p>
      </dgm:t>
    </dgm:pt>
    <dgm:pt modelId="{D9083D98-A7A6-4BF2-A0EC-8A16077FDAC5}" type="pres">
      <dgm:prSet presAssocID="{AA38C1B0-C116-4575-AD4E-E19B385471EC}" presName="negativeSpace" presStyleCnt="0"/>
      <dgm:spPr/>
    </dgm:pt>
    <dgm:pt modelId="{C444C758-E164-47F3-840F-DC4C1ABE7B85}" type="pres">
      <dgm:prSet presAssocID="{AA38C1B0-C116-4575-AD4E-E19B385471EC}" presName="childText" presStyleLbl="conFgAcc1" presStyleIdx="1" presStyleCnt="2">
        <dgm:presLayoutVars>
          <dgm:bulletEnabled val="1"/>
        </dgm:presLayoutVars>
      </dgm:prSet>
      <dgm:spPr>
        <a:noFill/>
      </dgm:spPr>
    </dgm:pt>
  </dgm:ptLst>
  <dgm:cxnLst>
    <dgm:cxn modelId="{26C4BA39-8CC1-483B-A7E2-EC0727AABE05}" type="presOf" srcId="{F19BD321-861F-4CDF-A7C5-EDC8F2139136}" destId="{61363915-A73B-4769-92D9-B6081667EDDA}" srcOrd="0" destOrd="0" presId="urn:microsoft.com/office/officeart/2005/8/layout/list1#1"/>
    <dgm:cxn modelId="{49FEA938-E6CE-46AD-B010-31446D41889F}" type="presOf" srcId="{DA8D5AE0-6FDC-455A-BDF3-926898FC4FD3}" destId="{4F0F7466-FD60-4F58-959D-CF69464AD31F}" srcOrd="0" destOrd="0" presId="urn:microsoft.com/office/officeart/2005/8/layout/list1#1"/>
    <dgm:cxn modelId="{9FBFB03F-48B4-4EAE-AA5E-A15A50819183}" type="presOf" srcId="{AA38C1B0-C116-4575-AD4E-E19B385471EC}" destId="{D4F69C28-9B6B-4D19-AD8B-6B369FAFBA40}" srcOrd="0" destOrd="0" presId="urn:microsoft.com/office/officeart/2005/8/layout/list1#1"/>
    <dgm:cxn modelId="{2C4A4B1F-D58D-45A8-8457-FEE995096ADD}" type="presOf" srcId="{F19BD321-861F-4CDF-A7C5-EDC8F2139136}" destId="{5EF8F3E0-1B48-49A0-9F4F-61E8378211C6}" srcOrd="1" destOrd="0" presId="urn:microsoft.com/office/officeart/2005/8/layout/list1#1"/>
    <dgm:cxn modelId="{9381F3A6-5CBC-464B-BD2F-062C0F600B6F}" srcId="{DA8D5AE0-6FDC-455A-BDF3-926898FC4FD3}" destId="{AA38C1B0-C116-4575-AD4E-E19B385471EC}" srcOrd="1" destOrd="0" parTransId="{1BB5CB25-1EAA-4A98-A6C3-AE5560CB132B}" sibTransId="{578DB127-17E4-4915-B4FB-F39110268E7D}"/>
    <dgm:cxn modelId="{31201450-F77E-464A-A939-A5E71F11A65C}" type="presOf" srcId="{AA38C1B0-C116-4575-AD4E-E19B385471EC}" destId="{624A369E-D60B-4A9C-9B15-3AC5DFD74FCB}" srcOrd="1" destOrd="0" presId="urn:microsoft.com/office/officeart/2005/8/layout/list1#1"/>
    <dgm:cxn modelId="{616201C1-7EEE-40BB-BDBA-4FDC39AE4E65}" srcId="{DA8D5AE0-6FDC-455A-BDF3-926898FC4FD3}" destId="{F19BD321-861F-4CDF-A7C5-EDC8F2139136}" srcOrd="0" destOrd="0" parTransId="{F6D287F2-515A-4383-B2D2-93BC920DBE74}" sibTransId="{F843B5E1-E495-48F6-9395-DD92972162C8}"/>
    <dgm:cxn modelId="{370501F7-729C-4682-89B4-A9F6F70506B8}" type="presParOf" srcId="{4F0F7466-FD60-4F58-959D-CF69464AD31F}" destId="{DF63FF5E-1155-4286-96D3-7227196AC7C0}" srcOrd="0" destOrd="0" presId="urn:microsoft.com/office/officeart/2005/8/layout/list1#1"/>
    <dgm:cxn modelId="{2C2EDA39-E981-4D47-8C92-89DBD95F0EFD}" type="presParOf" srcId="{DF63FF5E-1155-4286-96D3-7227196AC7C0}" destId="{61363915-A73B-4769-92D9-B6081667EDDA}" srcOrd="0" destOrd="0" presId="urn:microsoft.com/office/officeart/2005/8/layout/list1#1"/>
    <dgm:cxn modelId="{E41CD088-B467-4845-8553-EA70D61738B6}" type="presParOf" srcId="{DF63FF5E-1155-4286-96D3-7227196AC7C0}" destId="{5EF8F3E0-1B48-49A0-9F4F-61E8378211C6}" srcOrd="1" destOrd="0" presId="urn:microsoft.com/office/officeart/2005/8/layout/list1#1"/>
    <dgm:cxn modelId="{BA22DE56-A393-4643-A32E-1ABBBDF501B5}" type="presParOf" srcId="{4F0F7466-FD60-4F58-959D-CF69464AD31F}" destId="{0E80BEAB-2F25-47BA-955B-99652DF47E5C}" srcOrd="1" destOrd="0" presId="urn:microsoft.com/office/officeart/2005/8/layout/list1#1"/>
    <dgm:cxn modelId="{7C8BC553-949A-4186-BC16-6EED1D79CEF1}" type="presParOf" srcId="{4F0F7466-FD60-4F58-959D-CF69464AD31F}" destId="{E1A49483-BF5E-468C-8E26-DD348C44E747}" srcOrd="2" destOrd="0" presId="urn:microsoft.com/office/officeart/2005/8/layout/list1#1"/>
    <dgm:cxn modelId="{EFEA0C7E-99C4-41D3-8702-417218EEC6DA}" type="presParOf" srcId="{4F0F7466-FD60-4F58-959D-CF69464AD31F}" destId="{246B9738-B873-4B50-92FB-F2E693926B7F}" srcOrd="3" destOrd="0" presId="urn:microsoft.com/office/officeart/2005/8/layout/list1#1"/>
    <dgm:cxn modelId="{EC9F0A88-93CD-4EDC-B8BE-3858451C326D}" type="presParOf" srcId="{4F0F7466-FD60-4F58-959D-CF69464AD31F}" destId="{85DBF472-ABD4-4446-9BD4-2F5B40795732}" srcOrd="4" destOrd="0" presId="urn:microsoft.com/office/officeart/2005/8/layout/list1#1"/>
    <dgm:cxn modelId="{E656D16E-D510-4E5A-99BD-F19C6D2C4733}" type="presParOf" srcId="{85DBF472-ABD4-4446-9BD4-2F5B40795732}" destId="{D4F69C28-9B6B-4D19-AD8B-6B369FAFBA40}" srcOrd="0" destOrd="0" presId="urn:microsoft.com/office/officeart/2005/8/layout/list1#1"/>
    <dgm:cxn modelId="{AFE2E369-635B-418A-9D36-2ECFA68C2202}" type="presParOf" srcId="{85DBF472-ABD4-4446-9BD4-2F5B40795732}" destId="{624A369E-D60B-4A9C-9B15-3AC5DFD74FCB}" srcOrd="1" destOrd="0" presId="urn:microsoft.com/office/officeart/2005/8/layout/list1#1"/>
    <dgm:cxn modelId="{EFA523BE-43FC-4ED5-9508-0D2AE0BB246D}" type="presParOf" srcId="{4F0F7466-FD60-4F58-959D-CF69464AD31F}" destId="{D9083D98-A7A6-4BF2-A0EC-8A16077FDAC5}" srcOrd="5" destOrd="0" presId="urn:microsoft.com/office/officeart/2005/8/layout/list1#1"/>
    <dgm:cxn modelId="{A727AA0E-4732-4A87-B098-EE2C233088F5}" type="presParOf" srcId="{4F0F7466-FD60-4F58-959D-CF69464AD31F}" destId="{C444C758-E164-47F3-840F-DC4C1ABE7B85}" srcOrd="6" destOrd="0" presId="urn:microsoft.com/office/officeart/2005/8/layout/list1#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469CD5-8BA0-4EAC-9011-540CAE689AFD}">
      <dsp:nvSpPr>
        <dsp:cNvPr id="0" name=""/>
        <dsp:cNvSpPr/>
      </dsp:nvSpPr>
      <dsp:spPr>
        <a:xfrm>
          <a:off x="0" y="359610"/>
          <a:ext cx="7795260" cy="6048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0978F3A-7CD9-48A3-9716-B3C8DE94A349}">
      <dsp:nvSpPr>
        <dsp:cNvPr id="0" name=""/>
        <dsp:cNvSpPr/>
      </dsp:nvSpPr>
      <dsp:spPr>
        <a:xfrm>
          <a:off x="389763" y="5370"/>
          <a:ext cx="1301364" cy="708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250" tIns="0" rIns="206250" bIns="0" numCol="1" spcCol="1270" anchor="ctr" anchorCtr="0">
          <a:noAutofit/>
        </a:bodyPr>
        <a:lstStyle/>
        <a:p>
          <a:pPr lvl="0" algn="l" defTabSz="1066800">
            <a:lnSpc>
              <a:spcPct val="100000"/>
            </a:lnSpc>
            <a:spcBef>
              <a:spcPct val="0"/>
            </a:spcBef>
            <a:spcAft>
              <a:spcPct val="35000"/>
            </a:spcAft>
          </a:pPr>
          <a:r>
            <a:rPr lang="en-US" altLang="zh-CN" sz="2400" b="1" kern="1200" smtClean="0"/>
            <a:t>1</a:t>
          </a:r>
          <a:endParaRPr lang="zh-CN" altLang="en-US" sz="2400" b="1" kern="1200" dirty="0"/>
        </a:p>
      </dsp:txBody>
      <dsp:txXfrm>
        <a:off x="424348" y="39955"/>
        <a:ext cx="1232194" cy="639310"/>
      </dsp:txXfrm>
    </dsp:sp>
    <dsp:sp modelId="{AC17E7DA-7560-4724-BCFA-1252E788EF52}">
      <dsp:nvSpPr>
        <dsp:cNvPr id="0" name=""/>
        <dsp:cNvSpPr/>
      </dsp:nvSpPr>
      <dsp:spPr>
        <a:xfrm>
          <a:off x="0" y="1448250"/>
          <a:ext cx="7795260" cy="604800"/>
        </a:xfrm>
        <a:prstGeom prst="rect">
          <a:avLst/>
        </a:pr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6D11A4-1041-40F8-87B8-DED0F54BFFE0}">
      <dsp:nvSpPr>
        <dsp:cNvPr id="0" name=""/>
        <dsp:cNvSpPr/>
      </dsp:nvSpPr>
      <dsp:spPr>
        <a:xfrm>
          <a:off x="389763" y="1094010"/>
          <a:ext cx="1301364" cy="708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250" tIns="0" rIns="206250" bIns="0" numCol="1" spcCol="1270" anchor="ctr" anchorCtr="0">
          <a:noAutofit/>
        </a:bodyPr>
        <a:lstStyle/>
        <a:p>
          <a:pPr lvl="0" algn="l" defTabSz="1066800">
            <a:lnSpc>
              <a:spcPct val="100000"/>
            </a:lnSpc>
            <a:spcBef>
              <a:spcPct val="0"/>
            </a:spcBef>
            <a:spcAft>
              <a:spcPct val="35000"/>
            </a:spcAft>
          </a:pPr>
          <a:r>
            <a:rPr lang="en-US" altLang="zh-CN" sz="2400" b="1" kern="1200" dirty="0" smtClean="0"/>
            <a:t>2</a:t>
          </a:r>
          <a:endParaRPr lang="zh-CN" altLang="en-US" sz="2400" b="1" kern="1200" dirty="0"/>
        </a:p>
      </dsp:txBody>
      <dsp:txXfrm>
        <a:off x="424348" y="1128595"/>
        <a:ext cx="1232194" cy="639310"/>
      </dsp:txXfrm>
    </dsp:sp>
    <dsp:sp modelId="{E1A49483-BF5E-468C-8E26-DD348C44E747}">
      <dsp:nvSpPr>
        <dsp:cNvPr id="0" name=""/>
        <dsp:cNvSpPr/>
      </dsp:nvSpPr>
      <dsp:spPr>
        <a:xfrm>
          <a:off x="0" y="2536890"/>
          <a:ext cx="7795260" cy="604800"/>
        </a:xfrm>
        <a:prstGeom prst="rect">
          <a:avLst/>
        </a:pr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EF8F3E0-1B48-49A0-9F4F-61E8378211C6}">
      <dsp:nvSpPr>
        <dsp:cNvPr id="0" name=""/>
        <dsp:cNvSpPr/>
      </dsp:nvSpPr>
      <dsp:spPr>
        <a:xfrm>
          <a:off x="389763" y="2182650"/>
          <a:ext cx="1301364" cy="708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250" tIns="0" rIns="206250" bIns="0" numCol="1" spcCol="1270" anchor="ctr" anchorCtr="0">
          <a:noAutofit/>
        </a:bodyPr>
        <a:lstStyle/>
        <a:p>
          <a:pPr lvl="0" algn="l" defTabSz="1066800">
            <a:lnSpc>
              <a:spcPct val="100000"/>
            </a:lnSpc>
            <a:spcBef>
              <a:spcPct val="0"/>
            </a:spcBef>
            <a:spcAft>
              <a:spcPct val="35000"/>
            </a:spcAft>
          </a:pPr>
          <a:r>
            <a:rPr lang="en-US" altLang="zh-CN" sz="2400" b="1" kern="1200" dirty="0" smtClean="0"/>
            <a:t>3</a:t>
          </a:r>
          <a:endParaRPr lang="zh-CN" altLang="en-US" sz="2400" b="1" kern="1200" dirty="0"/>
        </a:p>
      </dsp:txBody>
      <dsp:txXfrm>
        <a:off x="424348" y="2217235"/>
        <a:ext cx="1232194" cy="6393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A49483-BF5E-468C-8E26-DD348C44E747}">
      <dsp:nvSpPr>
        <dsp:cNvPr id="0" name=""/>
        <dsp:cNvSpPr/>
      </dsp:nvSpPr>
      <dsp:spPr>
        <a:xfrm>
          <a:off x="0" y="399925"/>
          <a:ext cx="7795260" cy="655200"/>
        </a:xfrm>
        <a:prstGeom prst="rect">
          <a:avLst/>
        </a:pr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5EF8F3E0-1B48-49A0-9F4F-61E8378211C6}">
      <dsp:nvSpPr>
        <dsp:cNvPr id="0" name=""/>
        <dsp:cNvSpPr/>
      </dsp:nvSpPr>
      <dsp:spPr>
        <a:xfrm>
          <a:off x="389763" y="16165"/>
          <a:ext cx="1301364" cy="7675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250" tIns="0" rIns="206250" bIns="0" numCol="1" spcCol="1270" anchor="ctr" anchorCtr="0">
          <a:noAutofit/>
        </a:bodyPr>
        <a:lstStyle/>
        <a:p>
          <a:pPr lvl="0" algn="l" defTabSz="1155700">
            <a:lnSpc>
              <a:spcPct val="100000"/>
            </a:lnSpc>
            <a:spcBef>
              <a:spcPct val="0"/>
            </a:spcBef>
            <a:spcAft>
              <a:spcPct val="35000"/>
            </a:spcAft>
          </a:pPr>
          <a:r>
            <a:rPr lang="en-US" altLang="zh-CN" sz="2600" b="1" kern="1200" dirty="0" smtClean="0"/>
            <a:t>4</a:t>
          </a:r>
          <a:endParaRPr lang="zh-CN" altLang="en-US" sz="2600" b="1" kern="1200" dirty="0"/>
        </a:p>
      </dsp:txBody>
      <dsp:txXfrm>
        <a:off x="427230" y="53632"/>
        <a:ext cx="1226430" cy="692586"/>
      </dsp:txXfrm>
    </dsp:sp>
    <dsp:sp modelId="{C444C758-E164-47F3-840F-DC4C1ABE7B85}">
      <dsp:nvSpPr>
        <dsp:cNvPr id="0" name=""/>
        <dsp:cNvSpPr/>
      </dsp:nvSpPr>
      <dsp:spPr>
        <a:xfrm>
          <a:off x="0" y="1579286"/>
          <a:ext cx="7795260" cy="655200"/>
        </a:xfrm>
        <a:prstGeom prst="rect">
          <a:avLst/>
        </a:pr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24A369E-D60B-4A9C-9B15-3AC5DFD74FCB}">
      <dsp:nvSpPr>
        <dsp:cNvPr id="0" name=""/>
        <dsp:cNvSpPr/>
      </dsp:nvSpPr>
      <dsp:spPr>
        <a:xfrm>
          <a:off x="389763" y="1195526"/>
          <a:ext cx="1301364" cy="7675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6250" tIns="0" rIns="206250" bIns="0" numCol="1" spcCol="1270" anchor="ctr" anchorCtr="0">
          <a:noAutofit/>
        </a:bodyPr>
        <a:lstStyle/>
        <a:p>
          <a:pPr lvl="0" algn="l" defTabSz="1155700">
            <a:lnSpc>
              <a:spcPct val="100000"/>
            </a:lnSpc>
            <a:spcBef>
              <a:spcPct val="0"/>
            </a:spcBef>
            <a:spcAft>
              <a:spcPct val="35000"/>
            </a:spcAft>
          </a:pPr>
          <a:r>
            <a:rPr lang="en-US" altLang="zh-CN" sz="2600" b="1" kern="1200" dirty="0" smtClean="0"/>
            <a:t>5</a:t>
          </a:r>
          <a:endParaRPr lang="zh-CN" altLang="en-US" sz="2600" b="1" kern="1200" dirty="0"/>
        </a:p>
      </dsp:txBody>
      <dsp:txXfrm>
        <a:off x="427230" y="1232993"/>
        <a:ext cx="1226430" cy="692586"/>
      </dsp:txXfrm>
    </dsp:sp>
  </dsp:spTree>
</dsp:drawing>
</file>

<file path=ppt/diagrams/layout1.xml><?xml version="1.0" encoding="utf-8"?>
<dgm:layoutDef xmlns:dgm="http://schemas.openxmlformats.org/drawingml/2006/diagram" xmlns:a="http://schemas.openxmlformats.org/drawingml/2006/main" uniqueId="urn:microsoft.com/office/officeart/2005/8/layout/list1#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ea typeface="微软雅黑" panose="020B0503020204020204" pitchFamily="3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9DE7DF6-C895-4E53-B71A-F20B4CC8237B}" type="datetimeFigureOut">
              <a:rPr lang="zh-CN" altLang="en-US" smtClean="0">
                <a:ea typeface="微软雅黑" panose="020B0503020204020204" pitchFamily="34" charset="-122"/>
              </a:rPr>
            </a:fld>
            <a:endParaRPr lang="zh-CN" altLang="en-US">
              <a:ea typeface="微软雅黑" panose="020B0503020204020204" pitchFamily="3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ea typeface="微软雅黑" panose="020B0503020204020204" pitchFamily="3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0D44FD6-F94A-461E-99AC-D29D4ACC8083}" type="slidenum">
              <a:rPr lang="zh-CN" altLang="en-US" smtClean="0">
                <a:ea typeface="微软雅黑" panose="020B0503020204020204" pitchFamily="34" charset="-122"/>
              </a:rPr>
            </a:fld>
            <a:endParaRPr lang="zh-CN" altLang="en-US">
              <a:ea typeface="微软雅黑" panose="020B0503020204020204" pitchFamily="3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ea typeface="微软雅黑" panose="020B0503020204020204" pitchFamily="3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ea typeface="微软雅黑" panose="020B0503020204020204" pitchFamily="34" charset="-122"/>
              </a:defRPr>
            </a:lvl1pPr>
          </a:lstStyle>
          <a:p>
            <a:fld id="{422EFC78-32FE-4758-B504-92B4D0B9F0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ea typeface="微软雅黑" panose="020B0503020204020204" pitchFamily="3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ea typeface="微软雅黑" panose="020B0503020204020204" pitchFamily="34" charset="-122"/>
              </a:defRPr>
            </a:lvl1pPr>
          </a:lstStyle>
          <a:p>
            <a:fld id="{84C1B800-BCBD-4262-B579-5F77D9EE255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微软雅黑" panose="020B0503020204020204" pitchFamily="34" charset="-122"/>
        <a:cs typeface="+mn-cs"/>
      </a:defRPr>
    </a:lvl1pPr>
    <a:lvl2pPr marL="457200" algn="l" defTabSz="914400" rtl="0" eaLnBrk="1" latinLnBrk="0" hangingPunct="1">
      <a:defRPr sz="1200" kern="1200">
        <a:solidFill>
          <a:schemeClr val="tx1"/>
        </a:solidFill>
        <a:latin typeface="+mn-lt"/>
        <a:ea typeface="微软雅黑" panose="020B0503020204020204" pitchFamily="34" charset="-122"/>
        <a:cs typeface="+mn-cs"/>
      </a:defRPr>
    </a:lvl2pPr>
    <a:lvl3pPr marL="914400" algn="l" defTabSz="914400" rtl="0" eaLnBrk="1" latinLnBrk="0" hangingPunct="1">
      <a:defRPr sz="1200" kern="1200">
        <a:solidFill>
          <a:schemeClr val="tx1"/>
        </a:solidFill>
        <a:latin typeface="+mn-lt"/>
        <a:ea typeface="微软雅黑" panose="020B0503020204020204" pitchFamily="34" charset="-122"/>
        <a:cs typeface="+mn-cs"/>
      </a:defRPr>
    </a:lvl3pPr>
    <a:lvl4pPr marL="1371600" algn="l" defTabSz="914400" rtl="0" eaLnBrk="1" latinLnBrk="0" hangingPunct="1">
      <a:defRPr sz="1200" kern="1200">
        <a:solidFill>
          <a:schemeClr val="tx1"/>
        </a:solidFill>
        <a:latin typeface="+mn-lt"/>
        <a:ea typeface="微软雅黑" panose="020B0503020204020204" pitchFamily="34" charset="-122"/>
        <a:cs typeface="+mn-cs"/>
      </a:defRPr>
    </a:lvl4pPr>
    <a:lvl5pPr marL="1828800" algn="l" defTabSz="914400" rtl="0" eaLnBrk="1" latinLnBrk="0" hangingPunct="1">
      <a:defRPr sz="1200" kern="1200">
        <a:solidFill>
          <a:schemeClr val="tx1"/>
        </a:solidFill>
        <a:latin typeface="+mn-lt"/>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微软雅黑" panose="020B0503020204020204" pitchFamily="34" charset="-122"/>
                <a:cs typeface="+mn-cs"/>
              </a:rPr>
              <a:t>计算源端数据中字段缺失值比例，之后根据缺失率和重要性分别制定策略。对于重要性高和缺失率高的数据，可采取数据从其他渠道补全、使用其他字段计算获取和去掉字段，并在结果中制定策略进行清洗；对于重要性高但缺失率较低的数据，可采取计算填充、经验或业务知识估计等策略进行清洗；对于重要性低、缺失率高的数据，可采取去除该字段的策略进行清洗；对于重要性低且缺失率低的数据，可以不做处理</a:t>
            </a:r>
            <a:endParaRPr lang="zh-CN" altLang="en-US" dirty="0"/>
          </a:p>
        </p:txBody>
      </p:sp>
      <p:sp>
        <p:nvSpPr>
          <p:cNvPr id="4" name="灯片编号占位符 3"/>
          <p:cNvSpPr>
            <a:spLocks noGrp="1"/>
          </p:cNvSpPr>
          <p:nvPr>
            <p:ph type="sldNum" sz="quarter" idx="10"/>
          </p:nvPr>
        </p:nvSpPr>
        <p:spPr/>
        <p:txBody>
          <a:bodyPr/>
          <a:lstStyle/>
          <a:p>
            <a:fld id="{84C1B800-BCBD-4262-B579-5F77D9EE2550}"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smtClean="0">
                <a:solidFill>
                  <a:schemeClr val="tx1"/>
                </a:solidFill>
                <a:effectLst/>
                <a:latin typeface="+mn-lt"/>
                <a:ea typeface="微软雅黑" panose="020B0503020204020204" pitchFamily="34" charset="-122"/>
                <a:cs typeface="+mn-cs"/>
              </a:rPr>
              <a:t> </a:t>
            </a:r>
            <a:endParaRPr lang="zh-CN" altLang="en-US" dirty="0"/>
          </a:p>
        </p:txBody>
      </p:sp>
      <p:sp>
        <p:nvSpPr>
          <p:cNvPr id="4" name="灯片编号占位符 3"/>
          <p:cNvSpPr>
            <a:spLocks noGrp="1"/>
          </p:cNvSpPr>
          <p:nvPr>
            <p:ph type="sldNum" sz="quarter" idx="10"/>
          </p:nvPr>
        </p:nvSpPr>
        <p:spPr/>
        <p:txBody>
          <a:bodyPr/>
          <a:lstStyle/>
          <a:p>
            <a:fld id="{84C1B800-BCBD-4262-B579-5F77D9EE2550}"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smtClean="0">
                <a:solidFill>
                  <a:schemeClr val="tx1"/>
                </a:solidFill>
                <a:effectLst/>
                <a:latin typeface="+mn-lt"/>
                <a:ea typeface="微软雅黑" panose="020B0503020204020204" pitchFamily="34" charset="-122"/>
                <a:cs typeface="+mn-cs"/>
              </a:rPr>
              <a:t> </a:t>
            </a:r>
            <a:endParaRPr lang="zh-CN" altLang="en-US" dirty="0"/>
          </a:p>
        </p:txBody>
      </p:sp>
      <p:sp>
        <p:nvSpPr>
          <p:cNvPr id="4" name="灯片编号占位符 3"/>
          <p:cNvSpPr>
            <a:spLocks noGrp="1"/>
          </p:cNvSpPr>
          <p:nvPr>
            <p:ph type="sldNum" sz="quarter" idx="10"/>
          </p:nvPr>
        </p:nvSpPr>
        <p:spPr/>
        <p:txBody>
          <a:bodyPr/>
          <a:lstStyle/>
          <a:p>
            <a:fld id="{84C1B800-BCBD-4262-B579-5F77D9EE255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smtClean="0">
                <a:solidFill>
                  <a:schemeClr val="tx1"/>
                </a:solidFill>
                <a:effectLst/>
                <a:latin typeface="+mn-lt"/>
                <a:ea typeface="微软雅黑" panose="020B0503020204020204" pitchFamily="34" charset="-122"/>
                <a:cs typeface="+mn-cs"/>
              </a:rPr>
              <a:t> </a:t>
            </a:r>
            <a:endParaRPr lang="zh-CN" altLang="en-US" dirty="0"/>
          </a:p>
        </p:txBody>
      </p:sp>
      <p:sp>
        <p:nvSpPr>
          <p:cNvPr id="4" name="灯片编号占位符 3"/>
          <p:cNvSpPr>
            <a:spLocks noGrp="1"/>
          </p:cNvSpPr>
          <p:nvPr>
            <p:ph type="sldNum" sz="quarter" idx="10"/>
          </p:nvPr>
        </p:nvSpPr>
        <p:spPr/>
        <p:txBody>
          <a:bodyPr/>
          <a:lstStyle/>
          <a:p>
            <a:fld id="{84C1B800-BCBD-4262-B579-5F77D9EE2550}"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zh-CN" sz="1200" kern="1200" dirty="0" smtClean="0">
                <a:solidFill>
                  <a:schemeClr val="tx1"/>
                </a:solidFill>
                <a:effectLst/>
                <a:latin typeface="+mn-lt"/>
                <a:ea typeface="微软雅黑" panose="020B0503020204020204" pitchFamily="34" charset="-122"/>
                <a:cs typeface="+mn-cs"/>
              </a:rPr>
              <a:t>计算源端数据中字段缺失值比例，之后根据缺失率和重要性分别制定策略。对于重要性高和缺失率高的数据，可采取数据从其他渠道补全、使用其他字段计算获取和去掉字段，并在结果中制定策略进行清洗；对于重要性高但缺失率较低的数据，可采取计算填充、经验或业务知识估计等策略进行清洗；对于重要性低、缺失率高的数据，可采取去除该字段的策略进行清洗；对于重要性低且缺失率低的数据，可以不做处理</a:t>
            </a:r>
            <a:endParaRPr lang="zh-CN" altLang="en-US" dirty="0"/>
          </a:p>
        </p:txBody>
      </p:sp>
      <p:sp>
        <p:nvSpPr>
          <p:cNvPr id="4" name="灯片编号占位符 3"/>
          <p:cNvSpPr>
            <a:spLocks noGrp="1"/>
          </p:cNvSpPr>
          <p:nvPr>
            <p:ph type="sldNum" sz="quarter" idx="10"/>
          </p:nvPr>
        </p:nvSpPr>
        <p:spPr/>
        <p:txBody>
          <a:bodyPr/>
          <a:lstStyle/>
          <a:p>
            <a:fld id="{84C1B800-BCBD-4262-B579-5F77D9EE2550}"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smtClean="0">
                <a:solidFill>
                  <a:schemeClr val="tx1"/>
                </a:solidFill>
                <a:effectLst/>
                <a:latin typeface="+mn-lt"/>
                <a:ea typeface="微软雅黑" panose="020B0503020204020204" pitchFamily="34" charset="-122"/>
                <a:cs typeface="+mn-cs"/>
              </a:rPr>
              <a:t> </a:t>
            </a:r>
            <a:endParaRPr lang="zh-CN" altLang="en-US" dirty="0"/>
          </a:p>
        </p:txBody>
      </p:sp>
      <p:sp>
        <p:nvSpPr>
          <p:cNvPr id="4" name="灯片编号占位符 3"/>
          <p:cNvSpPr>
            <a:spLocks noGrp="1"/>
          </p:cNvSpPr>
          <p:nvPr>
            <p:ph type="sldNum" sz="quarter" idx="10"/>
          </p:nvPr>
        </p:nvSpPr>
        <p:spPr/>
        <p:txBody>
          <a:bodyPr/>
          <a:lstStyle/>
          <a:p>
            <a:fld id="{84C1B800-BCBD-4262-B579-5F77D9EE2550}"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smtClean="0">
                <a:solidFill>
                  <a:schemeClr val="tx1"/>
                </a:solidFill>
                <a:effectLst/>
                <a:latin typeface="+mn-lt"/>
                <a:ea typeface="微软雅黑" panose="020B0503020204020204" pitchFamily="34" charset="-122"/>
                <a:cs typeface="+mn-cs"/>
              </a:rPr>
              <a:t> </a:t>
            </a:r>
            <a:endParaRPr lang="zh-CN" altLang="en-US" dirty="0"/>
          </a:p>
        </p:txBody>
      </p:sp>
      <p:sp>
        <p:nvSpPr>
          <p:cNvPr id="4" name="灯片编号占位符 3"/>
          <p:cNvSpPr>
            <a:spLocks noGrp="1"/>
          </p:cNvSpPr>
          <p:nvPr>
            <p:ph type="sldNum" sz="quarter" idx="10"/>
          </p:nvPr>
        </p:nvSpPr>
        <p:spPr/>
        <p:txBody>
          <a:bodyPr/>
          <a:lstStyle/>
          <a:p>
            <a:fld id="{84C1B800-BCBD-4262-B579-5F77D9EE2550}"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smtClean="0">
                <a:solidFill>
                  <a:schemeClr val="tx1"/>
                </a:solidFill>
                <a:effectLst/>
                <a:latin typeface="+mn-lt"/>
                <a:ea typeface="微软雅黑" panose="020B0503020204020204" pitchFamily="34" charset="-122"/>
                <a:cs typeface="+mn-cs"/>
              </a:rPr>
              <a:t> </a:t>
            </a:r>
            <a:endParaRPr lang="zh-CN" altLang="en-US" dirty="0"/>
          </a:p>
        </p:txBody>
      </p:sp>
      <p:sp>
        <p:nvSpPr>
          <p:cNvPr id="4" name="灯片编号占位符 3"/>
          <p:cNvSpPr>
            <a:spLocks noGrp="1"/>
          </p:cNvSpPr>
          <p:nvPr>
            <p:ph type="sldNum" sz="quarter" idx="10"/>
          </p:nvPr>
        </p:nvSpPr>
        <p:spPr/>
        <p:txBody>
          <a:bodyPr/>
          <a:lstStyle/>
          <a:p>
            <a:fld id="{84C1B800-BCBD-4262-B579-5F77D9EE2550}"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dirty="0" smtClean="0">
                <a:solidFill>
                  <a:schemeClr val="tx1"/>
                </a:solidFill>
                <a:effectLst/>
                <a:latin typeface="+mn-lt"/>
                <a:ea typeface="微软雅黑" panose="020B0503020204020204" pitchFamily="34" charset="-122"/>
                <a:cs typeface="+mn-cs"/>
              </a:rPr>
              <a:t> </a:t>
            </a:r>
            <a:endParaRPr lang="zh-CN" altLang="en-US" dirty="0"/>
          </a:p>
        </p:txBody>
      </p:sp>
      <p:sp>
        <p:nvSpPr>
          <p:cNvPr id="4" name="灯片编号占位符 3"/>
          <p:cNvSpPr>
            <a:spLocks noGrp="1"/>
          </p:cNvSpPr>
          <p:nvPr>
            <p:ph type="sldNum" sz="quarter" idx="10"/>
          </p:nvPr>
        </p:nvSpPr>
        <p:spPr/>
        <p:txBody>
          <a:bodyPr/>
          <a:lstStyle/>
          <a:p>
            <a:fld id="{84C1B800-BCBD-4262-B579-5F77D9EE2550}"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smtClean="0">
                <a:solidFill>
                  <a:schemeClr val="tx1"/>
                </a:solidFill>
                <a:effectLst/>
                <a:latin typeface="+mn-lt"/>
                <a:ea typeface="微软雅黑" panose="020B0503020204020204" pitchFamily="34" charset="-122"/>
                <a:cs typeface="+mn-cs"/>
              </a:rPr>
              <a:t> </a:t>
            </a:r>
            <a:endParaRPr lang="zh-CN" altLang="en-US" dirty="0"/>
          </a:p>
        </p:txBody>
      </p:sp>
      <p:sp>
        <p:nvSpPr>
          <p:cNvPr id="4" name="灯片编号占位符 3"/>
          <p:cNvSpPr>
            <a:spLocks noGrp="1"/>
          </p:cNvSpPr>
          <p:nvPr>
            <p:ph type="sldNum" sz="quarter" idx="10"/>
          </p:nvPr>
        </p:nvSpPr>
        <p:spPr/>
        <p:txBody>
          <a:bodyPr/>
          <a:lstStyle/>
          <a:p>
            <a:fld id="{84C1B800-BCBD-4262-B579-5F77D9EE2550}"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200" kern="1200" smtClean="0">
                <a:solidFill>
                  <a:schemeClr val="tx1"/>
                </a:solidFill>
                <a:effectLst/>
                <a:latin typeface="+mn-lt"/>
                <a:ea typeface="微软雅黑" panose="020B0503020204020204" pitchFamily="34" charset="-122"/>
                <a:cs typeface="+mn-cs"/>
              </a:rPr>
              <a:t> </a:t>
            </a:r>
            <a:endParaRPr lang="zh-CN" altLang="en-US" dirty="0"/>
          </a:p>
        </p:txBody>
      </p:sp>
      <p:sp>
        <p:nvSpPr>
          <p:cNvPr id="4" name="灯片编号占位符 3"/>
          <p:cNvSpPr>
            <a:spLocks noGrp="1"/>
          </p:cNvSpPr>
          <p:nvPr>
            <p:ph type="sldNum" sz="quarter" idx="10"/>
          </p:nvPr>
        </p:nvSpPr>
        <p:spPr/>
        <p:txBody>
          <a:bodyPr/>
          <a:lstStyle/>
          <a:p>
            <a:fld id="{84C1B800-BCBD-4262-B579-5F77D9EE255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7345E1B-70AA-4D6D-A851-01FA6AD8BF9A}" type="datetime1">
              <a:rPr lang="zh-CN" altLang="en-US" smtClean="0"/>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E695A926-9446-4F62-9ECE-08A9B18F975E}" type="datetime1">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ACDE336F-82DC-4654-9554-07866832948F}" type="datetime1">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FDD3B142-B2B8-4750-964D-A3BDE93F3EF2}" type="datetime1">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B1FC838B-5E56-4490-B16F-070FD98B5E3F}" type="datetime1">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kumimoji="1" b="1"/>
            </a:lvl1pPr>
          </a:lstStyle>
          <a:p>
            <a:pPr>
              <a:defRPr/>
            </a:pPr>
            <a:fld id="{4C82377E-F97D-47AE-AC5E-84E924FDA804}" type="datetimeFigureOut">
              <a:rPr lang="zh-CN" altLang="en-US"/>
            </a:fld>
            <a:endParaRPr lang="zh-CN" altLang="en-US"/>
          </a:p>
        </p:txBody>
      </p:sp>
      <p:sp>
        <p:nvSpPr>
          <p:cNvPr id="5" name="页脚占位符 4"/>
          <p:cNvSpPr>
            <a:spLocks noGrp="1"/>
          </p:cNvSpPr>
          <p:nvPr>
            <p:ph type="ftr" sz="quarter" idx="11"/>
          </p:nvPr>
        </p:nvSpPr>
        <p:spPr/>
        <p:txBody>
          <a:bodyPr/>
          <a:lstStyle>
            <a:lvl1pPr>
              <a:defRPr kumimoji="1" b="1"/>
            </a:lvl1pPr>
          </a:lstStyle>
          <a:p>
            <a:pPr>
              <a:defRPr/>
            </a:pPr>
            <a:endParaRPr lang="zh-CN" altLang="en-US"/>
          </a:p>
        </p:txBody>
      </p:sp>
      <p:sp>
        <p:nvSpPr>
          <p:cNvPr id="6" name="灯片编号占位符 5"/>
          <p:cNvSpPr>
            <a:spLocks noGrp="1"/>
          </p:cNvSpPr>
          <p:nvPr>
            <p:ph type="sldNum" sz="quarter" idx="12"/>
          </p:nvPr>
        </p:nvSpPr>
        <p:spPr/>
        <p:txBody>
          <a:bodyPr/>
          <a:lstStyle>
            <a:lvl1pPr>
              <a:defRPr kumimoji="1" b="1"/>
            </a:lvl1pPr>
          </a:lstStyle>
          <a:p>
            <a:pPr>
              <a:defRPr/>
            </a:pPr>
            <a:fld id="{67C3AAF4-1844-4EEA-8132-22A06EE6489A}" type="slidenum">
              <a:rPr lang="zh-CN" altLang="en-US"/>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kumimoji="1" b="1"/>
            </a:lvl1pPr>
          </a:lstStyle>
          <a:p>
            <a:pPr>
              <a:defRPr/>
            </a:pPr>
            <a:fld id="{8509C01B-2147-4857-BC9C-29BBF313931D}" type="datetimeFigureOut">
              <a:rPr lang="zh-CN" altLang="en-US"/>
            </a:fld>
            <a:endParaRPr lang="zh-CN" altLang="en-US"/>
          </a:p>
        </p:txBody>
      </p:sp>
      <p:sp>
        <p:nvSpPr>
          <p:cNvPr id="5" name="页脚占位符 4"/>
          <p:cNvSpPr>
            <a:spLocks noGrp="1"/>
          </p:cNvSpPr>
          <p:nvPr>
            <p:ph type="ftr" sz="quarter" idx="11"/>
          </p:nvPr>
        </p:nvSpPr>
        <p:spPr/>
        <p:txBody>
          <a:bodyPr/>
          <a:lstStyle>
            <a:lvl1pPr>
              <a:defRPr kumimoji="1" b="1"/>
            </a:lvl1pPr>
          </a:lstStyle>
          <a:p>
            <a:pPr>
              <a:defRPr/>
            </a:pPr>
            <a:endParaRPr lang="zh-CN" altLang="en-US"/>
          </a:p>
        </p:txBody>
      </p:sp>
      <p:sp>
        <p:nvSpPr>
          <p:cNvPr id="6" name="灯片编号占位符 5"/>
          <p:cNvSpPr>
            <a:spLocks noGrp="1"/>
          </p:cNvSpPr>
          <p:nvPr>
            <p:ph type="sldNum" sz="quarter" idx="12"/>
          </p:nvPr>
        </p:nvSpPr>
        <p:spPr/>
        <p:txBody>
          <a:bodyPr/>
          <a:lstStyle>
            <a:lvl1pPr>
              <a:defRPr kumimoji="1" b="1"/>
            </a:lvl1pPr>
          </a:lstStyle>
          <a:p>
            <a:pPr>
              <a:defRPr/>
            </a:pPr>
            <a:fld id="{F9AD98D2-E8AF-49B1-9C8C-175DE0A5BE71}" type="slidenum">
              <a:rPr lang="zh-CN" altLang="en-US"/>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701675" y="233363"/>
            <a:ext cx="7829550" cy="575945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701675" y="233363"/>
            <a:ext cx="7829550" cy="595312"/>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701675" y="1628775"/>
            <a:ext cx="7829550" cy="4364038"/>
          </a:xfrm>
        </p:spPr>
        <p:txBody>
          <a:bodyPr/>
          <a:lstStyle/>
          <a:p>
            <a:pPr lvl="0"/>
            <a:endParaRPr lang="zh-CN" altLang="en-US" noProof="0"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duotone>
              <a:schemeClr val="bg2">
                <a:shade val="45000"/>
                <a:satMod val="135000"/>
              </a:schemeClr>
              <a:prstClr val="white"/>
            </a:duotone>
            <a:extLst>
              <a:ext uri="{28A0092B-C50C-407E-A947-70E740481C1C}">
                <a14:useLocalDpi xmlns:a14="http://schemas.microsoft.com/office/drawing/2010/main" val="0"/>
              </a:ext>
            </a:extLst>
          </a:blip>
          <a:srcRect l="10285" r="15524" b="21730"/>
          <a:stretch>
            <a:fillRect/>
          </a:stretch>
        </p:blipFill>
        <p:spPr>
          <a:xfrm>
            <a:off x="396" y="3389050"/>
            <a:ext cx="9143604" cy="3468950"/>
          </a:xfrm>
          <a:prstGeom prst="rect">
            <a:avLst/>
          </a:prstGeom>
        </p:spPr>
      </p:pic>
      <p:sp>
        <p:nvSpPr>
          <p:cNvPr id="8" name="矩形 7"/>
          <p:cNvSpPr/>
          <p:nvPr userDrawn="1"/>
        </p:nvSpPr>
        <p:spPr>
          <a:xfrm>
            <a:off x="0" y="0"/>
            <a:ext cx="9144000" cy="6858000"/>
          </a:xfrm>
          <a:prstGeom prst="rect">
            <a:avLst/>
          </a:prstGeom>
          <a:solidFill>
            <a:schemeClr val="bg1">
              <a:lumMod val="95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0"/>
            <a:ext cx="9144000" cy="101600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p:txBody>
          <a:bodyPr/>
          <a:lstStyle/>
          <a:p>
            <a:fld id="{9DEBA8EB-3E98-45DF-95F9-20499AB89BB5}" type="datetime1">
              <a:rPr lang="zh-CN" altLang="en-US" smtClean="0"/>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E974B168-BF23-49EB-A4EA-A33054B30FF3}" type="datetime1">
              <a:rPr lang="zh-CN" altLang="en-US" smtClean="0"/>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F4B3E32-CF70-4BAE-9C47-A15603A9F1F6}" type="datetime1">
              <a:rPr lang="zh-CN" altLang="en-US" smtClean="0"/>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EB995835-E83C-4B3D-BEF0-E2AC128A0F5B}" type="datetime1">
              <a:rPr lang="zh-CN" altLang="en-US" smtClean="0"/>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22308F32-F09A-4344-B65D-3757FEAF56B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A33AF3-DAC5-4E98-94B6-B2F606A2A076}" type="datetime1">
              <a:rPr lang="zh-CN" altLang="en-US" smtClean="0"/>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308F32-F09A-4344-B65D-3757FEAF56B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2.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2.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2.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2.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2.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tags" Target="../tags/tag5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 Type="http://schemas.openxmlformats.org/officeDocument/2006/relationships/diagramData" Target="../diagrams/data1.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2.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17.png"/></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png"/><Relationship Id="rId1" Type="http://schemas.openxmlformats.org/officeDocument/2006/relationships/image" Target="../media/image20.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tags" Target="../tags/tag10.xml"/><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tags" Target="../tags/tag17.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2" Type="http://schemas.openxmlformats.org/officeDocument/2006/relationships/notesSlide" Target="../notesSlides/notesSlide3.xml"/><Relationship Id="rId11" Type="http://schemas.openxmlformats.org/officeDocument/2006/relationships/slideLayout" Target="../slideLayouts/slideLayout2.xml"/><Relationship Id="rId10" Type="http://schemas.openxmlformats.org/officeDocument/2006/relationships/tags" Target="../tags/tag20.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2.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658620" y="2209165"/>
            <a:ext cx="6269990" cy="8640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7143" y="-9147"/>
            <a:ext cx="9158090" cy="382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 name="矩形 1"/>
          <p:cNvSpPr/>
          <p:nvPr/>
        </p:nvSpPr>
        <p:spPr>
          <a:xfrm>
            <a:off x="7929" y="38314"/>
            <a:ext cx="2435282" cy="300082"/>
          </a:xfrm>
          <a:prstGeom prst="rect">
            <a:avLst/>
          </a:prstGeom>
        </p:spPr>
        <p:txBody>
          <a:bodyPr wrap="none">
            <a:spAutoFit/>
          </a:bodyPr>
          <a:lstStyle/>
          <a:p>
            <a:pPr algn="ctr"/>
            <a:r>
              <a:rPr lang="zh-CN" altLang="en-US" sz="1350" dirty="0" smtClean="0">
                <a:solidFill>
                  <a:schemeClr val="bg1"/>
                </a:solidFill>
              </a:rPr>
              <a:t>大数据应用人才培养系列教材</a:t>
            </a:r>
            <a:endParaRPr lang="zh-CN" altLang="en-US" sz="1350" dirty="0">
              <a:solidFill>
                <a:schemeClr val="bg1"/>
              </a:solidFill>
            </a:endParaRPr>
          </a:p>
        </p:txBody>
      </p:sp>
      <p:sp>
        <p:nvSpPr>
          <p:cNvPr id="4" name="矩形 3"/>
          <p:cNvSpPr/>
          <p:nvPr/>
        </p:nvSpPr>
        <p:spPr>
          <a:xfrm>
            <a:off x="1319511" y="720005"/>
            <a:ext cx="6504978" cy="1322070"/>
          </a:xfrm>
          <a:prstGeom prst="rect">
            <a:avLst/>
          </a:prstGeom>
          <a:effectLst/>
        </p:spPr>
        <p:txBody>
          <a:bodyPr wrap="square">
            <a:spAutoFit/>
          </a:bodyPr>
          <a:lstStyle/>
          <a:p>
            <a:pPr algn="ctr">
              <a:defRPr/>
            </a:pPr>
            <a:r>
              <a:rPr lang="zh-CN" altLang="en-US" sz="8000" b="1" spc="300" dirty="0" smtClean="0">
                <a:ln w="11430"/>
                <a:solidFill>
                  <a:srgbClr val="3D89BC"/>
                </a:solidFill>
                <a:latin typeface="微软雅黑" panose="020B0503020204020204" pitchFamily="34" charset="-122"/>
                <a:ea typeface="微软雅黑" panose="020B0503020204020204" pitchFamily="34" charset="-122"/>
              </a:rPr>
              <a:t>数据清洗</a:t>
            </a:r>
            <a:endParaRPr lang="zh-CN" altLang="en-US" sz="8000" b="1" spc="300" dirty="0" smtClean="0">
              <a:ln w="11430"/>
              <a:solidFill>
                <a:srgbClr val="3D89BC"/>
              </a:solidFill>
              <a:latin typeface="微软雅黑" panose="020B0503020204020204" pitchFamily="34" charset="-122"/>
              <a:ea typeface="微软雅黑" panose="020B0503020204020204" pitchFamily="34" charset="-122"/>
            </a:endParaRPr>
          </a:p>
        </p:txBody>
      </p:sp>
      <p:pic>
        <p:nvPicPr>
          <p:cNvPr id="40963" name="Picture 3"/>
          <p:cNvPicPr>
            <a:picLocks noChangeAspect="1" noChangeArrowheads="1"/>
          </p:cNvPicPr>
          <p:nvPr/>
        </p:nvPicPr>
        <p:blipFill>
          <a:blip r:embed="rId1">
            <a:extLst>
              <a:ext uri="{28A0092B-C50C-407E-A947-70E740481C1C}">
                <a14:useLocalDpi xmlns:a14="http://schemas.microsoft.com/office/drawing/2010/main" val="0"/>
              </a:ext>
            </a:extLst>
          </a:blip>
          <a:stretch>
            <a:fillRect/>
          </a:stretch>
        </p:blipFill>
        <p:spPr bwMode="auto">
          <a:xfrm>
            <a:off x="-7143" y="3240900"/>
            <a:ext cx="8496050" cy="3071004"/>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8790317" y="3240900"/>
            <a:ext cx="368541" cy="307100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6768" y="6337300"/>
            <a:ext cx="2217463" cy="520700"/>
          </a:xfrm>
          <a:prstGeom prst="rect">
            <a:avLst/>
          </a:prstGeom>
        </p:spPr>
      </p:pic>
      <p:sp>
        <p:nvSpPr>
          <p:cNvPr id="21" name="矩形 20"/>
          <p:cNvSpPr/>
          <p:nvPr/>
        </p:nvSpPr>
        <p:spPr>
          <a:xfrm>
            <a:off x="1410335" y="2209165"/>
            <a:ext cx="259715" cy="864870"/>
          </a:xfrm>
          <a:prstGeom prst="rect">
            <a:avLst/>
          </a:prstGeom>
          <a:solidFill>
            <a:srgbClr val="00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66"/>
              </a:solidFill>
            </a:endParaRPr>
          </a:p>
        </p:txBody>
      </p:sp>
      <p:sp>
        <p:nvSpPr>
          <p:cNvPr id="28" name="TextBox 6"/>
          <p:cNvSpPr txBox="1"/>
          <p:nvPr/>
        </p:nvSpPr>
        <p:spPr>
          <a:xfrm>
            <a:off x="1670340" y="2297556"/>
            <a:ext cx="6270084" cy="337185"/>
          </a:xfrm>
          <a:prstGeom prst="rect">
            <a:avLst/>
          </a:prstGeom>
          <a:noFill/>
        </p:spPr>
        <p:txBody>
          <a:bodyPr wrap="square" rtlCol="0">
            <a:spAutoFit/>
          </a:bodyPr>
          <a:lstStyle/>
          <a:p>
            <a:r>
              <a:rPr lang="zh-CN" altLang="en-US" sz="1600" dirty="0">
                <a:solidFill>
                  <a:schemeClr val="tx1">
                    <a:lumMod val="75000"/>
                    <a:lumOff val="25000"/>
                  </a:schemeClr>
                </a:solidFill>
              </a:rPr>
              <a:t>刘  鹏    张  燕    总主编</a:t>
            </a:r>
            <a:endParaRPr lang="zh-CN" altLang="en-US" sz="1600" dirty="0">
              <a:solidFill>
                <a:schemeClr val="tx1">
                  <a:lumMod val="75000"/>
                  <a:lumOff val="25000"/>
                </a:schemeClr>
              </a:solidFill>
            </a:endParaRPr>
          </a:p>
        </p:txBody>
      </p:sp>
      <p:sp>
        <p:nvSpPr>
          <p:cNvPr id="22" name="TextBox 6"/>
          <p:cNvSpPr txBox="1"/>
          <p:nvPr/>
        </p:nvSpPr>
        <p:spPr>
          <a:xfrm>
            <a:off x="1670340" y="2634610"/>
            <a:ext cx="6270084" cy="337185"/>
          </a:xfrm>
          <a:prstGeom prst="rect">
            <a:avLst/>
          </a:prstGeom>
          <a:noFill/>
        </p:spPr>
        <p:txBody>
          <a:bodyPr wrap="square" rtlCol="0">
            <a:spAutoFit/>
          </a:bodyPr>
          <a:lstStyle/>
          <a:p>
            <a:r>
              <a:rPr lang="zh-CN" altLang="en-US" sz="1600" dirty="0">
                <a:solidFill>
                  <a:schemeClr val="tx1">
                    <a:lumMod val="75000"/>
                    <a:lumOff val="25000"/>
                  </a:schemeClr>
                </a:solidFill>
              </a:rPr>
              <a:t>李法平    主编                            陈潇潇    副主编</a:t>
            </a:r>
            <a:endParaRPr lang="zh-CN" altLang="en-US" sz="1600" dirty="0">
              <a:solidFill>
                <a:schemeClr val="tx1">
                  <a:lumMod val="75000"/>
                  <a:lumOff val="25000"/>
                </a:schemeClr>
              </a:solidFill>
            </a:endParaRPr>
          </a:p>
        </p:txBody>
      </p:sp>
      <p:sp>
        <p:nvSpPr>
          <p:cNvPr id="29" name="Freeform 25"/>
          <p:cNvSpPr>
            <a:spLocks noEditPoints="1"/>
          </p:cNvSpPr>
          <p:nvPr/>
        </p:nvSpPr>
        <p:spPr bwMode="auto">
          <a:xfrm>
            <a:off x="3130713" y="2405963"/>
            <a:ext cx="130969" cy="119856"/>
          </a:xfrm>
          <a:custGeom>
            <a:avLst/>
            <a:gdLst>
              <a:gd name="T0" fmla="*/ 35 w 70"/>
              <a:gd name="T1" fmla="*/ 0 h 64"/>
              <a:gd name="T2" fmla="*/ 12 w 70"/>
              <a:gd name="T3" fmla="*/ 10 h 64"/>
              <a:gd name="T4" fmla="*/ 12 w 70"/>
              <a:gd name="T5" fmla="*/ 55 h 64"/>
              <a:gd name="T6" fmla="*/ 35 w 70"/>
              <a:gd name="T7" fmla="*/ 64 h 64"/>
              <a:gd name="T8" fmla="*/ 57 w 70"/>
              <a:gd name="T9" fmla="*/ 55 h 64"/>
              <a:gd name="T10" fmla="*/ 57 w 70"/>
              <a:gd name="T11" fmla="*/ 10 h 64"/>
              <a:gd name="T12" fmla="*/ 35 w 70"/>
              <a:gd name="T13" fmla="*/ 0 h 64"/>
              <a:gd name="T14" fmla="*/ 54 w 70"/>
              <a:gd name="T15" fmla="*/ 52 h 64"/>
              <a:gd name="T16" fmla="*/ 35 w 70"/>
              <a:gd name="T17" fmla="*/ 60 h 64"/>
              <a:gd name="T18" fmla="*/ 15 w 70"/>
              <a:gd name="T19" fmla="*/ 52 h 64"/>
              <a:gd name="T20" fmla="*/ 7 w 70"/>
              <a:gd name="T21" fmla="*/ 32 h 64"/>
              <a:gd name="T22" fmla="*/ 15 w 70"/>
              <a:gd name="T23" fmla="*/ 13 h 64"/>
              <a:gd name="T24" fmla="*/ 35 w 70"/>
              <a:gd name="T25" fmla="*/ 5 h 64"/>
              <a:gd name="T26" fmla="*/ 54 w 70"/>
              <a:gd name="T27" fmla="*/ 13 h 64"/>
              <a:gd name="T28" fmla="*/ 62 w 70"/>
              <a:gd name="T29" fmla="*/ 32 h 64"/>
              <a:gd name="T30" fmla="*/ 54 w 70"/>
              <a:gd name="T31"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64">
                <a:moveTo>
                  <a:pt x="35" y="0"/>
                </a:moveTo>
                <a:cubicBezTo>
                  <a:pt x="26" y="0"/>
                  <a:pt x="18" y="4"/>
                  <a:pt x="12" y="10"/>
                </a:cubicBezTo>
                <a:cubicBezTo>
                  <a:pt x="0" y="22"/>
                  <a:pt x="0" y="42"/>
                  <a:pt x="12" y="55"/>
                </a:cubicBezTo>
                <a:cubicBezTo>
                  <a:pt x="18" y="61"/>
                  <a:pt x="26" y="64"/>
                  <a:pt x="35" y="64"/>
                </a:cubicBezTo>
                <a:cubicBezTo>
                  <a:pt x="43" y="64"/>
                  <a:pt x="51" y="61"/>
                  <a:pt x="57" y="55"/>
                </a:cubicBezTo>
                <a:cubicBezTo>
                  <a:pt x="70" y="42"/>
                  <a:pt x="70" y="22"/>
                  <a:pt x="57" y="10"/>
                </a:cubicBezTo>
                <a:cubicBezTo>
                  <a:pt x="51" y="4"/>
                  <a:pt x="43" y="0"/>
                  <a:pt x="35" y="0"/>
                </a:cubicBezTo>
                <a:close/>
                <a:moveTo>
                  <a:pt x="54" y="52"/>
                </a:moveTo>
                <a:cubicBezTo>
                  <a:pt x="49" y="57"/>
                  <a:pt x="42" y="60"/>
                  <a:pt x="35" y="60"/>
                </a:cubicBezTo>
                <a:cubicBezTo>
                  <a:pt x="27" y="60"/>
                  <a:pt x="21" y="57"/>
                  <a:pt x="15" y="52"/>
                </a:cubicBezTo>
                <a:cubicBezTo>
                  <a:pt x="10" y="46"/>
                  <a:pt x="7" y="40"/>
                  <a:pt x="7" y="32"/>
                </a:cubicBezTo>
                <a:cubicBezTo>
                  <a:pt x="7" y="25"/>
                  <a:pt x="10" y="18"/>
                  <a:pt x="15" y="13"/>
                </a:cubicBezTo>
                <a:cubicBezTo>
                  <a:pt x="21" y="8"/>
                  <a:pt x="27" y="5"/>
                  <a:pt x="35" y="5"/>
                </a:cubicBezTo>
                <a:cubicBezTo>
                  <a:pt x="42" y="5"/>
                  <a:pt x="49" y="8"/>
                  <a:pt x="54" y="13"/>
                </a:cubicBezTo>
                <a:cubicBezTo>
                  <a:pt x="59" y="18"/>
                  <a:pt x="62" y="25"/>
                  <a:pt x="62" y="32"/>
                </a:cubicBezTo>
                <a:cubicBezTo>
                  <a:pt x="62" y="40"/>
                  <a:pt x="59" y="46"/>
                  <a:pt x="54" y="5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5"/>
          <p:cNvSpPr>
            <a:spLocks noEditPoints="1"/>
          </p:cNvSpPr>
          <p:nvPr/>
        </p:nvSpPr>
        <p:spPr bwMode="auto">
          <a:xfrm>
            <a:off x="2443008" y="2743148"/>
            <a:ext cx="130969" cy="119856"/>
          </a:xfrm>
          <a:custGeom>
            <a:avLst/>
            <a:gdLst>
              <a:gd name="T0" fmla="*/ 35 w 70"/>
              <a:gd name="T1" fmla="*/ 0 h 64"/>
              <a:gd name="T2" fmla="*/ 12 w 70"/>
              <a:gd name="T3" fmla="*/ 10 h 64"/>
              <a:gd name="T4" fmla="*/ 12 w 70"/>
              <a:gd name="T5" fmla="*/ 55 h 64"/>
              <a:gd name="T6" fmla="*/ 35 w 70"/>
              <a:gd name="T7" fmla="*/ 64 h 64"/>
              <a:gd name="T8" fmla="*/ 57 w 70"/>
              <a:gd name="T9" fmla="*/ 55 h 64"/>
              <a:gd name="T10" fmla="*/ 57 w 70"/>
              <a:gd name="T11" fmla="*/ 10 h 64"/>
              <a:gd name="T12" fmla="*/ 35 w 70"/>
              <a:gd name="T13" fmla="*/ 0 h 64"/>
              <a:gd name="T14" fmla="*/ 54 w 70"/>
              <a:gd name="T15" fmla="*/ 52 h 64"/>
              <a:gd name="T16" fmla="*/ 35 w 70"/>
              <a:gd name="T17" fmla="*/ 60 h 64"/>
              <a:gd name="T18" fmla="*/ 15 w 70"/>
              <a:gd name="T19" fmla="*/ 52 h 64"/>
              <a:gd name="T20" fmla="*/ 7 w 70"/>
              <a:gd name="T21" fmla="*/ 32 h 64"/>
              <a:gd name="T22" fmla="*/ 15 w 70"/>
              <a:gd name="T23" fmla="*/ 13 h 64"/>
              <a:gd name="T24" fmla="*/ 35 w 70"/>
              <a:gd name="T25" fmla="*/ 5 h 64"/>
              <a:gd name="T26" fmla="*/ 54 w 70"/>
              <a:gd name="T27" fmla="*/ 13 h 64"/>
              <a:gd name="T28" fmla="*/ 62 w 70"/>
              <a:gd name="T29" fmla="*/ 32 h 64"/>
              <a:gd name="T30" fmla="*/ 54 w 70"/>
              <a:gd name="T31"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64">
                <a:moveTo>
                  <a:pt x="35" y="0"/>
                </a:moveTo>
                <a:cubicBezTo>
                  <a:pt x="26" y="0"/>
                  <a:pt x="18" y="4"/>
                  <a:pt x="12" y="10"/>
                </a:cubicBezTo>
                <a:cubicBezTo>
                  <a:pt x="0" y="22"/>
                  <a:pt x="0" y="42"/>
                  <a:pt x="12" y="55"/>
                </a:cubicBezTo>
                <a:cubicBezTo>
                  <a:pt x="18" y="61"/>
                  <a:pt x="26" y="64"/>
                  <a:pt x="35" y="64"/>
                </a:cubicBezTo>
                <a:cubicBezTo>
                  <a:pt x="43" y="64"/>
                  <a:pt x="51" y="61"/>
                  <a:pt x="57" y="55"/>
                </a:cubicBezTo>
                <a:cubicBezTo>
                  <a:pt x="70" y="42"/>
                  <a:pt x="70" y="22"/>
                  <a:pt x="57" y="10"/>
                </a:cubicBezTo>
                <a:cubicBezTo>
                  <a:pt x="51" y="4"/>
                  <a:pt x="43" y="0"/>
                  <a:pt x="35" y="0"/>
                </a:cubicBezTo>
                <a:close/>
                <a:moveTo>
                  <a:pt x="54" y="52"/>
                </a:moveTo>
                <a:cubicBezTo>
                  <a:pt x="49" y="57"/>
                  <a:pt x="42" y="60"/>
                  <a:pt x="35" y="60"/>
                </a:cubicBezTo>
                <a:cubicBezTo>
                  <a:pt x="27" y="60"/>
                  <a:pt x="21" y="57"/>
                  <a:pt x="15" y="52"/>
                </a:cubicBezTo>
                <a:cubicBezTo>
                  <a:pt x="10" y="46"/>
                  <a:pt x="7" y="40"/>
                  <a:pt x="7" y="32"/>
                </a:cubicBezTo>
                <a:cubicBezTo>
                  <a:pt x="7" y="25"/>
                  <a:pt x="10" y="18"/>
                  <a:pt x="15" y="13"/>
                </a:cubicBezTo>
                <a:cubicBezTo>
                  <a:pt x="21" y="8"/>
                  <a:pt x="27" y="5"/>
                  <a:pt x="35" y="5"/>
                </a:cubicBezTo>
                <a:cubicBezTo>
                  <a:pt x="42" y="5"/>
                  <a:pt x="49" y="8"/>
                  <a:pt x="54" y="13"/>
                </a:cubicBezTo>
                <a:cubicBezTo>
                  <a:pt x="59" y="18"/>
                  <a:pt x="62" y="25"/>
                  <a:pt x="62" y="32"/>
                </a:cubicBezTo>
                <a:cubicBezTo>
                  <a:pt x="62" y="40"/>
                  <a:pt x="59" y="46"/>
                  <a:pt x="54" y="5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 name="Freeform 25"/>
          <p:cNvSpPr>
            <a:spLocks noEditPoints="1"/>
          </p:cNvSpPr>
          <p:nvPr/>
        </p:nvSpPr>
        <p:spPr bwMode="auto">
          <a:xfrm>
            <a:off x="5390043" y="2743148"/>
            <a:ext cx="130969" cy="119856"/>
          </a:xfrm>
          <a:custGeom>
            <a:avLst/>
            <a:gdLst>
              <a:gd name="T0" fmla="*/ 35 w 70"/>
              <a:gd name="T1" fmla="*/ 0 h 64"/>
              <a:gd name="T2" fmla="*/ 12 w 70"/>
              <a:gd name="T3" fmla="*/ 10 h 64"/>
              <a:gd name="T4" fmla="*/ 12 w 70"/>
              <a:gd name="T5" fmla="*/ 55 h 64"/>
              <a:gd name="T6" fmla="*/ 35 w 70"/>
              <a:gd name="T7" fmla="*/ 64 h 64"/>
              <a:gd name="T8" fmla="*/ 57 w 70"/>
              <a:gd name="T9" fmla="*/ 55 h 64"/>
              <a:gd name="T10" fmla="*/ 57 w 70"/>
              <a:gd name="T11" fmla="*/ 10 h 64"/>
              <a:gd name="T12" fmla="*/ 35 w 70"/>
              <a:gd name="T13" fmla="*/ 0 h 64"/>
              <a:gd name="T14" fmla="*/ 54 w 70"/>
              <a:gd name="T15" fmla="*/ 52 h 64"/>
              <a:gd name="T16" fmla="*/ 35 w 70"/>
              <a:gd name="T17" fmla="*/ 60 h 64"/>
              <a:gd name="T18" fmla="*/ 15 w 70"/>
              <a:gd name="T19" fmla="*/ 52 h 64"/>
              <a:gd name="T20" fmla="*/ 7 w 70"/>
              <a:gd name="T21" fmla="*/ 32 h 64"/>
              <a:gd name="T22" fmla="*/ 15 w 70"/>
              <a:gd name="T23" fmla="*/ 13 h 64"/>
              <a:gd name="T24" fmla="*/ 35 w 70"/>
              <a:gd name="T25" fmla="*/ 5 h 64"/>
              <a:gd name="T26" fmla="*/ 54 w 70"/>
              <a:gd name="T27" fmla="*/ 13 h 64"/>
              <a:gd name="T28" fmla="*/ 62 w 70"/>
              <a:gd name="T29" fmla="*/ 32 h 64"/>
              <a:gd name="T30" fmla="*/ 54 w 70"/>
              <a:gd name="T31" fmla="*/ 5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64">
                <a:moveTo>
                  <a:pt x="35" y="0"/>
                </a:moveTo>
                <a:cubicBezTo>
                  <a:pt x="26" y="0"/>
                  <a:pt x="18" y="4"/>
                  <a:pt x="12" y="10"/>
                </a:cubicBezTo>
                <a:cubicBezTo>
                  <a:pt x="0" y="22"/>
                  <a:pt x="0" y="42"/>
                  <a:pt x="12" y="55"/>
                </a:cubicBezTo>
                <a:cubicBezTo>
                  <a:pt x="18" y="61"/>
                  <a:pt x="26" y="64"/>
                  <a:pt x="35" y="64"/>
                </a:cubicBezTo>
                <a:cubicBezTo>
                  <a:pt x="43" y="64"/>
                  <a:pt x="51" y="61"/>
                  <a:pt x="57" y="55"/>
                </a:cubicBezTo>
                <a:cubicBezTo>
                  <a:pt x="70" y="42"/>
                  <a:pt x="70" y="22"/>
                  <a:pt x="57" y="10"/>
                </a:cubicBezTo>
                <a:cubicBezTo>
                  <a:pt x="51" y="4"/>
                  <a:pt x="43" y="0"/>
                  <a:pt x="35" y="0"/>
                </a:cubicBezTo>
                <a:close/>
                <a:moveTo>
                  <a:pt x="54" y="52"/>
                </a:moveTo>
                <a:cubicBezTo>
                  <a:pt x="49" y="57"/>
                  <a:pt x="42" y="60"/>
                  <a:pt x="35" y="60"/>
                </a:cubicBezTo>
                <a:cubicBezTo>
                  <a:pt x="27" y="60"/>
                  <a:pt x="21" y="57"/>
                  <a:pt x="15" y="52"/>
                </a:cubicBezTo>
                <a:cubicBezTo>
                  <a:pt x="10" y="46"/>
                  <a:pt x="7" y="40"/>
                  <a:pt x="7" y="32"/>
                </a:cubicBezTo>
                <a:cubicBezTo>
                  <a:pt x="7" y="25"/>
                  <a:pt x="10" y="18"/>
                  <a:pt x="15" y="13"/>
                </a:cubicBezTo>
                <a:cubicBezTo>
                  <a:pt x="21" y="8"/>
                  <a:pt x="27" y="5"/>
                  <a:pt x="35" y="5"/>
                </a:cubicBezTo>
                <a:cubicBezTo>
                  <a:pt x="42" y="5"/>
                  <a:pt x="49" y="8"/>
                  <a:pt x="54" y="13"/>
                </a:cubicBezTo>
                <a:cubicBezTo>
                  <a:pt x="59" y="18"/>
                  <a:pt x="62" y="25"/>
                  <a:pt x="62" y="32"/>
                </a:cubicBezTo>
                <a:cubicBezTo>
                  <a:pt x="62" y="40"/>
                  <a:pt x="59" y="46"/>
                  <a:pt x="54" y="52"/>
                </a:cubicBezTo>
                <a:close/>
              </a:path>
            </a:pathLst>
          </a:custGeom>
          <a:solidFill>
            <a:srgbClr val="505A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8892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71433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rPr>
              <a:t>第六章 数据转换与加载</a:t>
            </a:r>
            <a:endParaRPr lang="zh-CN" altLang="en-US" sz="1350" dirty="0">
              <a:solidFill>
                <a:prstClr val="white"/>
              </a:solidFill>
            </a:endParaRPr>
          </a:p>
        </p:txBody>
      </p:sp>
      <p:sp>
        <p:nvSpPr>
          <p:cNvPr id="37" name="文本框 6"/>
          <p:cNvSpPr txBox="1"/>
          <p:nvPr/>
        </p:nvSpPr>
        <p:spPr>
          <a:xfrm>
            <a:off x="452232" y="173917"/>
            <a:ext cx="2470548" cy="415498"/>
          </a:xfrm>
          <a:prstGeom prst="rect">
            <a:avLst/>
          </a:prstGeom>
          <a:noFill/>
        </p:spPr>
        <p:txBody>
          <a:bodyPr wrap="none" rtlCol="0">
            <a:spAutoFit/>
          </a:bodyPr>
          <a:lstStyle/>
          <a:p>
            <a:r>
              <a:rPr lang="en-US" altLang="zh-CN" sz="2100" b="1" spc="225" dirty="0">
                <a:solidFill>
                  <a:prstClr val="white"/>
                </a:solidFill>
              </a:rPr>
              <a:t>6.1</a:t>
            </a:r>
            <a:r>
              <a:rPr lang="zh-CN" altLang="en-US" sz="2100" b="1" spc="225" dirty="0">
                <a:solidFill>
                  <a:prstClr val="white"/>
                </a:solidFill>
              </a:rPr>
              <a:t>数据清洗转换</a:t>
            </a:r>
            <a:endParaRPr lang="zh-CN" altLang="en-US" sz="2100" b="1" spc="225" dirty="0">
              <a:solidFill>
                <a:prstClr val="white"/>
              </a:solidFill>
            </a:endParaRPr>
          </a:p>
        </p:txBody>
      </p:sp>
      <p:sp>
        <p:nvSpPr>
          <p:cNvPr id="38" name="矩形 37"/>
          <p:cNvSpPr/>
          <p:nvPr/>
        </p:nvSpPr>
        <p:spPr>
          <a:xfrm>
            <a:off x="452232" y="889323"/>
            <a:ext cx="2809240" cy="460375"/>
          </a:xfrm>
          <a:prstGeom prst="rect">
            <a:avLst/>
          </a:prstGeom>
        </p:spPr>
        <p:txBody>
          <a:bodyPr wrap="none">
            <a:spAutoFit/>
          </a:bodyPr>
          <a:lstStyle/>
          <a:p>
            <a:r>
              <a:rPr lang="zh-CN" altLang="en-US" sz="2400" b="1" dirty="0" smtClean="0">
                <a:solidFill>
                  <a:srgbClr val="3D89BC"/>
                </a:solidFill>
              </a:rPr>
              <a:t>（</a:t>
            </a:r>
            <a:r>
              <a:rPr lang="en-US" altLang="zh-CN" sz="2400" b="1" dirty="0" smtClean="0">
                <a:solidFill>
                  <a:srgbClr val="3D89BC"/>
                </a:solidFill>
              </a:rPr>
              <a:t>2</a:t>
            </a:r>
            <a:r>
              <a:rPr lang="zh-CN" altLang="en-US" sz="2400" b="1" dirty="0" smtClean="0">
                <a:solidFill>
                  <a:srgbClr val="3D89BC"/>
                </a:solidFill>
              </a:rPr>
              <a:t>）格式内容清洗</a:t>
            </a:r>
            <a:endParaRPr lang="en-US" altLang="zh-CN" sz="2400" b="1" dirty="0">
              <a:solidFill>
                <a:srgbClr val="3D89BC"/>
              </a:solidFill>
            </a:endParaRPr>
          </a:p>
        </p:txBody>
      </p:sp>
      <p:sp>
        <p:nvSpPr>
          <p:cNvPr id="4" name="文本框 3"/>
          <p:cNvSpPr txBox="1"/>
          <p:nvPr/>
        </p:nvSpPr>
        <p:spPr>
          <a:xfrm>
            <a:off x="972820" y="2066390"/>
            <a:ext cx="7197725" cy="1661993"/>
          </a:xfrm>
          <a:prstGeom prst="rect">
            <a:avLst/>
          </a:prstGeom>
          <a:noFill/>
        </p:spPr>
        <p:txBody>
          <a:bodyPr wrap="square" rtlCol="0" anchor="t">
            <a:spAutoFit/>
          </a:bodyPr>
          <a:lstStyle/>
          <a:p>
            <a:pPr marL="285750" indent="-285750" fontAlgn="auto">
              <a:lnSpc>
                <a:spcPct val="150000"/>
              </a:lnSpc>
              <a:buClr>
                <a:srgbClr val="3D89BC"/>
              </a:buClr>
              <a:buFont typeface="Wingdings" panose="05000000000000000000" charset="0"/>
              <a:buChar char="l"/>
            </a:pPr>
            <a:endParaRPr lang="zh-CN" altLang="en-US" sz="1400" dirty="0">
              <a:sym typeface="+mn-ea"/>
            </a:endParaRPr>
          </a:p>
          <a:p>
            <a:pPr marL="285750" indent="-285750" fontAlgn="auto">
              <a:lnSpc>
                <a:spcPct val="150000"/>
              </a:lnSpc>
              <a:buClr>
                <a:srgbClr val="3D89BC"/>
              </a:buClr>
              <a:buFont typeface="Wingdings" panose="05000000000000000000" charset="0"/>
              <a:buChar char="l"/>
            </a:pPr>
            <a:endParaRPr lang="zh-CN" altLang="en-US" sz="1400" dirty="0">
              <a:sym typeface="+mn-ea"/>
            </a:endParaRPr>
          </a:p>
          <a:p>
            <a:pPr marL="285750" indent="-285750" fontAlgn="auto">
              <a:lnSpc>
                <a:spcPct val="150000"/>
              </a:lnSpc>
              <a:buClr>
                <a:srgbClr val="3D89BC"/>
              </a:buClr>
              <a:buFont typeface="Wingdings" panose="05000000000000000000" charset="0"/>
              <a:buChar char="l"/>
            </a:pPr>
            <a:r>
              <a:rPr lang="zh-CN" altLang="zh-CN" sz="2000" dirty="0"/>
              <a:t>某些指标非常重要又缺失率高，且存在其他数据源可以获取，可采取重新抽取不同数据源的数据进行关联对比清洗</a:t>
            </a:r>
            <a:endParaRPr lang="zh-CN" altLang="en-US" sz="1600" dirty="0"/>
          </a:p>
        </p:txBody>
      </p:sp>
      <p:grpSp>
        <p:nvGrpSpPr>
          <p:cNvPr id="6" name="组合 5"/>
          <p:cNvGrpSpPr/>
          <p:nvPr>
            <p:custDataLst>
              <p:tags r:id="rId1"/>
            </p:custDataLst>
          </p:nvPr>
        </p:nvGrpSpPr>
        <p:grpSpPr>
          <a:xfrm>
            <a:off x="916940" y="1664566"/>
            <a:ext cx="4458970" cy="748665"/>
            <a:chOff x="2272941" y="1793964"/>
            <a:chExt cx="4458789" cy="748938"/>
          </a:xfrm>
        </p:grpSpPr>
        <p:sp>
          <p:nvSpPr>
            <p:cNvPr id="42" name="圆角矩形 41"/>
            <p:cNvSpPr/>
            <p:nvPr>
              <p:custDataLst>
                <p:tags r:id="rId2"/>
              </p:custDataLst>
            </p:nvPr>
          </p:nvSpPr>
          <p:spPr>
            <a:xfrm>
              <a:off x="2368735" y="1968137"/>
              <a:ext cx="4362995" cy="57476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50" name="标题 1"/>
            <p:cNvSpPr txBox="1"/>
            <p:nvPr>
              <p:custDataLst>
                <p:tags r:id="rId3"/>
              </p:custDataLst>
            </p:nvPr>
          </p:nvSpPr>
          <p:spPr>
            <a:xfrm>
              <a:off x="2838068" y="2039799"/>
              <a:ext cx="2985014" cy="373516"/>
            </a:xfrm>
            <a:prstGeom prst="rect">
              <a:avLst/>
            </a:prstGeom>
            <a:noFill/>
          </p:spPr>
          <p:txBody>
            <a:bodyPr wrap="square" rtlCol="0">
              <a:noAutofit/>
            </a:bodyPr>
            <a:lstStyle>
              <a:defPPr>
                <a:defRPr lang="zh-CN"/>
              </a:defPPr>
              <a:lvl1pPr>
                <a:lnSpc>
                  <a:spcPct val="130000"/>
                </a:lnSpc>
                <a:defRPr sz="1200"/>
              </a:lvl1pPr>
            </a:lstStyle>
            <a:p>
              <a:pPr>
                <a:lnSpc>
                  <a:spcPct val="110000"/>
                </a:lnSpc>
              </a:pPr>
              <a:r>
                <a:rPr lang="zh-CN" altLang="en-US" sz="2400" dirty="0" smtClean="0"/>
                <a:t>重新取数</a:t>
              </a:r>
              <a:endParaRPr lang="zh-CN" altLang="en-US" sz="2400" dirty="0"/>
            </a:p>
          </p:txBody>
        </p:sp>
        <p:sp>
          <p:nvSpPr>
            <p:cNvPr id="9" name="椭圆形标注 8"/>
            <p:cNvSpPr/>
            <p:nvPr>
              <p:custDataLst>
                <p:tags r:id="rId4"/>
              </p:custDataLst>
            </p:nvPr>
          </p:nvSpPr>
          <p:spPr>
            <a:xfrm>
              <a:off x="2272941" y="1793964"/>
              <a:ext cx="565304" cy="494985"/>
            </a:xfrm>
            <a:prstGeom prst="wedgeEllipseCallout">
              <a:avLst>
                <a:gd name="adj1" fmla="val 23834"/>
                <a:gd name="adj2" fmla="val 68750"/>
              </a:avLst>
            </a:prstGeom>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fontScale="95000" lnSpcReduction="10000"/>
            </a:bodyPr>
            <a:lstStyle/>
            <a:p>
              <a:pPr algn="ctr"/>
              <a:r>
                <a:rPr lang="en-US" altLang="zh-CN" dirty="0" smtClean="0">
                  <a:solidFill>
                    <a:schemeClr val="bg1"/>
                  </a:solidFill>
                </a:rPr>
                <a:t>04</a:t>
              </a:r>
              <a:endParaRPr lang="zh-CN" altLang="en-US" dirty="0">
                <a:solidFill>
                  <a:schemeClr val="bg1"/>
                </a:solidFill>
              </a:endParaRPr>
            </a:p>
          </p:txBody>
        </p:sp>
        <p:sp>
          <p:nvSpPr>
            <p:cNvPr id="71" name="任意多边形 70"/>
            <p:cNvSpPr/>
            <p:nvPr>
              <p:custDataLst>
                <p:tags r:id="rId5"/>
              </p:custDataLst>
            </p:nvPr>
          </p:nvSpPr>
          <p:spPr>
            <a:xfrm>
              <a:off x="2458470" y="2455819"/>
              <a:ext cx="4183526" cy="79584"/>
            </a:xfrm>
            <a:custGeom>
              <a:avLst/>
              <a:gdLst>
                <a:gd name="connsiteX0" fmla="*/ 0 w 4183526"/>
                <a:gd name="connsiteY0" fmla="*/ 0 h 79584"/>
                <a:gd name="connsiteX1" fmla="*/ 4183526 w 4183526"/>
                <a:gd name="connsiteY1" fmla="*/ 0 h 79584"/>
                <a:gd name="connsiteX2" fmla="*/ 4146556 w 4183526"/>
                <a:gd name="connsiteY2" fmla="*/ 30504 h 79584"/>
                <a:gd name="connsiteX3" fmla="*/ 3985877 w 4183526"/>
                <a:gd name="connsiteY3" fmla="*/ 79584 h 79584"/>
                <a:gd name="connsiteX4" fmla="*/ 197648 w 4183526"/>
                <a:gd name="connsiteY4" fmla="*/ 79583 h 79584"/>
                <a:gd name="connsiteX5" fmla="*/ 36970 w 4183526"/>
                <a:gd name="connsiteY5" fmla="*/ 30503 h 7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83526" h="79584">
                  <a:moveTo>
                    <a:pt x="0" y="0"/>
                  </a:moveTo>
                  <a:lnTo>
                    <a:pt x="4183526" y="0"/>
                  </a:lnTo>
                  <a:lnTo>
                    <a:pt x="4146556" y="30504"/>
                  </a:lnTo>
                  <a:cubicBezTo>
                    <a:pt x="4100689" y="61491"/>
                    <a:pt x="4045396" y="79584"/>
                    <a:pt x="3985877" y="79584"/>
                  </a:cubicBezTo>
                  <a:lnTo>
                    <a:pt x="197648" y="79583"/>
                  </a:lnTo>
                  <a:cubicBezTo>
                    <a:pt x="138129" y="79583"/>
                    <a:pt x="82836" y="61490"/>
                    <a:pt x="36970" y="3050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8892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71433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rPr>
              <a:t>第六章 数据转换与加载</a:t>
            </a:r>
            <a:endParaRPr lang="zh-CN" altLang="en-US" sz="1350" dirty="0">
              <a:solidFill>
                <a:prstClr val="white"/>
              </a:solidFill>
            </a:endParaRPr>
          </a:p>
        </p:txBody>
      </p:sp>
      <p:sp>
        <p:nvSpPr>
          <p:cNvPr id="37" name="文本框 6"/>
          <p:cNvSpPr txBox="1"/>
          <p:nvPr/>
        </p:nvSpPr>
        <p:spPr>
          <a:xfrm>
            <a:off x="452232" y="173917"/>
            <a:ext cx="2470548" cy="415498"/>
          </a:xfrm>
          <a:prstGeom prst="rect">
            <a:avLst/>
          </a:prstGeom>
          <a:noFill/>
        </p:spPr>
        <p:txBody>
          <a:bodyPr wrap="none" rtlCol="0">
            <a:spAutoFit/>
          </a:bodyPr>
          <a:lstStyle/>
          <a:p>
            <a:r>
              <a:rPr lang="en-US" altLang="zh-CN" sz="2100" b="1" spc="225" dirty="0">
                <a:solidFill>
                  <a:prstClr val="white"/>
                </a:solidFill>
              </a:rPr>
              <a:t>6.1</a:t>
            </a:r>
            <a:r>
              <a:rPr lang="zh-CN" altLang="en-US" sz="2100" b="1" spc="225" dirty="0">
                <a:solidFill>
                  <a:prstClr val="white"/>
                </a:solidFill>
              </a:rPr>
              <a:t>数据清洗转换</a:t>
            </a:r>
            <a:endParaRPr lang="zh-CN" altLang="en-US" sz="2100" b="1" spc="225" dirty="0">
              <a:solidFill>
                <a:prstClr val="white"/>
              </a:solidFill>
            </a:endParaRPr>
          </a:p>
        </p:txBody>
      </p:sp>
      <p:sp>
        <p:nvSpPr>
          <p:cNvPr id="38" name="矩形 37"/>
          <p:cNvSpPr/>
          <p:nvPr/>
        </p:nvSpPr>
        <p:spPr>
          <a:xfrm>
            <a:off x="452232" y="889323"/>
            <a:ext cx="2809240" cy="460375"/>
          </a:xfrm>
          <a:prstGeom prst="rect">
            <a:avLst/>
          </a:prstGeom>
        </p:spPr>
        <p:txBody>
          <a:bodyPr wrap="none">
            <a:spAutoFit/>
          </a:bodyPr>
          <a:lstStyle/>
          <a:p>
            <a:r>
              <a:rPr lang="zh-CN" altLang="en-US" sz="2400" b="1" dirty="0" smtClean="0">
                <a:solidFill>
                  <a:srgbClr val="3D89BC"/>
                </a:solidFill>
              </a:rPr>
              <a:t>（</a:t>
            </a:r>
            <a:r>
              <a:rPr lang="en-US" altLang="zh-CN" sz="2400" b="1" dirty="0" smtClean="0">
                <a:solidFill>
                  <a:srgbClr val="3D89BC"/>
                </a:solidFill>
              </a:rPr>
              <a:t>2</a:t>
            </a:r>
            <a:r>
              <a:rPr lang="zh-CN" altLang="en-US" sz="2400" b="1" dirty="0" smtClean="0">
                <a:solidFill>
                  <a:srgbClr val="3D89BC"/>
                </a:solidFill>
              </a:rPr>
              <a:t>）格式内容清洗</a:t>
            </a:r>
            <a:endParaRPr lang="en-US" altLang="zh-CN" sz="2400" b="1" dirty="0">
              <a:solidFill>
                <a:srgbClr val="3D89BC"/>
              </a:solidFill>
            </a:endParaRPr>
          </a:p>
        </p:txBody>
      </p:sp>
      <p:sp>
        <p:nvSpPr>
          <p:cNvPr id="4" name="文本框 3"/>
          <p:cNvSpPr txBox="1"/>
          <p:nvPr/>
        </p:nvSpPr>
        <p:spPr>
          <a:xfrm>
            <a:off x="972820" y="2066390"/>
            <a:ext cx="7197725" cy="1661993"/>
          </a:xfrm>
          <a:prstGeom prst="rect">
            <a:avLst/>
          </a:prstGeom>
          <a:noFill/>
        </p:spPr>
        <p:txBody>
          <a:bodyPr wrap="square" rtlCol="0" anchor="t">
            <a:spAutoFit/>
          </a:bodyPr>
          <a:lstStyle/>
          <a:p>
            <a:pPr marL="285750" indent="-285750" fontAlgn="auto">
              <a:lnSpc>
                <a:spcPct val="150000"/>
              </a:lnSpc>
              <a:buClr>
                <a:srgbClr val="3D89BC"/>
              </a:buClr>
              <a:buFont typeface="Wingdings" panose="05000000000000000000" charset="0"/>
              <a:buChar char="l"/>
            </a:pPr>
            <a:endParaRPr lang="zh-CN" altLang="en-US" sz="1400" dirty="0">
              <a:sym typeface="+mn-ea"/>
            </a:endParaRPr>
          </a:p>
          <a:p>
            <a:pPr marL="285750" indent="-285750" fontAlgn="auto">
              <a:lnSpc>
                <a:spcPct val="150000"/>
              </a:lnSpc>
              <a:buClr>
                <a:srgbClr val="3D89BC"/>
              </a:buClr>
              <a:buFont typeface="Wingdings" panose="05000000000000000000" charset="0"/>
              <a:buChar char="l"/>
            </a:pPr>
            <a:endParaRPr lang="zh-CN" altLang="en-US" sz="1400" dirty="0">
              <a:sym typeface="+mn-ea"/>
            </a:endParaRPr>
          </a:p>
          <a:p>
            <a:pPr marL="285750" indent="-285750" fontAlgn="auto">
              <a:lnSpc>
                <a:spcPct val="150000"/>
              </a:lnSpc>
              <a:buClr>
                <a:srgbClr val="3D89BC"/>
              </a:buClr>
              <a:buFont typeface="Wingdings" panose="05000000000000000000" charset="0"/>
              <a:buChar char="l"/>
            </a:pPr>
            <a:r>
              <a:rPr lang="zh-CN" altLang="zh-CN" sz="2000" dirty="0"/>
              <a:t>端系统同样存在数据与该数据的字段表达意义不符的现象，该类问题主要来源于源端业务系统的缺陷</a:t>
            </a:r>
            <a:endParaRPr lang="zh-CN" altLang="en-US" sz="1600" dirty="0"/>
          </a:p>
        </p:txBody>
      </p:sp>
      <p:grpSp>
        <p:nvGrpSpPr>
          <p:cNvPr id="6" name="组合 5"/>
          <p:cNvGrpSpPr/>
          <p:nvPr>
            <p:custDataLst>
              <p:tags r:id="rId1"/>
            </p:custDataLst>
          </p:nvPr>
        </p:nvGrpSpPr>
        <p:grpSpPr>
          <a:xfrm>
            <a:off x="916940" y="1664566"/>
            <a:ext cx="4458970" cy="748665"/>
            <a:chOff x="2272941" y="1793964"/>
            <a:chExt cx="4458789" cy="748938"/>
          </a:xfrm>
        </p:grpSpPr>
        <p:sp>
          <p:nvSpPr>
            <p:cNvPr id="42" name="圆角矩形 41"/>
            <p:cNvSpPr/>
            <p:nvPr>
              <p:custDataLst>
                <p:tags r:id="rId2"/>
              </p:custDataLst>
            </p:nvPr>
          </p:nvSpPr>
          <p:spPr>
            <a:xfrm>
              <a:off x="2368735" y="1968137"/>
              <a:ext cx="4362995" cy="57476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50" name="标题 1"/>
            <p:cNvSpPr txBox="1"/>
            <p:nvPr>
              <p:custDataLst>
                <p:tags r:id="rId3"/>
              </p:custDataLst>
            </p:nvPr>
          </p:nvSpPr>
          <p:spPr>
            <a:xfrm>
              <a:off x="2838068" y="2039799"/>
              <a:ext cx="2985014" cy="373516"/>
            </a:xfrm>
            <a:prstGeom prst="rect">
              <a:avLst/>
            </a:prstGeom>
            <a:noFill/>
          </p:spPr>
          <p:txBody>
            <a:bodyPr wrap="square" rtlCol="0">
              <a:noAutofit/>
            </a:bodyPr>
            <a:lstStyle>
              <a:defPPr>
                <a:defRPr lang="zh-CN"/>
              </a:defPPr>
              <a:lvl1pPr>
                <a:lnSpc>
                  <a:spcPct val="130000"/>
                </a:lnSpc>
                <a:defRPr sz="1200"/>
              </a:lvl1pPr>
            </a:lstStyle>
            <a:p>
              <a:pPr>
                <a:lnSpc>
                  <a:spcPct val="110000"/>
                </a:lnSpc>
              </a:pPr>
              <a:r>
                <a:rPr lang="zh-CN" altLang="en-US" sz="2400" dirty="0" smtClean="0"/>
                <a:t>内容与字段不匹配</a:t>
              </a:r>
              <a:endParaRPr lang="zh-CN" altLang="en-US" sz="2400" dirty="0"/>
            </a:p>
          </p:txBody>
        </p:sp>
        <p:sp>
          <p:nvSpPr>
            <p:cNvPr id="9" name="椭圆形标注 8"/>
            <p:cNvSpPr/>
            <p:nvPr>
              <p:custDataLst>
                <p:tags r:id="rId4"/>
              </p:custDataLst>
            </p:nvPr>
          </p:nvSpPr>
          <p:spPr>
            <a:xfrm>
              <a:off x="2272941" y="1793964"/>
              <a:ext cx="565304" cy="494985"/>
            </a:xfrm>
            <a:prstGeom prst="wedgeEllipseCallout">
              <a:avLst>
                <a:gd name="adj1" fmla="val 23834"/>
                <a:gd name="adj2" fmla="val 68750"/>
              </a:avLst>
            </a:prstGeom>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fontScale="95000" lnSpcReduction="10000"/>
            </a:bodyPr>
            <a:lstStyle/>
            <a:p>
              <a:pPr algn="ctr"/>
              <a:r>
                <a:rPr lang="en-US" altLang="zh-CN" dirty="0" smtClean="0">
                  <a:solidFill>
                    <a:schemeClr val="bg1"/>
                  </a:solidFill>
                </a:rPr>
                <a:t>03</a:t>
              </a:r>
              <a:endParaRPr lang="zh-CN" altLang="en-US" dirty="0">
                <a:solidFill>
                  <a:schemeClr val="bg1"/>
                </a:solidFill>
              </a:endParaRPr>
            </a:p>
          </p:txBody>
        </p:sp>
        <p:sp>
          <p:nvSpPr>
            <p:cNvPr id="71" name="任意多边形 70"/>
            <p:cNvSpPr/>
            <p:nvPr>
              <p:custDataLst>
                <p:tags r:id="rId5"/>
              </p:custDataLst>
            </p:nvPr>
          </p:nvSpPr>
          <p:spPr>
            <a:xfrm>
              <a:off x="2458470" y="2455819"/>
              <a:ext cx="4183526" cy="79584"/>
            </a:xfrm>
            <a:custGeom>
              <a:avLst/>
              <a:gdLst>
                <a:gd name="connsiteX0" fmla="*/ 0 w 4183526"/>
                <a:gd name="connsiteY0" fmla="*/ 0 h 79584"/>
                <a:gd name="connsiteX1" fmla="*/ 4183526 w 4183526"/>
                <a:gd name="connsiteY1" fmla="*/ 0 h 79584"/>
                <a:gd name="connsiteX2" fmla="*/ 4146556 w 4183526"/>
                <a:gd name="connsiteY2" fmla="*/ 30504 h 79584"/>
                <a:gd name="connsiteX3" fmla="*/ 3985877 w 4183526"/>
                <a:gd name="connsiteY3" fmla="*/ 79584 h 79584"/>
                <a:gd name="connsiteX4" fmla="*/ 197648 w 4183526"/>
                <a:gd name="connsiteY4" fmla="*/ 79583 h 79584"/>
                <a:gd name="connsiteX5" fmla="*/ 36970 w 4183526"/>
                <a:gd name="connsiteY5" fmla="*/ 30503 h 7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83526" h="79584">
                  <a:moveTo>
                    <a:pt x="0" y="0"/>
                  </a:moveTo>
                  <a:lnTo>
                    <a:pt x="4183526" y="0"/>
                  </a:lnTo>
                  <a:lnTo>
                    <a:pt x="4146556" y="30504"/>
                  </a:lnTo>
                  <a:cubicBezTo>
                    <a:pt x="4100689" y="61491"/>
                    <a:pt x="4045396" y="79584"/>
                    <a:pt x="3985877" y="79584"/>
                  </a:cubicBezTo>
                  <a:lnTo>
                    <a:pt x="197648" y="79583"/>
                  </a:lnTo>
                  <a:cubicBezTo>
                    <a:pt x="138129" y="79583"/>
                    <a:pt x="82836" y="61490"/>
                    <a:pt x="36970" y="3050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8892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71433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rPr>
              <a:t>第六章 数据转换与加载</a:t>
            </a:r>
            <a:endParaRPr lang="zh-CN" altLang="en-US" sz="1350" dirty="0">
              <a:solidFill>
                <a:prstClr val="white"/>
              </a:solidFill>
            </a:endParaRPr>
          </a:p>
        </p:txBody>
      </p:sp>
      <p:sp>
        <p:nvSpPr>
          <p:cNvPr id="37" name="文本框 6"/>
          <p:cNvSpPr txBox="1"/>
          <p:nvPr/>
        </p:nvSpPr>
        <p:spPr>
          <a:xfrm>
            <a:off x="452232" y="173917"/>
            <a:ext cx="2470548" cy="415498"/>
          </a:xfrm>
          <a:prstGeom prst="rect">
            <a:avLst/>
          </a:prstGeom>
          <a:noFill/>
        </p:spPr>
        <p:txBody>
          <a:bodyPr wrap="none" rtlCol="0">
            <a:spAutoFit/>
          </a:bodyPr>
          <a:lstStyle/>
          <a:p>
            <a:r>
              <a:rPr lang="en-US" altLang="zh-CN" sz="2100" b="1" spc="225" dirty="0">
                <a:solidFill>
                  <a:prstClr val="white"/>
                </a:solidFill>
              </a:rPr>
              <a:t>6.1</a:t>
            </a:r>
            <a:r>
              <a:rPr lang="zh-CN" altLang="en-US" sz="2100" b="1" spc="225" dirty="0">
                <a:solidFill>
                  <a:prstClr val="white"/>
                </a:solidFill>
              </a:rPr>
              <a:t>数据清洗转换</a:t>
            </a:r>
            <a:endParaRPr lang="zh-CN" altLang="en-US" sz="2100" b="1" spc="225" dirty="0">
              <a:solidFill>
                <a:prstClr val="white"/>
              </a:solidFill>
            </a:endParaRPr>
          </a:p>
        </p:txBody>
      </p:sp>
      <p:sp>
        <p:nvSpPr>
          <p:cNvPr id="38" name="矩形 37"/>
          <p:cNvSpPr/>
          <p:nvPr/>
        </p:nvSpPr>
        <p:spPr>
          <a:xfrm>
            <a:off x="452232" y="889323"/>
            <a:ext cx="2809240" cy="460375"/>
          </a:xfrm>
          <a:prstGeom prst="rect">
            <a:avLst/>
          </a:prstGeom>
        </p:spPr>
        <p:txBody>
          <a:bodyPr wrap="none">
            <a:spAutoFit/>
          </a:bodyPr>
          <a:lstStyle/>
          <a:p>
            <a:r>
              <a:rPr lang="zh-CN" altLang="en-US" sz="2400" b="1" dirty="0" smtClean="0">
                <a:solidFill>
                  <a:srgbClr val="3D89BC"/>
                </a:solidFill>
              </a:rPr>
              <a:t>（</a:t>
            </a:r>
            <a:r>
              <a:rPr lang="en-US" altLang="zh-CN" sz="2400" b="1" dirty="0" smtClean="0">
                <a:solidFill>
                  <a:srgbClr val="3D89BC"/>
                </a:solidFill>
              </a:rPr>
              <a:t>3</a:t>
            </a:r>
            <a:r>
              <a:rPr lang="zh-CN" altLang="en-US" sz="2400" b="1" dirty="0" smtClean="0">
                <a:solidFill>
                  <a:srgbClr val="3D89BC"/>
                </a:solidFill>
              </a:rPr>
              <a:t>）逻辑错误清洗</a:t>
            </a:r>
            <a:endParaRPr lang="en-US" altLang="zh-CN" sz="2400" b="1" dirty="0">
              <a:solidFill>
                <a:srgbClr val="3D89BC"/>
              </a:solidFill>
            </a:endParaRPr>
          </a:p>
        </p:txBody>
      </p:sp>
      <p:sp>
        <p:nvSpPr>
          <p:cNvPr id="4" name="文本框 3"/>
          <p:cNvSpPr txBox="1"/>
          <p:nvPr/>
        </p:nvSpPr>
        <p:spPr>
          <a:xfrm>
            <a:off x="972820" y="2066390"/>
            <a:ext cx="7197725" cy="2585323"/>
          </a:xfrm>
          <a:prstGeom prst="rect">
            <a:avLst/>
          </a:prstGeom>
          <a:noFill/>
        </p:spPr>
        <p:txBody>
          <a:bodyPr wrap="square" rtlCol="0" anchor="t">
            <a:spAutoFit/>
          </a:bodyPr>
          <a:lstStyle/>
          <a:p>
            <a:pPr marL="285750" indent="-285750" fontAlgn="auto">
              <a:lnSpc>
                <a:spcPct val="150000"/>
              </a:lnSpc>
              <a:buClr>
                <a:srgbClr val="3D89BC"/>
              </a:buClr>
              <a:buFont typeface="Wingdings" panose="05000000000000000000" charset="0"/>
              <a:buChar char="l"/>
            </a:pPr>
            <a:endParaRPr lang="zh-CN" altLang="en-US" sz="1400" dirty="0">
              <a:sym typeface="+mn-ea"/>
            </a:endParaRPr>
          </a:p>
          <a:p>
            <a:pPr marL="285750" indent="-285750" fontAlgn="auto">
              <a:lnSpc>
                <a:spcPct val="150000"/>
              </a:lnSpc>
              <a:buClr>
                <a:srgbClr val="3D89BC"/>
              </a:buClr>
              <a:buFont typeface="Wingdings" panose="05000000000000000000" charset="0"/>
              <a:buChar char="l"/>
            </a:pPr>
            <a:endParaRPr lang="zh-CN" altLang="en-US" sz="1400" dirty="0">
              <a:sym typeface="+mn-ea"/>
            </a:endParaRPr>
          </a:p>
          <a:p>
            <a:pPr marL="285750" indent="-285750" fontAlgn="auto">
              <a:lnSpc>
                <a:spcPct val="150000"/>
              </a:lnSpc>
              <a:buClr>
                <a:srgbClr val="3D89BC"/>
              </a:buClr>
              <a:buFont typeface="Wingdings" panose="05000000000000000000" charset="0"/>
              <a:buChar char="l"/>
            </a:pPr>
            <a:r>
              <a:rPr lang="zh-CN" altLang="en-US" sz="2000" dirty="0"/>
              <a:t>数据排重是指在数据中查找和删除重复内容，而不会影响其保真度或完整性。数据排重需要技巧，首先一定要有信息去识别一条数据的唯一性，也就是类似数据库中的主键，如果唯一性都无法识别，排重也就无所依据</a:t>
            </a:r>
            <a:endParaRPr lang="zh-CN" altLang="en-US" sz="1600" dirty="0"/>
          </a:p>
        </p:txBody>
      </p:sp>
      <p:grpSp>
        <p:nvGrpSpPr>
          <p:cNvPr id="6" name="组合 5"/>
          <p:cNvGrpSpPr/>
          <p:nvPr>
            <p:custDataLst>
              <p:tags r:id="rId1"/>
            </p:custDataLst>
          </p:nvPr>
        </p:nvGrpSpPr>
        <p:grpSpPr>
          <a:xfrm>
            <a:off x="916940" y="1664566"/>
            <a:ext cx="4458970" cy="748665"/>
            <a:chOff x="2272941" y="1793964"/>
            <a:chExt cx="4458789" cy="748938"/>
          </a:xfrm>
        </p:grpSpPr>
        <p:sp>
          <p:nvSpPr>
            <p:cNvPr id="42" name="圆角矩形 41"/>
            <p:cNvSpPr/>
            <p:nvPr>
              <p:custDataLst>
                <p:tags r:id="rId2"/>
              </p:custDataLst>
            </p:nvPr>
          </p:nvSpPr>
          <p:spPr>
            <a:xfrm>
              <a:off x="2368735" y="1968137"/>
              <a:ext cx="4362995" cy="57476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50" name="标题 1"/>
            <p:cNvSpPr txBox="1"/>
            <p:nvPr>
              <p:custDataLst>
                <p:tags r:id="rId3"/>
              </p:custDataLst>
            </p:nvPr>
          </p:nvSpPr>
          <p:spPr>
            <a:xfrm>
              <a:off x="2838068" y="2039799"/>
              <a:ext cx="2985014" cy="373516"/>
            </a:xfrm>
            <a:prstGeom prst="rect">
              <a:avLst/>
            </a:prstGeom>
            <a:noFill/>
          </p:spPr>
          <p:txBody>
            <a:bodyPr wrap="square" rtlCol="0">
              <a:noAutofit/>
            </a:bodyPr>
            <a:lstStyle>
              <a:defPPr>
                <a:defRPr lang="zh-CN"/>
              </a:defPPr>
              <a:lvl1pPr>
                <a:lnSpc>
                  <a:spcPct val="130000"/>
                </a:lnSpc>
                <a:defRPr sz="1200"/>
              </a:lvl1pPr>
            </a:lstStyle>
            <a:p>
              <a:pPr>
                <a:lnSpc>
                  <a:spcPct val="110000"/>
                </a:lnSpc>
              </a:pPr>
              <a:r>
                <a:rPr lang="zh-CN" altLang="en-US" sz="2400" dirty="0" smtClean="0"/>
                <a:t>排重清洗</a:t>
              </a:r>
              <a:endParaRPr lang="zh-CN" altLang="en-US" sz="2400" dirty="0"/>
            </a:p>
          </p:txBody>
        </p:sp>
        <p:sp>
          <p:nvSpPr>
            <p:cNvPr id="9" name="椭圆形标注 8"/>
            <p:cNvSpPr/>
            <p:nvPr>
              <p:custDataLst>
                <p:tags r:id="rId4"/>
              </p:custDataLst>
            </p:nvPr>
          </p:nvSpPr>
          <p:spPr>
            <a:xfrm>
              <a:off x="2272941" y="1793964"/>
              <a:ext cx="565304" cy="494985"/>
            </a:xfrm>
            <a:prstGeom prst="wedgeEllipseCallout">
              <a:avLst>
                <a:gd name="adj1" fmla="val 23834"/>
                <a:gd name="adj2" fmla="val 68750"/>
              </a:avLst>
            </a:prstGeom>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fontScale="95000" lnSpcReduction="10000"/>
            </a:bodyPr>
            <a:lstStyle/>
            <a:p>
              <a:pPr algn="ctr"/>
              <a:r>
                <a:rPr lang="en-US" altLang="zh-CN" dirty="0" smtClean="0">
                  <a:solidFill>
                    <a:schemeClr val="bg1"/>
                  </a:solidFill>
                </a:rPr>
                <a:t>01</a:t>
              </a:r>
              <a:endParaRPr lang="zh-CN" altLang="en-US" dirty="0">
                <a:solidFill>
                  <a:schemeClr val="bg1"/>
                </a:solidFill>
              </a:endParaRPr>
            </a:p>
          </p:txBody>
        </p:sp>
        <p:sp>
          <p:nvSpPr>
            <p:cNvPr id="71" name="任意多边形 70"/>
            <p:cNvSpPr/>
            <p:nvPr>
              <p:custDataLst>
                <p:tags r:id="rId5"/>
              </p:custDataLst>
            </p:nvPr>
          </p:nvSpPr>
          <p:spPr>
            <a:xfrm>
              <a:off x="2458470" y="2455819"/>
              <a:ext cx="4183526" cy="79584"/>
            </a:xfrm>
            <a:custGeom>
              <a:avLst/>
              <a:gdLst>
                <a:gd name="connsiteX0" fmla="*/ 0 w 4183526"/>
                <a:gd name="connsiteY0" fmla="*/ 0 h 79584"/>
                <a:gd name="connsiteX1" fmla="*/ 4183526 w 4183526"/>
                <a:gd name="connsiteY1" fmla="*/ 0 h 79584"/>
                <a:gd name="connsiteX2" fmla="*/ 4146556 w 4183526"/>
                <a:gd name="connsiteY2" fmla="*/ 30504 h 79584"/>
                <a:gd name="connsiteX3" fmla="*/ 3985877 w 4183526"/>
                <a:gd name="connsiteY3" fmla="*/ 79584 h 79584"/>
                <a:gd name="connsiteX4" fmla="*/ 197648 w 4183526"/>
                <a:gd name="connsiteY4" fmla="*/ 79583 h 79584"/>
                <a:gd name="connsiteX5" fmla="*/ 36970 w 4183526"/>
                <a:gd name="connsiteY5" fmla="*/ 30503 h 7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83526" h="79584">
                  <a:moveTo>
                    <a:pt x="0" y="0"/>
                  </a:moveTo>
                  <a:lnTo>
                    <a:pt x="4183526" y="0"/>
                  </a:lnTo>
                  <a:lnTo>
                    <a:pt x="4146556" y="30504"/>
                  </a:lnTo>
                  <a:cubicBezTo>
                    <a:pt x="4100689" y="61491"/>
                    <a:pt x="4045396" y="79584"/>
                    <a:pt x="3985877" y="79584"/>
                  </a:cubicBezTo>
                  <a:lnTo>
                    <a:pt x="197648" y="79583"/>
                  </a:lnTo>
                  <a:cubicBezTo>
                    <a:pt x="138129" y="79583"/>
                    <a:pt x="82836" y="61490"/>
                    <a:pt x="36970" y="3050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8892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71433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rPr>
              <a:t>第六章 数据转换与加载</a:t>
            </a:r>
            <a:endParaRPr lang="zh-CN" altLang="en-US" sz="1350" dirty="0">
              <a:solidFill>
                <a:prstClr val="white"/>
              </a:solidFill>
            </a:endParaRPr>
          </a:p>
        </p:txBody>
      </p:sp>
      <p:sp>
        <p:nvSpPr>
          <p:cNvPr id="37" name="文本框 6"/>
          <p:cNvSpPr txBox="1"/>
          <p:nvPr/>
        </p:nvSpPr>
        <p:spPr>
          <a:xfrm>
            <a:off x="452232" y="173917"/>
            <a:ext cx="2470548" cy="415498"/>
          </a:xfrm>
          <a:prstGeom prst="rect">
            <a:avLst/>
          </a:prstGeom>
          <a:noFill/>
        </p:spPr>
        <p:txBody>
          <a:bodyPr wrap="none" rtlCol="0">
            <a:spAutoFit/>
          </a:bodyPr>
          <a:lstStyle/>
          <a:p>
            <a:r>
              <a:rPr lang="en-US" altLang="zh-CN" sz="2100" b="1" spc="225" dirty="0">
                <a:solidFill>
                  <a:prstClr val="white"/>
                </a:solidFill>
              </a:rPr>
              <a:t>6.1</a:t>
            </a:r>
            <a:r>
              <a:rPr lang="zh-CN" altLang="en-US" sz="2100" b="1" spc="225" dirty="0">
                <a:solidFill>
                  <a:prstClr val="white"/>
                </a:solidFill>
              </a:rPr>
              <a:t>数据清洗转换</a:t>
            </a:r>
            <a:endParaRPr lang="zh-CN" altLang="en-US" sz="2100" b="1" spc="225" dirty="0">
              <a:solidFill>
                <a:prstClr val="white"/>
              </a:solidFill>
            </a:endParaRPr>
          </a:p>
        </p:txBody>
      </p:sp>
      <p:sp>
        <p:nvSpPr>
          <p:cNvPr id="38" name="矩形 37"/>
          <p:cNvSpPr/>
          <p:nvPr/>
        </p:nvSpPr>
        <p:spPr>
          <a:xfrm>
            <a:off x="452232" y="889323"/>
            <a:ext cx="2809240" cy="460375"/>
          </a:xfrm>
          <a:prstGeom prst="rect">
            <a:avLst/>
          </a:prstGeom>
        </p:spPr>
        <p:txBody>
          <a:bodyPr wrap="none">
            <a:spAutoFit/>
          </a:bodyPr>
          <a:lstStyle/>
          <a:p>
            <a:r>
              <a:rPr lang="zh-CN" altLang="en-US" sz="2400" b="1" dirty="0" smtClean="0">
                <a:solidFill>
                  <a:srgbClr val="3D89BC"/>
                </a:solidFill>
              </a:rPr>
              <a:t>（</a:t>
            </a:r>
            <a:r>
              <a:rPr lang="en-US" altLang="zh-CN" sz="2400" b="1" dirty="0" smtClean="0">
                <a:solidFill>
                  <a:srgbClr val="3D89BC"/>
                </a:solidFill>
              </a:rPr>
              <a:t>3</a:t>
            </a:r>
            <a:r>
              <a:rPr lang="zh-CN" altLang="en-US" sz="2400" b="1" dirty="0" smtClean="0">
                <a:solidFill>
                  <a:srgbClr val="3D89BC"/>
                </a:solidFill>
              </a:rPr>
              <a:t>）逻辑错误清洗</a:t>
            </a:r>
            <a:endParaRPr lang="en-US" altLang="zh-CN" sz="2400" b="1" dirty="0">
              <a:solidFill>
                <a:srgbClr val="3D89BC"/>
              </a:solidFill>
            </a:endParaRPr>
          </a:p>
        </p:txBody>
      </p:sp>
      <p:sp>
        <p:nvSpPr>
          <p:cNvPr id="4" name="文本框 3"/>
          <p:cNvSpPr txBox="1"/>
          <p:nvPr/>
        </p:nvSpPr>
        <p:spPr>
          <a:xfrm>
            <a:off x="972820" y="2066390"/>
            <a:ext cx="7197725" cy="3970318"/>
          </a:xfrm>
          <a:prstGeom prst="rect">
            <a:avLst/>
          </a:prstGeom>
          <a:noFill/>
        </p:spPr>
        <p:txBody>
          <a:bodyPr wrap="square" rtlCol="0" anchor="t">
            <a:spAutoFit/>
          </a:bodyPr>
          <a:lstStyle/>
          <a:p>
            <a:pPr marL="285750" indent="-285750" fontAlgn="auto">
              <a:lnSpc>
                <a:spcPct val="150000"/>
              </a:lnSpc>
              <a:buClr>
                <a:srgbClr val="3D89BC"/>
              </a:buClr>
              <a:buFont typeface="Wingdings" panose="05000000000000000000" charset="0"/>
              <a:buChar char="l"/>
            </a:pPr>
            <a:endParaRPr lang="zh-CN" altLang="en-US" sz="1400" dirty="0">
              <a:sym typeface="+mn-ea"/>
            </a:endParaRPr>
          </a:p>
          <a:p>
            <a:pPr marL="285750" indent="-285750" fontAlgn="auto">
              <a:lnSpc>
                <a:spcPct val="150000"/>
              </a:lnSpc>
              <a:buClr>
                <a:srgbClr val="3D89BC"/>
              </a:buClr>
              <a:buFont typeface="Wingdings" panose="05000000000000000000" charset="0"/>
              <a:buChar char="l"/>
            </a:pPr>
            <a:endParaRPr lang="zh-CN" altLang="en-US" sz="1400" dirty="0">
              <a:sym typeface="+mn-ea"/>
            </a:endParaRPr>
          </a:p>
          <a:p>
            <a:pPr marL="285750" indent="-285750" fontAlgn="auto">
              <a:lnSpc>
                <a:spcPct val="150000"/>
              </a:lnSpc>
              <a:buClr>
                <a:srgbClr val="3D89BC"/>
              </a:buClr>
              <a:buFont typeface="Wingdings" panose="05000000000000000000" charset="0"/>
              <a:buChar char="l"/>
            </a:pPr>
            <a:r>
              <a:rPr lang="zh-CN" altLang="zh-CN" sz="2000" dirty="0"/>
              <a:t>不合理数据指在业务系统中收录的部分数据存在不合理性，例如一个大学生的实际年龄不能为</a:t>
            </a:r>
            <a:r>
              <a:rPr lang="en-US" altLang="zh-CN" sz="2000" dirty="0"/>
              <a:t>5</a:t>
            </a:r>
            <a:r>
              <a:rPr lang="zh-CN" altLang="zh-CN" sz="2000" dirty="0"/>
              <a:t>岁。一个员工的年龄也不可能超过</a:t>
            </a:r>
            <a:r>
              <a:rPr lang="en-US" altLang="zh-CN" sz="2000" dirty="0"/>
              <a:t>200</a:t>
            </a:r>
            <a:r>
              <a:rPr lang="zh-CN" altLang="zh-CN" sz="2000" dirty="0"/>
              <a:t>岁，</a:t>
            </a:r>
            <a:r>
              <a:rPr lang="en-US" altLang="zh-CN" sz="2000" dirty="0"/>
              <a:t>QQ</a:t>
            </a:r>
            <a:r>
              <a:rPr lang="zh-CN" altLang="zh-CN" sz="2000" dirty="0"/>
              <a:t>信息上好友的年龄为</a:t>
            </a:r>
            <a:r>
              <a:rPr lang="en-US" altLang="zh-CN" sz="2000" dirty="0"/>
              <a:t>0</a:t>
            </a:r>
            <a:r>
              <a:rPr lang="zh-CN" altLang="zh-CN" sz="2000" dirty="0"/>
              <a:t>岁等，导致此类问题的原因可能是业务系统操作失误，也有可能是用户为进行信息隐藏而故意错填数据。对于不合理的数据，在数据采集时，若该数据不是很重要，建议直接删除，否则需要进行人工干预或者引入更多的数据源进行关联识别</a:t>
            </a:r>
            <a:endParaRPr lang="zh-CN" altLang="en-US" sz="1600" dirty="0"/>
          </a:p>
        </p:txBody>
      </p:sp>
      <p:grpSp>
        <p:nvGrpSpPr>
          <p:cNvPr id="6" name="组合 5"/>
          <p:cNvGrpSpPr/>
          <p:nvPr>
            <p:custDataLst>
              <p:tags r:id="rId1"/>
            </p:custDataLst>
          </p:nvPr>
        </p:nvGrpSpPr>
        <p:grpSpPr>
          <a:xfrm>
            <a:off x="916940" y="1664566"/>
            <a:ext cx="4458970" cy="748665"/>
            <a:chOff x="2272941" y="1793964"/>
            <a:chExt cx="4458789" cy="748938"/>
          </a:xfrm>
        </p:grpSpPr>
        <p:sp>
          <p:nvSpPr>
            <p:cNvPr id="42" name="圆角矩形 41"/>
            <p:cNvSpPr/>
            <p:nvPr>
              <p:custDataLst>
                <p:tags r:id="rId2"/>
              </p:custDataLst>
            </p:nvPr>
          </p:nvSpPr>
          <p:spPr>
            <a:xfrm>
              <a:off x="2368735" y="1968137"/>
              <a:ext cx="4362995" cy="57476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50" name="标题 1"/>
            <p:cNvSpPr txBox="1"/>
            <p:nvPr>
              <p:custDataLst>
                <p:tags r:id="rId3"/>
              </p:custDataLst>
            </p:nvPr>
          </p:nvSpPr>
          <p:spPr>
            <a:xfrm>
              <a:off x="2838068" y="2039799"/>
              <a:ext cx="2985014" cy="373516"/>
            </a:xfrm>
            <a:prstGeom prst="rect">
              <a:avLst/>
            </a:prstGeom>
            <a:noFill/>
          </p:spPr>
          <p:txBody>
            <a:bodyPr wrap="square" rtlCol="0">
              <a:noAutofit/>
            </a:bodyPr>
            <a:lstStyle>
              <a:defPPr>
                <a:defRPr lang="zh-CN"/>
              </a:defPPr>
              <a:lvl1pPr>
                <a:lnSpc>
                  <a:spcPct val="130000"/>
                </a:lnSpc>
                <a:defRPr sz="1200"/>
              </a:lvl1pPr>
            </a:lstStyle>
            <a:p>
              <a:pPr>
                <a:lnSpc>
                  <a:spcPct val="110000"/>
                </a:lnSpc>
              </a:pPr>
              <a:r>
                <a:rPr lang="zh-CN" altLang="en-US" sz="2400" dirty="0" smtClean="0"/>
                <a:t>去除不合理值</a:t>
              </a:r>
              <a:endParaRPr lang="zh-CN" altLang="en-US" sz="2400" dirty="0"/>
            </a:p>
          </p:txBody>
        </p:sp>
        <p:sp>
          <p:nvSpPr>
            <p:cNvPr id="9" name="椭圆形标注 8"/>
            <p:cNvSpPr/>
            <p:nvPr>
              <p:custDataLst>
                <p:tags r:id="rId4"/>
              </p:custDataLst>
            </p:nvPr>
          </p:nvSpPr>
          <p:spPr>
            <a:xfrm>
              <a:off x="2272941" y="1793964"/>
              <a:ext cx="565304" cy="494985"/>
            </a:xfrm>
            <a:prstGeom prst="wedgeEllipseCallout">
              <a:avLst>
                <a:gd name="adj1" fmla="val 23834"/>
                <a:gd name="adj2" fmla="val 68750"/>
              </a:avLst>
            </a:prstGeom>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fontScale="85000"/>
            </a:bodyPr>
            <a:lstStyle/>
            <a:p>
              <a:pPr algn="ctr"/>
              <a:r>
                <a:rPr lang="en-US" altLang="zh-CN" dirty="0" smtClean="0">
                  <a:solidFill>
                    <a:schemeClr val="bg1"/>
                  </a:solidFill>
                </a:rPr>
                <a:t>02</a:t>
              </a:r>
              <a:endParaRPr lang="zh-CN" altLang="en-US" dirty="0">
                <a:solidFill>
                  <a:schemeClr val="bg1"/>
                </a:solidFill>
              </a:endParaRPr>
            </a:p>
          </p:txBody>
        </p:sp>
        <p:sp>
          <p:nvSpPr>
            <p:cNvPr id="71" name="任意多边形 70"/>
            <p:cNvSpPr/>
            <p:nvPr>
              <p:custDataLst>
                <p:tags r:id="rId5"/>
              </p:custDataLst>
            </p:nvPr>
          </p:nvSpPr>
          <p:spPr>
            <a:xfrm>
              <a:off x="2458470" y="2455819"/>
              <a:ext cx="4183526" cy="79584"/>
            </a:xfrm>
            <a:custGeom>
              <a:avLst/>
              <a:gdLst>
                <a:gd name="connsiteX0" fmla="*/ 0 w 4183526"/>
                <a:gd name="connsiteY0" fmla="*/ 0 h 79584"/>
                <a:gd name="connsiteX1" fmla="*/ 4183526 w 4183526"/>
                <a:gd name="connsiteY1" fmla="*/ 0 h 79584"/>
                <a:gd name="connsiteX2" fmla="*/ 4146556 w 4183526"/>
                <a:gd name="connsiteY2" fmla="*/ 30504 h 79584"/>
                <a:gd name="connsiteX3" fmla="*/ 3985877 w 4183526"/>
                <a:gd name="connsiteY3" fmla="*/ 79584 h 79584"/>
                <a:gd name="connsiteX4" fmla="*/ 197648 w 4183526"/>
                <a:gd name="connsiteY4" fmla="*/ 79583 h 79584"/>
                <a:gd name="connsiteX5" fmla="*/ 36970 w 4183526"/>
                <a:gd name="connsiteY5" fmla="*/ 30503 h 7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83526" h="79584">
                  <a:moveTo>
                    <a:pt x="0" y="0"/>
                  </a:moveTo>
                  <a:lnTo>
                    <a:pt x="4183526" y="0"/>
                  </a:lnTo>
                  <a:lnTo>
                    <a:pt x="4146556" y="30504"/>
                  </a:lnTo>
                  <a:cubicBezTo>
                    <a:pt x="4100689" y="61491"/>
                    <a:pt x="4045396" y="79584"/>
                    <a:pt x="3985877" y="79584"/>
                  </a:cubicBezTo>
                  <a:lnTo>
                    <a:pt x="197648" y="79583"/>
                  </a:lnTo>
                  <a:cubicBezTo>
                    <a:pt x="138129" y="79583"/>
                    <a:pt x="82836" y="61490"/>
                    <a:pt x="36970" y="3050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8892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71433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rPr>
              <a:t>第六章 数据转换与加载</a:t>
            </a:r>
            <a:endParaRPr lang="zh-CN" altLang="en-US" sz="1350" dirty="0">
              <a:solidFill>
                <a:prstClr val="white"/>
              </a:solidFill>
            </a:endParaRPr>
          </a:p>
        </p:txBody>
      </p:sp>
      <p:sp>
        <p:nvSpPr>
          <p:cNvPr id="37" name="文本框 6"/>
          <p:cNvSpPr txBox="1"/>
          <p:nvPr/>
        </p:nvSpPr>
        <p:spPr>
          <a:xfrm>
            <a:off x="452232" y="173917"/>
            <a:ext cx="2470548" cy="415498"/>
          </a:xfrm>
          <a:prstGeom prst="rect">
            <a:avLst/>
          </a:prstGeom>
          <a:noFill/>
        </p:spPr>
        <p:txBody>
          <a:bodyPr wrap="none" rtlCol="0">
            <a:spAutoFit/>
          </a:bodyPr>
          <a:lstStyle/>
          <a:p>
            <a:r>
              <a:rPr lang="en-US" altLang="zh-CN" sz="2100" b="1" spc="225" dirty="0">
                <a:solidFill>
                  <a:prstClr val="white"/>
                </a:solidFill>
              </a:rPr>
              <a:t>6.1</a:t>
            </a:r>
            <a:r>
              <a:rPr lang="zh-CN" altLang="en-US" sz="2100" b="1" spc="225" dirty="0">
                <a:solidFill>
                  <a:prstClr val="white"/>
                </a:solidFill>
              </a:rPr>
              <a:t>数据清洗转换</a:t>
            </a:r>
            <a:endParaRPr lang="zh-CN" altLang="en-US" sz="2100" b="1" spc="225" dirty="0">
              <a:solidFill>
                <a:prstClr val="white"/>
              </a:solidFill>
            </a:endParaRPr>
          </a:p>
        </p:txBody>
      </p:sp>
      <p:sp>
        <p:nvSpPr>
          <p:cNvPr id="38" name="矩形 37"/>
          <p:cNvSpPr/>
          <p:nvPr/>
        </p:nvSpPr>
        <p:spPr>
          <a:xfrm>
            <a:off x="452232" y="889323"/>
            <a:ext cx="2809240" cy="460375"/>
          </a:xfrm>
          <a:prstGeom prst="rect">
            <a:avLst/>
          </a:prstGeom>
        </p:spPr>
        <p:txBody>
          <a:bodyPr wrap="none">
            <a:spAutoFit/>
          </a:bodyPr>
          <a:lstStyle/>
          <a:p>
            <a:r>
              <a:rPr lang="zh-CN" altLang="en-US" sz="2400" b="1" dirty="0" smtClean="0">
                <a:solidFill>
                  <a:srgbClr val="3D89BC"/>
                </a:solidFill>
              </a:rPr>
              <a:t>（</a:t>
            </a:r>
            <a:r>
              <a:rPr lang="en-US" altLang="zh-CN" sz="2400" b="1" dirty="0" smtClean="0">
                <a:solidFill>
                  <a:srgbClr val="3D89BC"/>
                </a:solidFill>
              </a:rPr>
              <a:t>3</a:t>
            </a:r>
            <a:r>
              <a:rPr lang="zh-CN" altLang="en-US" sz="2400" b="1" dirty="0" smtClean="0">
                <a:solidFill>
                  <a:srgbClr val="3D89BC"/>
                </a:solidFill>
              </a:rPr>
              <a:t>）逻辑错误清洗</a:t>
            </a:r>
            <a:endParaRPr lang="en-US" altLang="zh-CN" sz="2400" b="1" dirty="0">
              <a:solidFill>
                <a:srgbClr val="3D89BC"/>
              </a:solidFill>
            </a:endParaRPr>
          </a:p>
        </p:txBody>
      </p:sp>
      <p:sp>
        <p:nvSpPr>
          <p:cNvPr id="4" name="文本框 3"/>
          <p:cNvSpPr txBox="1"/>
          <p:nvPr/>
        </p:nvSpPr>
        <p:spPr>
          <a:xfrm>
            <a:off x="838835" y="2066290"/>
            <a:ext cx="8305800" cy="3969385"/>
          </a:xfrm>
          <a:prstGeom prst="rect">
            <a:avLst/>
          </a:prstGeom>
          <a:noFill/>
        </p:spPr>
        <p:txBody>
          <a:bodyPr wrap="square" rtlCol="0" anchor="t">
            <a:spAutoFit/>
          </a:bodyPr>
          <a:lstStyle/>
          <a:p>
            <a:pPr marL="285750" indent="-285750" fontAlgn="auto">
              <a:lnSpc>
                <a:spcPct val="150000"/>
              </a:lnSpc>
              <a:buClr>
                <a:srgbClr val="3D89BC"/>
              </a:buClr>
              <a:buFont typeface="Wingdings" panose="05000000000000000000" charset="0"/>
              <a:buChar char="l"/>
            </a:pPr>
            <a:endParaRPr lang="zh-CN" altLang="en-US" sz="1400" dirty="0">
              <a:sym typeface="+mn-ea"/>
            </a:endParaRPr>
          </a:p>
          <a:p>
            <a:pPr marL="285750" indent="-285750" fontAlgn="auto">
              <a:lnSpc>
                <a:spcPct val="150000"/>
              </a:lnSpc>
              <a:buClr>
                <a:srgbClr val="3D89BC"/>
              </a:buClr>
              <a:buFont typeface="Wingdings" panose="05000000000000000000" charset="0"/>
              <a:buChar char="l"/>
            </a:pPr>
            <a:endParaRPr lang="zh-CN" altLang="en-US" sz="1400" dirty="0">
              <a:sym typeface="+mn-ea"/>
            </a:endParaRPr>
          </a:p>
          <a:p>
            <a:pPr indent="457200" fontAlgn="auto">
              <a:lnSpc>
                <a:spcPct val="150000"/>
              </a:lnSpc>
            </a:pPr>
            <a:r>
              <a:rPr lang="zh-CN" altLang="zh-CN" sz="2000" dirty="0"/>
              <a:t>源端系统在提供数据时，存在部分信息可以相互验证的校验，例如，在某教务系统中，教师任课的编号由“学期＋教工号＋课程代码＋序号”构成，则该号码能够有效地验证当前教师任课信息中的学期信息、教师信息、课程信息等。同理，身份证号码也能够有效验证当前人员的出生年月，从而能够推算该人员的年龄。</a:t>
            </a:r>
            <a:endParaRPr lang="zh-CN" altLang="zh-CN" sz="2000" dirty="0"/>
          </a:p>
          <a:p>
            <a:pPr indent="457200" fontAlgn="auto">
              <a:lnSpc>
                <a:spcPct val="150000"/>
              </a:lnSpc>
            </a:pPr>
            <a:r>
              <a:rPr lang="zh-CN" altLang="zh-CN" sz="2000" dirty="0"/>
              <a:t>源端数据存在矛盾且可以利用规则判定的情况，能够通过</a:t>
            </a:r>
            <a:r>
              <a:rPr lang="en-US" altLang="zh-CN" sz="2000" dirty="0"/>
              <a:t>ETL</a:t>
            </a:r>
            <a:r>
              <a:rPr lang="zh-CN" altLang="zh-CN" sz="2000" dirty="0"/>
              <a:t>工具的规则设置进行查找发现“脏”数据，从而达到更加容易清洗的目的。</a:t>
            </a:r>
            <a:endParaRPr lang="en-US" altLang="zh-CN" sz="2000" dirty="0"/>
          </a:p>
        </p:txBody>
      </p:sp>
      <p:grpSp>
        <p:nvGrpSpPr>
          <p:cNvPr id="6" name="组合 5"/>
          <p:cNvGrpSpPr/>
          <p:nvPr>
            <p:custDataLst>
              <p:tags r:id="rId1"/>
            </p:custDataLst>
          </p:nvPr>
        </p:nvGrpSpPr>
        <p:grpSpPr>
          <a:xfrm>
            <a:off x="916940" y="1664566"/>
            <a:ext cx="4458970" cy="748665"/>
            <a:chOff x="2272941" y="1793964"/>
            <a:chExt cx="4458789" cy="748938"/>
          </a:xfrm>
        </p:grpSpPr>
        <p:sp>
          <p:nvSpPr>
            <p:cNvPr id="42" name="圆角矩形 41"/>
            <p:cNvSpPr/>
            <p:nvPr>
              <p:custDataLst>
                <p:tags r:id="rId2"/>
              </p:custDataLst>
            </p:nvPr>
          </p:nvSpPr>
          <p:spPr>
            <a:xfrm>
              <a:off x="2368735" y="1968137"/>
              <a:ext cx="4362995" cy="57476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50" name="标题 1"/>
            <p:cNvSpPr txBox="1"/>
            <p:nvPr>
              <p:custDataLst>
                <p:tags r:id="rId3"/>
              </p:custDataLst>
            </p:nvPr>
          </p:nvSpPr>
          <p:spPr>
            <a:xfrm>
              <a:off x="2838068" y="2039799"/>
              <a:ext cx="2985014" cy="373516"/>
            </a:xfrm>
            <a:prstGeom prst="rect">
              <a:avLst/>
            </a:prstGeom>
            <a:noFill/>
          </p:spPr>
          <p:txBody>
            <a:bodyPr wrap="square" rtlCol="0">
              <a:noAutofit/>
            </a:bodyPr>
            <a:lstStyle>
              <a:defPPr>
                <a:defRPr lang="zh-CN"/>
              </a:defPPr>
              <a:lvl1pPr>
                <a:lnSpc>
                  <a:spcPct val="130000"/>
                </a:lnSpc>
                <a:defRPr sz="1200"/>
              </a:lvl1pPr>
            </a:lstStyle>
            <a:p>
              <a:pPr>
                <a:lnSpc>
                  <a:spcPct val="110000"/>
                </a:lnSpc>
              </a:pPr>
              <a:r>
                <a:rPr lang="zh-CN" altLang="en-US" sz="2400" dirty="0" smtClean="0"/>
                <a:t>修正矛盾内容</a:t>
              </a:r>
              <a:endParaRPr lang="zh-CN" altLang="en-US" sz="2400" dirty="0"/>
            </a:p>
          </p:txBody>
        </p:sp>
        <p:sp>
          <p:nvSpPr>
            <p:cNvPr id="9" name="椭圆形标注 8"/>
            <p:cNvSpPr/>
            <p:nvPr>
              <p:custDataLst>
                <p:tags r:id="rId4"/>
              </p:custDataLst>
            </p:nvPr>
          </p:nvSpPr>
          <p:spPr>
            <a:xfrm>
              <a:off x="2272941" y="1793964"/>
              <a:ext cx="565304" cy="494985"/>
            </a:xfrm>
            <a:prstGeom prst="wedgeEllipseCallout">
              <a:avLst>
                <a:gd name="adj1" fmla="val 23834"/>
                <a:gd name="adj2" fmla="val 68750"/>
              </a:avLst>
            </a:prstGeom>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fontScale="85000"/>
            </a:bodyPr>
            <a:lstStyle/>
            <a:p>
              <a:pPr algn="ctr"/>
              <a:r>
                <a:rPr lang="en-US" altLang="zh-CN" dirty="0" smtClean="0">
                  <a:solidFill>
                    <a:schemeClr val="bg1"/>
                  </a:solidFill>
                </a:rPr>
                <a:t>03</a:t>
              </a:r>
              <a:endParaRPr lang="zh-CN" altLang="en-US" dirty="0">
                <a:solidFill>
                  <a:schemeClr val="bg1"/>
                </a:solidFill>
              </a:endParaRPr>
            </a:p>
          </p:txBody>
        </p:sp>
        <p:sp>
          <p:nvSpPr>
            <p:cNvPr id="71" name="任意多边形 70"/>
            <p:cNvSpPr/>
            <p:nvPr>
              <p:custDataLst>
                <p:tags r:id="rId5"/>
              </p:custDataLst>
            </p:nvPr>
          </p:nvSpPr>
          <p:spPr>
            <a:xfrm>
              <a:off x="2458470" y="2455819"/>
              <a:ext cx="4183526" cy="79584"/>
            </a:xfrm>
            <a:custGeom>
              <a:avLst/>
              <a:gdLst>
                <a:gd name="connsiteX0" fmla="*/ 0 w 4183526"/>
                <a:gd name="connsiteY0" fmla="*/ 0 h 79584"/>
                <a:gd name="connsiteX1" fmla="*/ 4183526 w 4183526"/>
                <a:gd name="connsiteY1" fmla="*/ 0 h 79584"/>
                <a:gd name="connsiteX2" fmla="*/ 4146556 w 4183526"/>
                <a:gd name="connsiteY2" fmla="*/ 30504 h 79584"/>
                <a:gd name="connsiteX3" fmla="*/ 3985877 w 4183526"/>
                <a:gd name="connsiteY3" fmla="*/ 79584 h 79584"/>
                <a:gd name="connsiteX4" fmla="*/ 197648 w 4183526"/>
                <a:gd name="connsiteY4" fmla="*/ 79583 h 79584"/>
                <a:gd name="connsiteX5" fmla="*/ 36970 w 4183526"/>
                <a:gd name="connsiteY5" fmla="*/ 30503 h 7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83526" h="79584">
                  <a:moveTo>
                    <a:pt x="0" y="0"/>
                  </a:moveTo>
                  <a:lnTo>
                    <a:pt x="4183526" y="0"/>
                  </a:lnTo>
                  <a:lnTo>
                    <a:pt x="4146556" y="30504"/>
                  </a:lnTo>
                  <a:cubicBezTo>
                    <a:pt x="4100689" y="61491"/>
                    <a:pt x="4045396" y="79584"/>
                    <a:pt x="3985877" y="79584"/>
                  </a:cubicBezTo>
                  <a:lnTo>
                    <a:pt x="197648" y="79583"/>
                  </a:lnTo>
                  <a:cubicBezTo>
                    <a:pt x="138129" y="79583"/>
                    <a:pt x="82836" y="61490"/>
                    <a:pt x="36970" y="3050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7" name="文本框 6"/>
          <p:cNvSpPr txBox="1"/>
          <p:nvPr/>
        </p:nvSpPr>
        <p:spPr>
          <a:xfrm>
            <a:off x="452232" y="173917"/>
            <a:ext cx="2470548" cy="415498"/>
          </a:xfrm>
          <a:prstGeom prst="rect">
            <a:avLst/>
          </a:prstGeom>
          <a:noFill/>
        </p:spPr>
        <p:txBody>
          <a:bodyPr wrap="none" rtlCol="0">
            <a:spAutoFit/>
          </a:bodyPr>
          <a:lstStyle/>
          <a:p>
            <a:r>
              <a:rPr lang="en-US" altLang="zh-CN" sz="2100" b="1" spc="225" dirty="0">
                <a:solidFill>
                  <a:prstClr val="white"/>
                </a:solidFill>
              </a:rPr>
              <a:t>6.1</a:t>
            </a:r>
            <a:r>
              <a:rPr lang="zh-CN" altLang="en-US" sz="2100" b="1" spc="225" dirty="0">
                <a:solidFill>
                  <a:prstClr val="white"/>
                </a:solidFill>
              </a:rPr>
              <a:t>数据清洗转换</a:t>
            </a:r>
            <a:endParaRPr lang="zh-CN" altLang="en-US" sz="2100" b="1" spc="225" dirty="0">
              <a:solidFill>
                <a:prstClr val="white"/>
              </a:solidFill>
            </a:endParaRPr>
          </a:p>
        </p:txBody>
      </p:sp>
      <p:sp>
        <p:nvSpPr>
          <p:cNvPr id="38" name="矩形 37"/>
          <p:cNvSpPr/>
          <p:nvPr/>
        </p:nvSpPr>
        <p:spPr>
          <a:xfrm>
            <a:off x="452232" y="889323"/>
            <a:ext cx="1912703" cy="461665"/>
          </a:xfrm>
          <a:prstGeom prst="rect">
            <a:avLst/>
          </a:prstGeom>
        </p:spPr>
        <p:txBody>
          <a:bodyPr wrap="none">
            <a:spAutoFit/>
          </a:bodyPr>
          <a:lstStyle/>
          <a:p>
            <a:r>
              <a:rPr lang="en-US" altLang="zh-CN" sz="2400" b="1" dirty="0" smtClean="0">
                <a:solidFill>
                  <a:srgbClr val="3D89BC"/>
                </a:solidFill>
              </a:rPr>
              <a:t>2</a:t>
            </a:r>
            <a:r>
              <a:rPr lang="zh-CN" altLang="zh-CN" sz="2400" b="1" dirty="0" smtClean="0">
                <a:solidFill>
                  <a:srgbClr val="3D89BC"/>
                </a:solidFill>
              </a:rPr>
              <a:t>．</a:t>
            </a:r>
            <a:r>
              <a:rPr lang="zh-CN" altLang="en-US" sz="2400" b="1" dirty="0" smtClean="0">
                <a:solidFill>
                  <a:srgbClr val="3D89BC"/>
                </a:solidFill>
              </a:rPr>
              <a:t>数据校验</a:t>
            </a:r>
            <a:endParaRPr lang="zh-CN" altLang="zh-CN" sz="2400" b="1" dirty="0">
              <a:solidFill>
                <a:srgbClr val="3D89BC"/>
              </a:solidFill>
            </a:endParaRPr>
          </a:p>
        </p:txBody>
      </p:sp>
      <p:sp>
        <p:nvSpPr>
          <p:cNvPr id="18" name="文本框 17"/>
          <p:cNvSpPr txBox="1"/>
          <p:nvPr/>
        </p:nvSpPr>
        <p:spPr>
          <a:xfrm>
            <a:off x="452120" y="1339215"/>
            <a:ext cx="8311515" cy="2861310"/>
          </a:xfrm>
          <a:prstGeom prst="rect">
            <a:avLst/>
          </a:prstGeom>
          <a:noFill/>
        </p:spPr>
        <p:txBody>
          <a:bodyPr wrap="square" rtlCol="0" anchor="t">
            <a:spAutoFit/>
          </a:bodyPr>
          <a:lstStyle/>
          <a:p>
            <a:pPr indent="457200" fontAlgn="auto">
              <a:lnSpc>
                <a:spcPct val="150000"/>
              </a:lnSpc>
            </a:pPr>
            <a:r>
              <a:rPr lang="zh-CN" altLang="zh-CN" sz="2000" dirty="0"/>
              <a:t>数据检验是在数据清洗转换过程中，通过对转换的数据项增加验证约束，实现对数据转换过程的有效性验证。可能存在的数据验证方法有数据项规则设置、数据类型检验、正则表达式约束检验、查询表检验等。对数据执行检验后，</a:t>
            </a:r>
            <a:r>
              <a:rPr lang="en-US" altLang="zh-CN" sz="2000" dirty="0"/>
              <a:t>ETL</a:t>
            </a:r>
            <a:r>
              <a:rPr lang="zh-CN" altLang="zh-CN" sz="2000" dirty="0"/>
              <a:t>工具提供验证结果的输出。</a:t>
            </a:r>
            <a:endParaRPr lang="zh-CN" altLang="zh-CN" sz="2000" dirty="0"/>
          </a:p>
          <a:p>
            <a:pPr indent="457200" fontAlgn="auto">
              <a:lnSpc>
                <a:spcPct val="150000"/>
              </a:lnSpc>
            </a:pPr>
            <a:r>
              <a:rPr lang="zh-CN" altLang="zh-CN" sz="2000" dirty="0"/>
              <a:t>在</a:t>
            </a:r>
            <a:r>
              <a:rPr lang="en-US" altLang="zh-CN" sz="2000" dirty="0"/>
              <a:t>Kettle</a:t>
            </a:r>
            <a:r>
              <a:rPr lang="zh-CN" altLang="zh-CN" sz="2000" dirty="0"/>
              <a:t>中，可以在数据转换过程中增加“数据检验”（</a:t>
            </a:r>
            <a:r>
              <a:rPr lang="en-US" altLang="zh-CN" sz="2000" dirty="0"/>
              <a:t>Data Validator</a:t>
            </a:r>
            <a:r>
              <a:rPr lang="zh-CN" altLang="zh-CN" sz="2000" dirty="0"/>
              <a:t>）步骤来完成数据的有效性校验。</a:t>
            </a:r>
            <a:endParaRPr lang="zh-CN" altLang="zh-CN" sz="2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6"/>
          <p:cNvSpPr txBox="1"/>
          <p:nvPr/>
        </p:nvSpPr>
        <p:spPr>
          <a:xfrm>
            <a:off x="607500" y="177284"/>
            <a:ext cx="2285882" cy="323165"/>
          </a:xfrm>
          <a:prstGeom prst="rect">
            <a:avLst/>
          </a:prstGeom>
          <a:noFill/>
        </p:spPr>
        <p:txBody>
          <a:bodyPr wrap="none" lIns="0" tIns="0" rIns="0" bIns="0" rtlCol="0">
            <a:spAutoFit/>
          </a:bodyPr>
          <a:lstStyle/>
          <a:p>
            <a:r>
              <a:rPr lang="en-US" altLang="zh-CN" sz="2100" b="1" spc="225" dirty="0" smtClean="0">
                <a:solidFill>
                  <a:prstClr val="white"/>
                </a:solidFill>
                <a:sym typeface="+mn-ea"/>
              </a:rPr>
              <a:t>6.1</a:t>
            </a:r>
            <a:r>
              <a:rPr lang="zh-CN" altLang="en-US" sz="2100" b="1" spc="225" dirty="0">
                <a:solidFill>
                  <a:prstClr val="white"/>
                </a:solidFill>
                <a:sym typeface="+mn-ea"/>
              </a:rPr>
              <a:t>数据清洗转换</a:t>
            </a:r>
            <a:endParaRPr lang="zh-CN" altLang="en-US" sz="2100" b="1" spc="225" dirty="0">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715581"/>
          </a:xfrm>
          <a:prstGeom prst="rect">
            <a:avLst/>
          </a:prstGeom>
          <a:noFill/>
        </p:spPr>
        <p:txBody>
          <a:bodyPr wrap="none" rtlCol="0">
            <a:spAutoFit/>
          </a:bodyPr>
          <a:lstStyle/>
          <a:p>
            <a:r>
              <a:rPr lang="zh-CN" altLang="en-US" sz="1350" dirty="0">
                <a:solidFill>
                  <a:prstClr val="white"/>
                </a:solidFill>
              </a:rPr>
              <a:t>第六章 数据转换与加载</a:t>
            </a:r>
            <a:endParaRPr lang="zh-CN" altLang="en-US" sz="1350" dirty="0">
              <a:solidFill>
                <a:prstClr val="white"/>
              </a:solidFill>
            </a:endParaRPr>
          </a:p>
          <a:p>
            <a:endParaRPr lang="zh-CN" altLang="en-US" sz="1350" dirty="0">
              <a:solidFill>
                <a:prstClr val="white"/>
              </a:solidFill>
            </a:endParaRPr>
          </a:p>
          <a:p>
            <a:endParaRPr lang="zh-CN" altLang="en-US" sz="1350" dirty="0">
              <a:solidFill>
                <a:prstClr val="white"/>
              </a:solidFill>
            </a:endParaRPr>
          </a:p>
        </p:txBody>
      </p:sp>
      <p:sp>
        <p:nvSpPr>
          <p:cNvPr id="37" name="矩形 36"/>
          <p:cNvSpPr/>
          <p:nvPr/>
        </p:nvSpPr>
        <p:spPr>
          <a:xfrm>
            <a:off x="1861185" y="2022475"/>
            <a:ext cx="3906520" cy="4025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矩形 37"/>
          <p:cNvSpPr/>
          <p:nvPr/>
        </p:nvSpPr>
        <p:spPr>
          <a:xfrm>
            <a:off x="1861185" y="2055495"/>
            <a:ext cx="5026660" cy="368300"/>
          </a:xfrm>
          <a:prstGeom prst="rect">
            <a:avLst/>
          </a:prstGeom>
          <a:noFill/>
          <a:ln>
            <a:noFill/>
          </a:ln>
        </p:spPr>
        <p:txBody>
          <a:bodyPr wrap="square">
            <a:spAutoFit/>
          </a:bodyPr>
          <a:lstStyle/>
          <a:p>
            <a:r>
              <a:rPr lang="en-US" altLang="zh-CN" b="1" dirty="0" smtClean="0">
                <a:solidFill>
                  <a:schemeClr val="bg1"/>
                </a:solidFill>
              </a:rPr>
              <a:t>Kettle</a:t>
            </a:r>
            <a:r>
              <a:rPr lang="zh-CN" altLang="en-US" b="1" dirty="0" smtClean="0">
                <a:solidFill>
                  <a:schemeClr val="bg1"/>
                </a:solidFill>
              </a:rPr>
              <a:t>中的数据校验</a:t>
            </a:r>
            <a:endParaRPr lang="zh-CN" altLang="zh-CN" b="1" dirty="0">
              <a:solidFill>
                <a:schemeClr val="bg1"/>
              </a:solidFill>
            </a:endParaRPr>
          </a:p>
        </p:txBody>
      </p:sp>
      <p:sp>
        <p:nvSpPr>
          <p:cNvPr id="42" name="矩形 41"/>
          <p:cNvSpPr/>
          <p:nvPr/>
        </p:nvSpPr>
        <p:spPr>
          <a:xfrm>
            <a:off x="870585" y="2023110"/>
            <a:ext cx="861695" cy="40259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a:p>
        </p:txBody>
      </p:sp>
      <p:sp>
        <p:nvSpPr>
          <p:cNvPr id="2" name="文本框 1"/>
          <p:cNvSpPr txBox="1"/>
          <p:nvPr/>
        </p:nvSpPr>
        <p:spPr>
          <a:xfrm>
            <a:off x="593090" y="985520"/>
            <a:ext cx="8212455" cy="922020"/>
          </a:xfrm>
          <a:prstGeom prst="rect">
            <a:avLst/>
          </a:prstGeom>
          <a:noFill/>
        </p:spPr>
        <p:txBody>
          <a:bodyPr wrap="square" rtlCol="0">
            <a:spAutoFit/>
          </a:bodyPr>
          <a:lstStyle/>
          <a:p>
            <a:pPr indent="457200" fontAlgn="auto">
              <a:lnSpc>
                <a:spcPct val="150000"/>
              </a:lnSpc>
            </a:pPr>
            <a:r>
              <a:rPr lang="zh-CN" altLang="zh-CN" dirty="0"/>
              <a:t>在</a:t>
            </a:r>
            <a:r>
              <a:rPr lang="en-US" altLang="zh-CN" dirty="0"/>
              <a:t>Kettle</a:t>
            </a:r>
            <a:r>
              <a:rPr lang="zh-CN" altLang="zh-CN" dirty="0"/>
              <a:t>中，可以在数据转换过程中增加“数据检验”（</a:t>
            </a:r>
            <a:r>
              <a:rPr lang="en-US" altLang="zh-CN" dirty="0"/>
              <a:t>Data Validator</a:t>
            </a:r>
            <a:r>
              <a:rPr lang="zh-CN" altLang="zh-CN" dirty="0"/>
              <a:t>）步骤来完成数据的有效性校验。</a:t>
            </a:r>
            <a:endParaRPr lang="zh-CN" altLang="zh-CN" dirty="0"/>
          </a:p>
        </p:txBody>
      </p:sp>
      <p:graphicFrame>
        <p:nvGraphicFramePr>
          <p:cNvPr id="10" name="图示 9"/>
          <p:cNvGraphicFramePr/>
          <p:nvPr/>
        </p:nvGraphicFramePr>
        <p:xfrm>
          <a:off x="805815" y="2515870"/>
          <a:ext cx="7795260" cy="314706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1" name="文本框 10"/>
          <p:cNvSpPr txBox="1"/>
          <p:nvPr/>
        </p:nvSpPr>
        <p:spPr>
          <a:xfrm>
            <a:off x="2542381" y="4127836"/>
            <a:ext cx="5543550" cy="368300"/>
          </a:xfrm>
          <a:prstGeom prst="rect">
            <a:avLst/>
          </a:prstGeom>
          <a:noFill/>
        </p:spPr>
        <p:txBody>
          <a:bodyPr wrap="square" rtlCol="0" anchor="t">
            <a:spAutoFit/>
          </a:bodyPr>
          <a:lstStyle/>
          <a:p>
            <a:r>
              <a:rPr lang="en-US" altLang="zh-CN" dirty="0" smtClean="0"/>
              <a:t>NULL</a:t>
            </a:r>
            <a:r>
              <a:rPr lang="zh-CN" altLang="en-US" dirty="0" smtClean="0"/>
              <a:t>验证</a:t>
            </a:r>
            <a:endParaRPr lang="zh-CN" altLang="en-US" dirty="0"/>
          </a:p>
        </p:txBody>
      </p:sp>
      <p:sp>
        <p:nvSpPr>
          <p:cNvPr id="12" name="文本框 11"/>
          <p:cNvSpPr txBox="1"/>
          <p:nvPr/>
        </p:nvSpPr>
        <p:spPr>
          <a:xfrm>
            <a:off x="2476500" y="2985500"/>
            <a:ext cx="1554480" cy="368300"/>
          </a:xfrm>
          <a:prstGeom prst="rect">
            <a:avLst/>
          </a:prstGeom>
          <a:noFill/>
        </p:spPr>
        <p:txBody>
          <a:bodyPr wrap="none" rtlCol="0" anchor="t">
            <a:spAutoFit/>
          </a:bodyPr>
          <a:lstStyle/>
          <a:p>
            <a:pPr algn="l"/>
            <a:r>
              <a:rPr lang="zh-CN" altLang="en-US" dirty="0" smtClean="0"/>
              <a:t>设置校验规则</a:t>
            </a:r>
            <a:endParaRPr lang="zh-CN" altLang="en-US" dirty="0" smtClean="0"/>
          </a:p>
        </p:txBody>
      </p:sp>
      <p:sp>
        <p:nvSpPr>
          <p:cNvPr id="13" name="文本框 12"/>
          <p:cNvSpPr txBox="1"/>
          <p:nvPr/>
        </p:nvSpPr>
        <p:spPr>
          <a:xfrm>
            <a:off x="2476500" y="5227955"/>
            <a:ext cx="5841365" cy="368300"/>
          </a:xfrm>
          <a:prstGeom prst="rect">
            <a:avLst/>
          </a:prstGeom>
          <a:noFill/>
        </p:spPr>
        <p:txBody>
          <a:bodyPr wrap="square" rtlCol="0" anchor="t">
            <a:spAutoFit/>
          </a:bodyPr>
          <a:lstStyle/>
          <a:p>
            <a:pPr algn="l"/>
            <a:r>
              <a:rPr lang="zh-CN" altLang="en-US" dirty="0" smtClean="0">
                <a:sym typeface="+mn-ea"/>
              </a:rPr>
              <a:t>日期类型验证</a:t>
            </a:r>
            <a:endParaRPr lang="zh-CN" altLang="en-US" dirty="0" smtClean="0">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文本框 6"/>
          <p:cNvSpPr txBox="1"/>
          <p:nvPr/>
        </p:nvSpPr>
        <p:spPr>
          <a:xfrm>
            <a:off x="607500" y="177284"/>
            <a:ext cx="2285882" cy="323165"/>
          </a:xfrm>
          <a:prstGeom prst="rect">
            <a:avLst/>
          </a:prstGeom>
          <a:noFill/>
        </p:spPr>
        <p:txBody>
          <a:bodyPr wrap="none" lIns="0" tIns="0" rIns="0" bIns="0" rtlCol="0">
            <a:spAutoFit/>
          </a:bodyPr>
          <a:lstStyle/>
          <a:p>
            <a:r>
              <a:rPr lang="en-US" altLang="zh-CN" sz="2100" b="1" spc="225" dirty="0" smtClean="0">
                <a:solidFill>
                  <a:prstClr val="white"/>
                </a:solidFill>
                <a:sym typeface="+mn-ea"/>
              </a:rPr>
              <a:t>6.1</a:t>
            </a:r>
            <a:r>
              <a:rPr lang="zh-CN" altLang="en-US" sz="2100" b="1" spc="225" dirty="0">
                <a:solidFill>
                  <a:prstClr val="white"/>
                </a:solidFill>
                <a:sym typeface="+mn-ea"/>
              </a:rPr>
              <a:t>数据清洗转换</a:t>
            </a:r>
            <a:endParaRPr lang="zh-CN" altLang="en-US" sz="2100" b="1" spc="225" dirty="0">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715581"/>
          </a:xfrm>
          <a:prstGeom prst="rect">
            <a:avLst/>
          </a:prstGeom>
          <a:noFill/>
        </p:spPr>
        <p:txBody>
          <a:bodyPr wrap="none" rtlCol="0">
            <a:spAutoFit/>
          </a:bodyPr>
          <a:lstStyle/>
          <a:p>
            <a:r>
              <a:rPr lang="zh-CN" altLang="en-US" sz="1350" dirty="0">
                <a:solidFill>
                  <a:prstClr val="white"/>
                </a:solidFill>
              </a:rPr>
              <a:t>第六章 数据转换与加载</a:t>
            </a:r>
            <a:endParaRPr lang="zh-CN" altLang="en-US" sz="1350" dirty="0">
              <a:solidFill>
                <a:prstClr val="white"/>
              </a:solidFill>
            </a:endParaRPr>
          </a:p>
          <a:p>
            <a:endParaRPr lang="zh-CN" altLang="en-US" sz="1350" dirty="0">
              <a:solidFill>
                <a:prstClr val="white"/>
              </a:solidFill>
            </a:endParaRPr>
          </a:p>
          <a:p>
            <a:endParaRPr lang="zh-CN" altLang="en-US" sz="1350" dirty="0">
              <a:solidFill>
                <a:prstClr val="white"/>
              </a:solidFill>
            </a:endParaRPr>
          </a:p>
        </p:txBody>
      </p:sp>
      <p:sp>
        <p:nvSpPr>
          <p:cNvPr id="37" name="矩形 36"/>
          <p:cNvSpPr/>
          <p:nvPr/>
        </p:nvSpPr>
        <p:spPr>
          <a:xfrm>
            <a:off x="1861185" y="2022475"/>
            <a:ext cx="3906520" cy="40259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矩形 37"/>
          <p:cNvSpPr/>
          <p:nvPr/>
        </p:nvSpPr>
        <p:spPr>
          <a:xfrm>
            <a:off x="1861185" y="2055495"/>
            <a:ext cx="5026660" cy="368300"/>
          </a:xfrm>
          <a:prstGeom prst="rect">
            <a:avLst/>
          </a:prstGeom>
          <a:noFill/>
          <a:ln>
            <a:noFill/>
          </a:ln>
        </p:spPr>
        <p:txBody>
          <a:bodyPr wrap="square">
            <a:spAutoFit/>
          </a:bodyPr>
          <a:lstStyle/>
          <a:p>
            <a:r>
              <a:rPr lang="en-US" altLang="zh-CN" b="1" dirty="0" smtClean="0">
                <a:solidFill>
                  <a:schemeClr val="bg1"/>
                </a:solidFill>
              </a:rPr>
              <a:t>Kettle</a:t>
            </a:r>
            <a:r>
              <a:rPr lang="zh-CN" altLang="en-US" b="1" dirty="0" smtClean="0">
                <a:solidFill>
                  <a:schemeClr val="bg1"/>
                </a:solidFill>
              </a:rPr>
              <a:t>中的数据校验</a:t>
            </a:r>
            <a:endParaRPr lang="zh-CN" altLang="zh-CN" b="1" dirty="0">
              <a:solidFill>
                <a:schemeClr val="bg1"/>
              </a:solidFill>
            </a:endParaRPr>
          </a:p>
        </p:txBody>
      </p:sp>
      <p:sp>
        <p:nvSpPr>
          <p:cNvPr id="42" name="矩形 41"/>
          <p:cNvSpPr/>
          <p:nvPr/>
        </p:nvSpPr>
        <p:spPr>
          <a:xfrm>
            <a:off x="870585" y="2023110"/>
            <a:ext cx="861695" cy="402590"/>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b="1" dirty="0"/>
          </a:p>
        </p:txBody>
      </p:sp>
      <p:sp>
        <p:nvSpPr>
          <p:cNvPr id="2" name="文本框 1"/>
          <p:cNvSpPr txBox="1"/>
          <p:nvPr/>
        </p:nvSpPr>
        <p:spPr>
          <a:xfrm>
            <a:off x="593089" y="985520"/>
            <a:ext cx="8004319" cy="922020"/>
          </a:xfrm>
          <a:prstGeom prst="rect">
            <a:avLst/>
          </a:prstGeom>
          <a:noFill/>
        </p:spPr>
        <p:txBody>
          <a:bodyPr wrap="square" rtlCol="0">
            <a:spAutoFit/>
          </a:bodyPr>
          <a:lstStyle/>
          <a:p>
            <a:pPr indent="457200" fontAlgn="auto">
              <a:lnSpc>
                <a:spcPct val="150000"/>
              </a:lnSpc>
            </a:pPr>
            <a:r>
              <a:rPr lang="zh-CN" altLang="zh-CN" dirty="0"/>
              <a:t>在</a:t>
            </a:r>
            <a:r>
              <a:rPr lang="en-US" altLang="zh-CN" dirty="0"/>
              <a:t>Kettle</a:t>
            </a:r>
            <a:r>
              <a:rPr lang="zh-CN" altLang="zh-CN" dirty="0"/>
              <a:t>中，可以在数据转换过程中增加“数据检验”（</a:t>
            </a:r>
            <a:r>
              <a:rPr lang="en-US" altLang="zh-CN" dirty="0"/>
              <a:t>Data Validator</a:t>
            </a:r>
            <a:r>
              <a:rPr lang="zh-CN" altLang="zh-CN" dirty="0"/>
              <a:t>）步骤来完成数据的有效性校验。</a:t>
            </a:r>
            <a:endParaRPr lang="zh-CN" altLang="zh-CN" dirty="0"/>
          </a:p>
        </p:txBody>
      </p:sp>
      <p:graphicFrame>
        <p:nvGraphicFramePr>
          <p:cNvPr id="10" name="图示 9"/>
          <p:cNvGraphicFramePr/>
          <p:nvPr/>
        </p:nvGraphicFramePr>
        <p:xfrm>
          <a:off x="805815" y="2515871"/>
          <a:ext cx="7795260" cy="2250652"/>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13" name="文本框 12"/>
          <p:cNvSpPr txBox="1"/>
          <p:nvPr/>
        </p:nvSpPr>
        <p:spPr>
          <a:xfrm>
            <a:off x="2476500" y="3129280"/>
            <a:ext cx="4411345" cy="368300"/>
          </a:xfrm>
          <a:prstGeom prst="rect">
            <a:avLst/>
          </a:prstGeom>
          <a:noFill/>
        </p:spPr>
        <p:txBody>
          <a:bodyPr wrap="square" rtlCol="0" anchor="t">
            <a:spAutoFit/>
          </a:bodyPr>
          <a:lstStyle/>
          <a:p>
            <a:pPr algn="l"/>
            <a:r>
              <a:rPr lang="zh-CN" altLang="en-US" dirty="0" smtClean="0">
                <a:sym typeface="+mn-ea"/>
              </a:rPr>
              <a:t>日期类型验证</a:t>
            </a:r>
            <a:endParaRPr lang="zh-CN" altLang="en-US" dirty="0" smtClean="0">
              <a:sym typeface="+mn-ea"/>
            </a:endParaRPr>
          </a:p>
        </p:txBody>
      </p:sp>
      <p:sp>
        <p:nvSpPr>
          <p:cNvPr id="17" name="文本框 16"/>
          <p:cNvSpPr txBox="1"/>
          <p:nvPr/>
        </p:nvSpPr>
        <p:spPr>
          <a:xfrm>
            <a:off x="2489574" y="4253640"/>
            <a:ext cx="5916295" cy="368300"/>
          </a:xfrm>
          <a:prstGeom prst="rect">
            <a:avLst/>
          </a:prstGeom>
          <a:noFill/>
        </p:spPr>
        <p:txBody>
          <a:bodyPr wrap="square" rtlCol="0" anchor="t">
            <a:spAutoFit/>
          </a:bodyPr>
          <a:lstStyle/>
          <a:p>
            <a:r>
              <a:rPr lang="zh-CN" altLang="zh-CN" dirty="0"/>
              <a:t>正则表达式验证</a:t>
            </a:r>
            <a:endParaRPr lang="zh-CN" altLang="zh-CN"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7" name="文本框 6"/>
          <p:cNvSpPr txBox="1"/>
          <p:nvPr/>
        </p:nvSpPr>
        <p:spPr>
          <a:xfrm>
            <a:off x="452232" y="173917"/>
            <a:ext cx="2470548" cy="415498"/>
          </a:xfrm>
          <a:prstGeom prst="rect">
            <a:avLst/>
          </a:prstGeom>
          <a:noFill/>
        </p:spPr>
        <p:txBody>
          <a:bodyPr wrap="none" rtlCol="0">
            <a:spAutoFit/>
          </a:bodyPr>
          <a:lstStyle/>
          <a:p>
            <a:r>
              <a:rPr lang="en-US" altLang="zh-CN" sz="2100" b="1" spc="225" dirty="0">
                <a:solidFill>
                  <a:prstClr val="white"/>
                </a:solidFill>
              </a:rPr>
              <a:t>6.1</a:t>
            </a:r>
            <a:r>
              <a:rPr lang="zh-CN" altLang="en-US" sz="2100" b="1" spc="225" dirty="0">
                <a:solidFill>
                  <a:prstClr val="white"/>
                </a:solidFill>
              </a:rPr>
              <a:t>数据清洗转换</a:t>
            </a:r>
            <a:endParaRPr lang="zh-CN" altLang="en-US" sz="2100" b="1" spc="225" dirty="0">
              <a:solidFill>
                <a:prstClr val="white"/>
              </a:solidFill>
            </a:endParaRPr>
          </a:p>
        </p:txBody>
      </p:sp>
      <p:sp>
        <p:nvSpPr>
          <p:cNvPr id="38" name="矩形 37"/>
          <p:cNvSpPr/>
          <p:nvPr/>
        </p:nvSpPr>
        <p:spPr>
          <a:xfrm>
            <a:off x="452232" y="889323"/>
            <a:ext cx="1912703" cy="461665"/>
          </a:xfrm>
          <a:prstGeom prst="rect">
            <a:avLst/>
          </a:prstGeom>
        </p:spPr>
        <p:txBody>
          <a:bodyPr wrap="none">
            <a:spAutoFit/>
          </a:bodyPr>
          <a:lstStyle/>
          <a:p>
            <a:r>
              <a:rPr lang="en-US" altLang="zh-CN" sz="2400" b="1" dirty="0" smtClean="0">
                <a:solidFill>
                  <a:srgbClr val="3D89BC"/>
                </a:solidFill>
              </a:rPr>
              <a:t>3</a:t>
            </a:r>
            <a:r>
              <a:rPr lang="zh-CN" altLang="zh-CN" sz="2400" b="1" dirty="0" smtClean="0">
                <a:solidFill>
                  <a:srgbClr val="3D89BC"/>
                </a:solidFill>
              </a:rPr>
              <a:t>．</a:t>
            </a:r>
            <a:r>
              <a:rPr lang="zh-CN" altLang="en-US" sz="2400" b="1" dirty="0" smtClean="0">
                <a:solidFill>
                  <a:srgbClr val="3D89BC"/>
                </a:solidFill>
              </a:rPr>
              <a:t>错误处理</a:t>
            </a:r>
            <a:endParaRPr lang="zh-CN" altLang="zh-CN" sz="2400" b="1" dirty="0">
              <a:solidFill>
                <a:srgbClr val="3D89BC"/>
              </a:solidFill>
            </a:endParaRPr>
          </a:p>
        </p:txBody>
      </p:sp>
      <p:sp>
        <p:nvSpPr>
          <p:cNvPr id="18" name="文本框 17"/>
          <p:cNvSpPr txBox="1"/>
          <p:nvPr/>
        </p:nvSpPr>
        <p:spPr>
          <a:xfrm>
            <a:off x="452120" y="1339215"/>
            <a:ext cx="8311515" cy="2399665"/>
          </a:xfrm>
          <a:prstGeom prst="rect">
            <a:avLst/>
          </a:prstGeom>
          <a:noFill/>
        </p:spPr>
        <p:txBody>
          <a:bodyPr wrap="square" rtlCol="0" anchor="t">
            <a:spAutoFit/>
          </a:bodyPr>
          <a:lstStyle/>
          <a:p>
            <a:pPr indent="457200" fontAlgn="auto">
              <a:lnSpc>
                <a:spcPct val="150000"/>
              </a:lnSpc>
            </a:pPr>
            <a:r>
              <a:rPr lang="zh-CN" altLang="en-US" sz="2000" dirty="0"/>
              <a:t>数据错误是指数据在转换过程中出现数据丢失、数据失效和数据的完整性被破坏等问题。数据出现错误的原因五花八门，有存储设备的损坏、电磁干扰、错误的操作、硬件的故障等。造成的后果就是会增加大量无用数据甚至会造成系统瘫痪。因此，人们采取各种手段对数据转换进行优化，尽可能避免错误产生</a:t>
            </a:r>
            <a:endParaRPr lang="zh-CN" altLang="zh-CN" sz="2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7" name="文本框 6"/>
          <p:cNvSpPr txBox="1"/>
          <p:nvPr/>
        </p:nvSpPr>
        <p:spPr>
          <a:xfrm>
            <a:off x="452232" y="173917"/>
            <a:ext cx="2470548" cy="415498"/>
          </a:xfrm>
          <a:prstGeom prst="rect">
            <a:avLst/>
          </a:prstGeom>
          <a:noFill/>
        </p:spPr>
        <p:txBody>
          <a:bodyPr wrap="none" rtlCol="0">
            <a:spAutoFit/>
          </a:bodyPr>
          <a:lstStyle/>
          <a:p>
            <a:r>
              <a:rPr lang="en-US" altLang="zh-CN" sz="2100" b="1" spc="225" dirty="0">
                <a:solidFill>
                  <a:prstClr val="white"/>
                </a:solidFill>
              </a:rPr>
              <a:t>6.1</a:t>
            </a:r>
            <a:r>
              <a:rPr lang="zh-CN" altLang="en-US" sz="2100" b="1" spc="225" dirty="0">
                <a:solidFill>
                  <a:prstClr val="white"/>
                </a:solidFill>
              </a:rPr>
              <a:t>数据清洗转换</a:t>
            </a:r>
            <a:endParaRPr lang="zh-CN" altLang="en-US" sz="2100" b="1" spc="225" dirty="0">
              <a:solidFill>
                <a:prstClr val="white"/>
              </a:solidFill>
            </a:endParaRPr>
          </a:p>
        </p:txBody>
      </p:sp>
      <p:sp>
        <p:nvSpPr>
          <p:cNvPr id="38" name="矩形 37"/>
          <p:cNvSpPr/>
          <p:nvPr/>
        </p:nvSpPr>
        <p:spPr>
          <a:xfrm>
            <a:off x="452232" y="889323"/>
            <a:ext cx="2809240" cy="460375"/>
          </a:xfrm>
          <a:prstGeom prst="rect">
            <a:avLst/>
          </a:prstGeom>
        </p:spPr>
        <p:txBody>
          <a:bodyPr wrap="none">
            <a:spAutoFit/>
          </a:bodyPr>
          <a:lstStyle/>
          <a:p>
            <a:r>
              <a:rPr lang="zh-CN" altLang="en-US" sz="2400" b="1" dirty="0" smtClean="0">
                <a:solidFill>
                  <a:srgbClr val="3D89BC"/>
                </a:solidFill>
              </a:rPr>
              <a:t>（</a:t>
            </a:r>
            <a:r>
              <a:rPr lang="en-US" altLang="zh-CN" sz="2400" b="1" dirty="0">
                <a:solidFill>
                  <a:srgbClr val="3D89BC"/>
                </a:solidFill>
              </a:rPr>
              <a:t>1</a:t>
            </a:r>
            <a:r>
              <a:rPr lang="zh-CN" altLang="en-US" sz="2400" b="1" dirty="0" smtClean="0">
                <a:solidFill>
                  <a:srgbClr val="3D89BC"/>
                </a:solidFill>
              </a:rPr>
              <a:t>）转换过程错误</a:t>
            </a:r>
            <a:endParaRPr lang="zh-CN" altLang="zh-CN" sz="2400" b="1" dirty="0">
              <a:solidFill>
                <a:srgbClr val="3D89BC"/>
              </a:solidFill>
            </a:endParaRPr>
          </a:p>
        </p:txBody>
      </p:sp>
      <p:sp>
        <p:nvSpPr>
          <p:cNvPr id="18" name="文本框 17"/>
          <p:cNvSpPr txBox="1"/>
          <p:nvPr/>
        </p:nvSpPr>
        <p:spPr>
          <a:xfrm>
            <a:off x="452120" y="1339215"/>
            <a:ext cx="8311515" cy="2399665"/>
          </a:xfrm>
          <a:prstGeom prst="rect">
            <a:avLst/>
          </a:prstGeom>
          <a:noFill/>
        </p:spPr>
        <p:txBody>
          <a:bodyPr wrap="square" rtlCol="0" anchor="t">
            <a:spAutoFit/>
          </a:bodyPr>
          <a:lstStyle/>
          <a:p>
            <a:pPr indent="457200" fontAlgn="auto">
              <a:lnSpc>
                <a:spcPct val="150000"/>
              </a:lnSpc>
            </a:pPr>
            <a:r>
              <a:rPr lang="zh-CN" altLang="en-US" sz="2000" dirty="0"/>
              <a:t>在设计</a:t>
            </a:r>
            <a:r>
              <a:rPr lang="en-US" altLang="zh-CN" sz="2000" dirty="0"/>
              <a:t>ETL</a:t>
            </a:r>
            <a:r>
              <a:rPr lang="zh-CN" altLang="en-US" sz="2000" dirty="0"/>
              <a:t>过程中，存在一些设计未对转换过程进行错误处理，进而造成</a:t>
            </a:r>
            <a:r>
              <a:rPr lang="en-US" altLang="zh-CN" sz="2000" dirty="0"/>
              <a:t>ETL</a:t>
            </a:r>
            <a:r>
              <a:rPr lang="zh-CN" altLang="en-US" sz="2000" dirty="0"/>
              <a:t>执行完成后，目标端的数据未能按照约定数据标准进行组织存储，从而导致“脏”数据进入目标端。</a:t>
            </a:r>
            <a:r>
              <a:rPr lang="zh-CN" altLang="en-US" sz="2000" b="1" dirty="0"/>
              <a:t>转换过程错误是在执行</a:t>
            </a:r>
            <a:r>
              <a:rPr lang="en-US" altLang="zh-CN" sz="2000" b="1" dirty="0"/>
              <a:t>ETL</a:t>
            </a:r>
            <a:r>
              <a:rPr lang="zh-CN" altLang="en-US" sz="2000" b="1" dirty="0"/>
              <a:t>过程中发生的转换错误，该错误一旦发生，应该进入错误处理环节，终止</a:t>
            </a:r>
            <a:r>
              <a:rPr lang="en-US" altLang="zh-CN" sz="2000" b="1" dirty="0"/>
              <a:t>ETL</a:t>
            </a:r>
            <a:r>
              <a:rPr lang="zh-CN" altLang="en-US" sz="2000" b="1" dirty="0"/>
              <a:t>转换，保证进入目标系统的数据干净</a:t>
            </a:r>
            <a:r>
              <a:rPr lang="zh-CN" altLang="en-US" sz="2000" b="1" dirty="0" smtClean="0"/>
              <a:t>可靠</a:t>
            </a:r>
            <a:r>
              <a:rPr lang="zh-CN" altLang="en-US" sz="2000" dirty="0" smtClean="0"/>
              <a:t>。</a:t>
            </a:r>
            <a:endParaRPr lang="zh-CN" altLang="zh-CN" sz="2000" dirty="0"/>
          </a:p>
        </p:txBody>
      </p:sp>
      <p:pic>
        <p:nvPicPr>
          <p:cNvPr id="2050" name="图片 900"/>
          <p:cNvPicPr>
            <a:picLocks noChangeAspect="1" noChangeArrowheads="1"/>
          </p:cNvPicPr>
          <p:nvPr/>
        </p:nvPicPr>
        <p:blipFill>
          <a:blip r:embed="rId1">
            <a:extLst>
              <a:ext uri="{28A0092B-C50C-407E-A947-70E740481C1C}">
                <a14:useLocalDpi xmlns:a14="http://schemas.microsoft.com/office/drawing/2010/main" val="0"/>
              </a:ext>
            </a:extLst>
          </a:blip>
          <a:srcRect t="13394"/>
          <a:stretch>
            <a:fillRect/>
          </a:stretch>
        </p:blipFill>
        <p:spPr bwMode="auto">
          <a:xfrm>
            <a:off x="881767" y="3829536"/>
            <a:ext cx="7489367" cy="21838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90257" y="854039"/>
            <a:ext cx="7832784" cy="781050"/>
            <a:chOff x="2788580" y="1152524"/>
            <a:chExt cx="3730770" cy="781050"/>
          </a:xfrm>
        </p:grpSpPr>
        <p:grpSp>
          <p:nvGrpSpPr>
            <p:cNvPr id="6" name="组合 5"/>
            <p:cNvGrpSpPr/>
            <p:nvPr/>
          </p:nvGrpSpPr>
          <p:grpSpPr>
            <a:xfrm>
              <a:off x="2788580" y="1152524"/>
              <a:ext cx="3730770" cy="781050"/>
              <a:chOff x="3725790" y="847725"/>
              <a:chExt cx="3730770" cy="781050"/>
            </a:xfrm>
          </p:grpSpPr>
          <p:grpSp>
            <p:nvGrpSpPr>
              <p:cNvPr id="7" name="组合 6"/>
              <p:cNvGrpSpPr/>
              <p:nvPr/>
            </p:nvGrpSpPr>
            <p:grpSpPr>
              <a:xfrm>
                <a:off x="3725790" y="1019175"/>
                <a:ext cx="627135" cy="609600"/>
                <a:chOff x="3725790" y="1019175"/>
                <a:chExt cx="627135" cy="609600"/>
              </a:xfrm>
            </p:grpSpPr>
            <p:sp>
              <p:nvSpPr>
                <p:cNvPr id="12" name="任意多边形 11"/>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829425" y="1019175"/>
                <a:ext cx="627135" cy="609600"/>
                <a:chOff x="3725790" y="1019175"/>
                <a:chExt cx="627135" cy="609600"/>
              </a:xfrm>
            </p:grpSpPr>
            <p:sp>
              <p:nvSpPr>
                <p:cNvPr id="10" name="任意多边形 9"/>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181475" y="847725"/>
                <a:ext cx="28194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4"/>
            <p:cNvSpPr txBox="1"/>
            <p:nvPr/>
          </p:nvSpPr>
          <p:spPr>
            <a:xfrm>
              <a:off x="3587368" y="1169836"/>
              <a:ext cx="1969254" cy="523220"/>
            </a:xfrm>
            <a:prstGeom prst="rect">
              <a:avLst/>
            </a:prstGeom>
            <a:noFill/>
          </p:spPr>
          <p:txBody>
            <a:bodyPr wrap="none" rtlCol="0">
              <a:spAutoFit/>
            </a:bodyPr>
            <a:lstStyle/>
            <a:p>
              <a:pPr algn="ctr"/>
              <a:r>
                <a:rPr lang="zh-CN" altLang="en-US" sz="2800" dirty="0" smtClean="0">
                  <a:solidFill>
                    <a:schemeClr val="accent4"/>
                  </a:solidFill>
                </a:rPr>
                <a:t>第六章　</a:t>
              </a:r>
              <a:r>
                <a:rPr lang="zh-CN" altLang="en-US" sz="2800" dirty="0">
                  <a:solidFill>
                    <a:schemeClr val="accent4"/>
                  </a:solidFill>
                </a:rPr>
                <a:t>数据转换与加载</a:t>
              </a:r>
              <a:endParaRPr lang="zh-CN" altLang="en-US" sz="2800" dirty="0" smtClean="0">
                <a:solidFill>
                  <a:schemeClr val="accent4"/>
                </a:solidFill>
              </a:endParaRPr>
            </a:p>
          </p:txBody>
        </p:sp>
      </p:grpSp>
      <p:grpSp>
        <p:nvGrpSpPr>
          <p:cNvPr id="67" name="组合 66"/>
          <p:cNvGrpSpPr/>
          <p:nvPr/>
        </p:nvGrpSpPr>
        <p:grpSpPr>
          <a:xfrm>
            <a:off x="1754534" y="2048547"/>
            <a:ext cx="5693399" cy="415498"/>
            <a:chOff x="1807265" y="2462595"/>
            <a:chExt cx="5693399" cy="415498"/>
          </a:xfrm>
        </p:grpSpPr>
        <p:sp>
          <p:nvSpPr>
            <p:cNvPr id="47" name="圆角矩形 46"/>
            <p:cNvSpPr/>
            <p:nvPr/>
          </p:nvSpPr>
          <p:spPr>
            <a:xfrm>
              <a:off x="1807265" y="2478527"/>
              <a:ext cx="5693399" cy="394154"/>
            </a:xfrm>
            <a:prstGeom prst="roundRect">
              <a:avLst>
                <a:gd name="adj" fmla="val 20658"/>
              </a:avLst>
            </a:prstGeom>
            <a:solidFill>
              <a:srgbClr val="3D89B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矩形 47"/>
            <p:cNvSpPr/>
            <p:nvPr/>
          </p:nvSpPr>
          <p:spPr>
            <a:xfrm>
              <a:off x="1883286" y="2462595"/>
              <a:ext cx="2739853" cy="415498"/>
            </a:xfrm>
            <a:prstGeom prst="rect">
              <a:avLst/>
            </a:prstGeom>
          </p:spPr>
          <p:txBody>
            <a:bodyPr wrap="none">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rPr>
                <a:t>6.1</a:t>
              </a:r>
              <a:r>
                <a:rPr lang="zh-CN" altLang="en-US" sz="2100" spc="225" dirty="0">
                  <a:solidFill>
                    <a:schemeClr val="bg1"/>
                  </a:solidFill>
                  <a:latin typeface="微软雅黑" panose="020B0503020204020204" pitchFamily="34" charset="-122"/>
                  <a:ea typeface="微软雅黑" panose="020B0503020204020204" pitchFamily="34" charset="-122"/>
                </a:rPr>
                <a:t>　</a:t>
              </a:r>
              <a:r>
                <a:rPr lang="zh-CN" altLang="en-US" sz="2100" spc="225" dirty="0" smtClean="0">
                  <a:solidFill>
                    <a:schemeClr val="bg1"/>
                  </a:solidFill>
                  <a:latin typeface="微软雅黑" panose="020B0503020204020204" pitchFamily="34" charset="-122"/>
                  <a:ea typeface="微软雅黑" panose="020B0503020204020204" pitchFamily="34" charset="-122"/>
                </a:rPr>
                <a:t>数据清洗转换</a:t>
              </a:r>
              <a:endParaRPr lang="zh-CN" altLang="en-US" sz="2100" spc="225" dirty="0">
                <a:solidFill>
                  <a:schemeClr val="bg1"/>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1754534" y="2753555"/>
            <a:ext cx="5693399" cy="426278"/>
            <a:chOff x="1807265" y="2935089"/>
            <a:chExt cx="5693399" cy="426278"/>
          </a:xfrm>
        </p:grpSpPr>
        <p:sp>
          <p:nvSpPr>
            <p:cNvPr id="49" name="圆角矩形 48"/>
            <p:cNvSpPr/>
            <p:nvPr/>
          </p:nvSpPr>
          <p:spPr>
            <a:xfrm>
              <a:off x="1807265" y="2935089"/>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1881814" y="2945869"/>
              <a:ext cx="2739853" cy="415498"/>
            </a:xfrm>
            <a:prstGeom prst="rect">
              <a:avLst/>
            </a:prstGeom>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6.2</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数据质量评估</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1754534" y="3469343"/>
            <a:ext cx="5693399" cy="426278"/>
            <a:chOff x="1807265" y="3400693"/>
            <a:chExt cx="5693399" cy="426278"/>
          </a:xfrm>
        </p:grpSpPr>
        <p:sp>
          <p:nvSpPr>
            <p:cNvPr id="51" name="圆角矩形 50"/>
            <p:cNvSpPr/>
            <p:nvPr/>
          </p:nvSpPr>
          <p:spPr>
            <a:xfrm>
              <a:off x="1807265" y="3400693"/>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矩形 51"/>
            <p:cNvSpPr/>
            <p:nvPr/>
          </p:nvSpPr>
          <p:spPr>
            <a:xfrm>
              <a:off x="1881814" y="3411473"/>
              <a:ext cx="2143536" cy="415498"/>
            </a:xfrm>
            <a:prstGeom prst="rect">
              <a:avLst/>
            </a:prstGeom>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6.3</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数据加载</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754534" y="4800952"/>
            <a:ext cx="5693399" cy="748016"/>
            <a:chOff x="1807265" y="3866296"/>
            <a:chExt cx="5693399" cy="748016"/>
          </a:xfrm>
        </p:grpSpPr>
        <p:sp>
          <p:nvSpPr>
            <p:cNvPr id="53" name="圆角矩形 52"/>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矩形 53"/>
            <p:cNvSpPr/>
            <p:nvPr/>
          </p:nvSpPr>
          <p:spPr>
            <a:xfrm>
              <a:off x="1881814" y="3877077"/>
              <a:ext cx="716280" cy="737235"/>
            </a:xfrm>
            <a:prstGeom prst="rect">
              <a:avLst/>
            </a:prstGeom>
          </p:spPr>
          <p:txBody>
            <a:bodyPr wrap="none">
              <a:spAutoFit/>
            </a:bodyPr>
            <a:lstStyle/>
            <a:p>
              <a:pPr algn="l"/>
              <a:r>
                <a:rPr lang="zh-CN" altLang="en-US" sz="2100" dirty="0" smtClean="0">
                  <a:solidFill>
                    <a:schemeClr val="tx1">
                      <a:lumMod val="75000"/>
                      <a:lumOff val="25000"/>
                    </a:schemeClr>
                  </a:solidFill>
                  <a:sym typeface="+mn-ea"/>
                </a:rPr>
                <a:t>习题</a:t>
              </a:r>
              <a:endParaRPr lang="zh-CN" altLang="en-US"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7143" y="-9147"/>
            <a:ext cx="9158090" cy="382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3" name="矩形 32"/>
          <p:cNvSpPr/>
          <p:nvPr/>
        </p:nvSpPr>
        <p:spPr>
          <a:xfrm>
            <a:off x="7929" y="38314"/>
            <a:ext cx="235962" cy="300082"/>
          </a:xfrm>
          <a:prstGeom prst="rect">
            <a:avLst/>
          </a:prstGeom>
        </p:spPr>
        <p:txBody>
          <a:bodyPr wrap="none">
            <a:spAutoFit/>
          </a:bodyPr>
          <a:lstStyle/>
          <a:p>
            <a:r>
              <a:rPr lang="zh-CN" altLang="en-US" sz="1350" dirty="0" smtClean="0">
                <a:solidFill>
                  <a:schemeClr val="bg1"/>
                </a:solidFill>
              </a:rPr>
              <a:t> </a:t>
            </a:r>
            <a:endParaRPr lang="zh-CN" altLang="en-US" sz="1350" dirty="0">
              <a:solidFill>
                <a:schemeClr val="bg1"/>
              </a:solidFill>
            </a:endParaRPr>
          </a:p>
        </p:txBody>
      </p:sp>
      <p:sp>
        <p:nvSpPr>
          <p:cNvPr id="35" name="矩形 34"/>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3" name="组合 42"/>
          <p:cNvGrpSpPr/>
          <p:nvPr/>
        </p:nvGrpSpPr>
        <p:grpSpPr>
          <a:xfrm>
            <a:off x="1754534" y="4168834"/>
            <a:ext cx="5693399" cy="426278"/>
            <a:chOff x="1807265" y="3400693"/>
            <a:chExt cx="5693399" cy="426278"/>
          </a:xfrm>
        </p:grpSpPr>
        <p:sp>
          <p:nvSpPr>
            <p:cNvPr id="44" name="圆角矩形 43"/>
            <p:cNvSpPr/>
            <p:nvPr/>
          </p:nvSpPr>
          <p:spPr>
            <a:xfrm>
              <a:off x="1807265" y="3400693"/>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5" name="矩形 44"/>
            <p:cNvSpPr/>
            <p:nvPr/>
          </p:nvSpPr>
          <p:spPr>
            <a:xfrm>
              <a:off x="1881814" y="3411473"/>
              <a:ext cx="3038011" cy="415498"/>
            </a:xfrm>
            <a:prstGeom prst="rect">
              <a:avLst/>
            </a:prstGeom>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6.4</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上机练习与实训</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 name="矩形 1"/>
          <p:cNvSpPr/>
          <p:nvPr/>
        </p:nvSpPr>
        <p:spPr>
          <a:xfrm>
            <a:off x="7929" y="38314"/>
            <a:ext cx="2435282" cy="300082"/>
          </a:xfrm>
          <a:prstGeom prst="rect">
            <a:avLst/>
          </a:prstGeom>
        </p:spPr>
        <p:txBody>
          <a:bodyPr wrap="none">
            <a:spAutoFit/>
          </a:bodyPr>
          <a:lstStyle/>
          <a:p>
            <a:pPr algn="ctr"/>
            <a:r>
              <a:rPr lang="zh-CN" altLang="en-US" sz="1350" dirty="0" smtClean="0">
                <a:solidFill>
                  <a:schemeClr val="bg1"/>
                </a:solidFill>
              </a:rPr>
              <a:t>大数据应用人才培养系列教材</a:t>
            </a:r>
            <a:endParaRPr lang="zh-CN" altLang="en-US" sz="1350" dirty="0">
              <a:solidFill>
                <a:schemeClr val="bg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7" name="文本框 6"/>
          <p:cNvSpPr txBox="1"/>
          <p:nvPr/>
        </p:nvSpPr>
        <p:spPr>
          <a:xfrm>
            <a:off x="452232" y="173917"/>
            <a:ext cx="2470548" cy="415498"/>
          </a:xfrm>
          <a:prstGeom prst="rect">
            <a:avLst/>
          </a:prstGeom>
          <a:noFill/>
        </p:spPr>
        <p:txBody>
          <a:bodyPr wrap="none" rtlCol="0">
            <a:spAutoFit/>
          </a:bodyPr>
          <a:lstStyle/>
          <a:p>
            <a:r>
              <a:rPr lang="en-US" altLang="zh-CN" sz="2100" b="1" spc="225" dirty="0">
                <a:solidFill>
                  <a:prstClr val="white"/>
                </a:solidFill>
              </a:rPr>
              <a:t>6.1</a:t>
            </a:r>
            <a:r>
              <a:rPr lang="zh-CN" altLang="en-US" sz="2100" b="1" spc="225" dirty="0">
                <a:solidFill>
                  <a:prstClr val="white"/>
                </a:solidFill>
              </a:rPr>
              <a:t>数据清洗转换</a:t>
            </a:r>
            <a:endParaRPr lang="zh-CN" altLang="en-US" sz="2100" b="1" spc="225" dirty="0">
              <a:solidFill>
                <a:prstClr val="white"/>
              </a:solidFill>
            </a:endParaRPr>
          </a:p>
        </p:txBody>
      </p:sp>
      <p:sp>
        <p:nvSpPr>
          <p:cNvPr id="38" name="矩形 37"/>
          <p:cNvSpPr/>
          <p:nvPr/>
        </p:nvSpPr>
        <p:spPr>
          <a:xfrm>
            <a:off x="452232" y="889323"/>
            <a:ext cx="6590266" cy="461665"/>
          </a:xfrm>
          <a:prstGeom prst="rect">
            <a:avLst/>
          </a:prstGeom>
        </p:spPr>
        <p:txBody>
          <a:bodyPr wrap="none">
            <a:spAutoFit/>
          </a:bodyPr>
          <a:lstStyle/>
          <a:p>
            <a:r>
              <a:rPr lang="zh-CN" altLang="en-US" sz="2400" b="1" dirty="0" smtClean="0">
                <a:solidFill>
                  <a:srgbClr val="3D89BC"/>
                </a:solidFill>
              </a:rPr>
              <a:t>例</a:t>
            </a:r>
            <a:r>
              <a:rPr lang="en-US" altLang="zh-CN" sz="2400" b="1" dirty="0" smtClean="0">
                <a:solidFill>
                  <a:srgbClr val="3D89BC"/>
                </a:solidFill>
              </a:rPr>
              <a:t>6.3 </a:t>
            </a:r>
            <a:r>
              <a:rPr lang="zh-CN" altLang="en-US" sz="2400" b="1" dirty="0" smtClean="0">
                <a:solidFill>
                  <a:srgbClr val="3D89BC"/>
                </a:solidFill>
              </a:rPr>
              <a:t>设置</a:t>
            </a:r>
            <a:r>
              <a:rPr lang="zh-CN" altLang="en-US" sz="2400" b="1" dirty="0">
                <a:solidFill>
                  <a:srgbClr val="3D89BC"/>
                </a:solidFill>
              </a:rPr>
              <a:t>“定义错误处理”作为错误处理方式</a:t>
            </a:r>
            <a:endParaRPr lang="zh-CN" altLang="zh-CN" sz="2400" b="1" dirty="0">
              <a:solidFill>
                <a:srgbClr val="3D89BC"/>
              </a:solidFill>
            </a:endParaRPr>
          </a:p>
        </p:txBody>
      </p:sp>
      <p:sp>
        <p:nvSpPr>
          <p:cNvPr id="18" name="文本框 17"/>
          <p:cNvSpPr txBox="1"/>
          <p:nvPr/>
        </p:nvSpPr>
        <p:spPr>
          <a:xfrm>
            <a:off x="452120" y="1339215"/>
            <a:ext cx="8311515" cy="1476375"/>
          </a:xfrm>
          <a:prstGeom prst="rect">
            <a:avLst/>
          </a:prstGeom>
          <a:noFill/>
        </p:spPr>
        <p:txBody>
          <a:bodyPr wrap="square" rtlCol="0" anchor="t">
            <a:spAutoFit/>
          </a:bodyPr>
          <a:lstStyle/>
          <a:p>
            <a:pPr>
              <a:lnSpc>
                <a:spcPct val="150000"/>
              </a:lnSpc>
            </a:pPr>
            <a:r>
              <a:rPr lang="zh-CN" altLang="zh-CN" sz="2000" dirty="0"/>
              <a:t>（</a:t>
            </a:r>
            <a:r>
              <a:rPr lang="en-US" altLang="zh-CN" sz="2000" dirty="0"/>
              <a:t>1</a:t>
            </a:r>
            <a:r>
              <a:rPr lang="zh-CN" altLang="zh-CN" sz="2000" dirty="0"/>
              <a:t>）增加“</a:t>
            </a:r>
            <a:r>
              <a:rPr lang="en-US" altLang="zh-CN" sz="2000" dirty="0"/>
              <a:t>Excel</a:t>
            </a:r>
            <a:r>
              <a:rPr lang="zh-CN" altLang="zh-CN" sz="2000" dirty="0"/>
              <a:t>输出”，重命名为“</a:t>
            </a:r>
            <a:r>
              <a:rPr lang="en-US" altLang="zh-CN" sz="2000" dirty="0"/>
              <a:t>Excel</a:t>
            </a:r>
            <a:r>
              <a:rPr lang="zh-CN" altLang="zh-CN" sz="2000" dirty="0"/>
              <a:t>错误输出”。</a:t>
            </a:r>
            <a:endParaRPr lang="zh-CN" altLang="zh-CN" sz="2000" dirty="0"/>
          </a:p>
          <a:p>
            <a:pPr>
              <a:lnSpc>
                <a:spcPct val="150000"/>
              </a:lnSpc>
            </a:pPr>
            <a:r>
              <a:rPr lang="zh-CN" altLang="zh-CN" sz="2000" dirty="0"/>
              <a:t>（</a:t>
            </a:r>
            <a:r>
              <a:rPr lang="en-US" altLang="zh-CN" sz="2000" dirty="0"/>
              <a:t>2</a:t>
            </a:r>
            <a:r>
              <a:rPr lang="zh-CN" altLang="zh-CN" sz="2000" dirty="0"/>
              <a:t>）在“表输出”步骤上通过右键快捷菜单选择“定义错误处理”命令（如图</a:t>
            </a:r>
            <a:r>
              <a:rPr lang="en-US" altLang="zh-CN" sz="2000" dirty="0"/>
              <a:t>6-17</a:t>
            </a:r>
            <a:r>
              <a:rPr lang="zh-CN" altLang="zh-CN" sz="2000" dirty="0"/>
              <a:t>所示），打开“步骤错误处理设置”对话框</a:t>
            </a:r>
            <a:endParaRPr lang="zh-CN" altLang="zh-CN" sz="2000" dirty="0"/>
          </a:p>
        </p:txBody>
      </p:sp>
      <p:pic>
        <p:nvPicPr>
          <p:cNvPr id="3074" name="图片 901"/>
          <p:cNvPicPr>
            <a:picLocks noChangeAspect="1" noChangeArrowheads="1"/>
          </p:cNvPicPr>
          <p:nvPr/>
        </p:nvPicPr>
        <p:blipFill>
          <a:blip r:embed="rId1">
            <a:extLst>
              <a:ext uri="{28A0092B-C50C-407E-A947-70E740481C1C}">
                <a14:useLocalDpi xmlns:a14="http://schemas.microsoft.com/office/drawing/2010/main" val="0"/>
              </a:ext>
            </a:extLst>
          </a:blip>
          <a:srcRect t="2380"/>
          <a:stretch>
            <a:fillRect/>
          </a:stretch>
        </p:blipFill>
        <p:spPr bwMode="auto">
          <a:xfrm>
            <a:off x="1833321" y="2799976"/>
            <a:ext cx="4606885" cy="3460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7" name="文本框 6"/>
          <p:cNvSpPr txBox="1"/>
          <p:nvPr/>
        </p:nvSpPr>
        <p:spPr>
          <a:xfrm>
            <a:off x="452232" y="173917"/>
            <a:ext cx="2470548" cy="415498"/>
          </a:xfrm>
          <a:prstGeom prst="rect">
            <a:avLst/>
          </a:prstGeom>
          <a:noFill/>
        </p:spPr>
        <p:txBody>
          <a:bodyPr wrap="none" rtlCol="0">
            <a:spAutoFit/>
          </a:bodyPr>
          <a:lstStyle/>
          <a:p>
            <a:r>
              <a:rPr lang="en-US" altLang="zh-CN" sz="2100" b="1" spc="225" dirty="0">
                <a:solidFill>
                  <a:prstClr val="white"/>
                </a:solidFill>
              </a:rPr>
              <a:t>6.1</a:t>
            </a:r>
            <a:r>
              <a:rPr lang="zh-CN" altLang="en-US" sz="2100" b="1" spc="225" dirty="0">
                <a:solidFill>
                  <a:prstClr val="white"/>
                </a:solidFill>
              </a:rPr>
              <a:t>数据清洗转换</a:t>
            </a:r>
            <a:endParaRPr lang="zh-CN" altLang="en-US" sz="2100" b="1" spc="225" dirty="0">
              <a:solidFill>
                <a:prstClr val="white"/>
              </a:solidFill>
            </a:endParaRPr>
          </a:p>
        </p:txBody>
      </p:sp>
      <p:sp>
        <p:nvSpPr>
          <p:cNvPr id="38" name="矩形 37"/>
          <p:cNvSpPr/>
          <p:nvPr/>
        </p:nvSpPr>
        <p:spPr>
          <a:xfrm>
            <a:off x="452232" y="889323"/>
            <a:ext cx="6590266" cy="461665"/>
          </a:xfrm>
          <a:prstGeom prst="rect">
            <a:avLst/>
          </a:prstGeom>
        </p:spPr>
        <p:txBody>
          <a:bodyPr wrap="none">
            <a:spAutoFit/>
          </a:bodyPr>
          <a:lstStyle/>
          <a:p>
            <a:r>
              <a:rPr lang="zh-CN" altLang="en-US" sz="2400" b="1" dirty="0" smtClean="0">
                <a:solidFill>
                  <a:srgbClr val="3D89BC"/>
                </a:solidFill>
              </a:rPr>
              <a:t>例</a:t>
            </a:r>
            <a:r>
              <a:rPr lang="en-US" altLang="zh-CN" sz="2400" b="1" dirty="0" smtClean="0">
                <a:solidFill>
                  <a:srgbClr val="3D89BC"/>
                </a:solidFill>
              </a:rPr>
              <a:t>6.3 </a:t>
            </a:r>
            <a:r>
              <a:rPr lang="zh-CN" altLang="en-US" sz="2400" b="1" dirty="0" smtClean="0">
                <a:solidFill>
                  <a:srgbClr val="3D89BC"/>
                </a:solidFill>
              </a:rPr>
              <a:t>设置</a:t>
            </a:r>
            <a:r>
              <a:rPr lang="zh-CN" altLang="en-US" sz="2400" b="1" dirty="0">
                <a:solidFill>
                  <a:srgbClr val="3D89BC"/>
                </a:solidFill>
              </a:rPr>
              <a:t>“定义错误处理”作为错误处理方式</a:t>
            </a:r>
            <a:endParaRPr lang="zh-CN" altLang="zh-CN" sz="2400" b="1" dirty="0">
              <a:solidFill>
                <a:srgbClr val="3D89BC"/>
              </a:solidFill>
            </a:endParaRPr>
          </a:p>
        </p:txBody>
      </p:sp>
      <p:sp>
        <p:nvSpPr>
          <p:cNvPr id="18" name="文本框 17"/>
          <p:cNvSpPr txBox="1"/>
          <p:nvPr/>
        </p:nvSpPr>
        <p:spPr>
          <a:xfrm>
            <a:off x="452120" y="1339215"/>
            <a:ext cx="8311515" cy="1476375"/>
          </a:xfrm>
          <a:prstGeom prst="rect">
            <a:avLst/>
          </a:prstGeom>
          <a:noFill/>
        </p:spPr>
        <p:txBody>
          <a:bodyPr wrap="square" rtlCol="0" anchor="t">
            <a:spAutoFit/>
          </a:bodyPr>
          <a:lstStyle/>
          <a:p>
            <a:pPr>
              <a:lnSpc>
                <a:spcPct val="150000"/>
              </a:lnSpc>
            </a:pPr>
            <a:r>
              <a:rPr lang="zh-CN" altLang="zh-CN" sz="2000" dirty="0" smtClean="0"/>
              <a:t>（</a:t>
            </a:r>
            <a:r>
              <a:rPr lang="en-US" altLang="zh-CN" sz="2000" dirty="0"/>
              <a:t>3</a:t>
            </a:r>
            <a:r>
              <a:rPr lang="zh-CN" altLang="zh-CN" sz="2000" dirty="0"/>
              <a:t>）设置“步骤错误处理设置”对话框的参数，指定“目标步骤”为“</a:t>
            </a:r>
            <a:r>
              <a:rPr lang="en-US" altLang="zh-CN" sz="2000" dirty="0"/>
              <a:t>Excel</a:t>
            </a:r>
            <a:r>
              <a:rPr lang="zh-CN" altLang="zh-CN" sz="2000" dirty="0"/>
              <a:t>错误输出”，并选中“启用错误处理？”复选框，指定相关的错误字段值</a:t>
            </a:r>
            <a:endParaRPr lang="zh-CN" altLang="zh-CN" sz="2000" dirty="0"/>
          </a:p>
        </p:txBody>
      </p:sp>
      <p:pic>
        <p:nvPicPr>
          <p:cNvPr id="4098" name="图片 90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54225" y="2958128"/>
            <a:ext cx="6259579" cy="3299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7" name="文本框 6"/>
          <p:cNvSpPr txBox="1"/>
          <p:nvPr/>
        </p:nvSpPr>
        <p:spPr>
          <a:xfrm>
            <a:off x="452232" y="173917"/>
            <a:ext cx="2470548" cy="415498"/>
          </a:xfrm>
          <a:prstGeom prst="rect">
            <a:avLst/>
          </a:prstGeom>
          <a:noFill/>
        </p:spPr>
        <p:txBody>
          <a:bodyPr wrap="none" rtlCol="0">
            <a:spAutoFit/>
          </a:bodyPr>
          <a:lstStyle/>
          <a:p>
            <a:r>
              <a:rPr lang="en-US" altLang="zh-CN" sz="2100" b="1" spc="225" dirty="0">
                <a:solidFill>
                  <a:prstClr val="white"/>
                </a:solidFill>
              </a:rPr>
              <a:t>6.1</a:t>
            </a:r>
            <a:r>
              <a:rPr lang="zh-CN" altLang="en-US" sz="2100" b="1" spc="225" dirty="0">
                <a:solidFill>
                  <a:prstClr val="white"/>
                </a:solidFill>
              </a:rPr>
              <a:t>数据清洗转换</a:t>
            </a:r>
            <a:endParaRPr lang="zh-CN" altLang="en-US" sz="2100" b="1" spc="225" dirty="0">
              <a:solidFill>
                <a:prstClr val="white"/>
              </a:solidFill>
            </a:endParaRPr>
          </a:p>
        </p:txBody>
      </p:sp>
      <p:sp>
        <p:nvSpPr>
          <p:cNvPr id="38" name="矩形 37"/>
          <p:cNvSpPr/>
          <p:nvPr/>
        </p:nvSpPr>
        <p:spPr>
          <a:xfrm>
            <a:off x="452232" y="889323"/>
            <a:ext cx="6590266" cy="461665"/>
          </a:xfrm>
          <a:prstGeom prst="rect">
            <a:avLst/>
          </a:prstGeom>
        </p:spPr>
        <p:txBody>
          <a:bodyPr wrap="none">
            <a:spAutoFit/>
          </a:bodyPr>
          <a:lstStyle/>
          <a:p>
            <a:r>
              <a:rPr lang="zh-CN" altLang="en-US" sz="2400" b="1" dirty="0" smtClean="0">
                <a:solidFill>
                  <a:srgbClr val="3D89BC"/>
                </a:solidFill>
              </a:rPr>
              <a:t>例</a:t>
            </a:r>
            <a:r>
              <a:rPr lang="en-US" altLang="zh-CN" sz="2400" b="1" dirty="0" smtClean="0">
                <a:solidFill>
                  <a:srgbClr val="3D89BC"/>
                </a:solidFill>
              </a:rPr>
              <a:t>6.3 </a:t>
            </a:r>
            <a:r>
              <a:rPr lang="zh-CN" altLang="en-US" sz="2400" b="1" dirty="0" smtClean="0">
                <a:solidFill>
                  <a:srgbClr val="3D89BC"/>
                </a:solidFill>
              </a:rPr>
              <a:t>设置</a:t>
            </a:r>
            <a:r>
              <a:rPr lang="zh-CN" altLang="en-US" sz="2400" b="1" dirty="0">
                <a:solidFill>
                  <a:srgbClr val="3D89BC"/>
                </a:solidFill>
              </a:rPr>
              <a:t>“定义错误处理”作为错误处理方式</a:t>
            </a:r>
            <a:endParaRPr lang="zh-CN" altLang="zh-CN" sz="2400" b="1" dirty="0">
              <a:solidFill>
                <a:srgbClr val="3D89BC"/>
              </a:solidFill>
            </a:endParaRPr>
          </a:p>
        </p:txBody>
      </p:sp>
      <p:sp>
        <p:nvSpPr>
          <p:cNvPr id="18" name="文本框 17"/>
          <p:cNvSpPr txBox="1"/>
          <p:nvPr/>
        </p:nvSpPr>
        <p:spPr>
          <a:xfrm>
            <a:off x="452120" y="1339215"/>
            <a:ext cx="8311515" cy="1476375"/>
          </a:xfrm>
          <a:prstGeom prst="rect">
            <a:avLst/>
          </a:prstGeom>
          <a:noFill/>
        </p:spPr>
        <p:txBody>
          <a:bodyPr wrap="square" rtlCol="0" anchor="t">
            <a:spAutoFit/>
          </a:bodyPr>
          <a:lstStyle/>
          <a:p>
            <a:pPr>
              <a:lnSpc>
                <a:spcPct val="150000"/>
              </a:lnSpc>
            </a:pPr>
            <a:r>
              <a:rPr lang="zh-CN" altLang="zh-CN" sz="2000" dirty="0"/>
              <a:t>（</a:t>
            </a:r>
            <a:r>
              <a:rPr lang="en-US" altLang="zh-CN" sz="2000" dirty="0"/>
              <a:t>4</a:t>
            </a:r>
            <a:r>
              <a:rPr lang="zh-CN" altLang="zh-CN" sz="2000" dirty="0"/>
              <a:t>）指定了</a:t>
            </a:r>
            <a:r>
              <a:rPr lang="en-US" altLang="zh-CN" sz="2000" dirty="0"/>
              <a:t>Excel</a:t>
            </a:r>
            <a:r>
              <a:rPr lang="zh-CN" altLang="zh-CN" sz="2000" dirty="0"/>
              <a:t>错误输出后，表输出中遇到的错误就会直接转存到</a:t>
            </a:r>
            <a:r>
              <a:rPr lang="en-US" altLang="zh-CN" sz="2000" dirty="0"/>
              <a:t>Excel</a:t>
            </a:r>
            <a:r>
              <a:rPr lang="zh-CN" altLang="zh-CN" sz="2000" dirty="0"/>
              <a:t>输出，除了在“步骤错误处理设置”中指定的字段名之外，表输出中的字段名也会一并加入</a:t>
            </a:r>
            <a:r>
              <a:rPr lang="en-US" altLang="zh-CN" sz="2000" dirty="0"/>
              <a:t>Excel</a:t>
            </a:r>
            <a:r>
              <a:rPr lang="zh-CN" altLang="zh-CN" sz="2000" dirty="0"/>
              <a:t>输出中</a:t>
            </a:r>
            <a:endParaRPr lang="zh-CN" altLang="zh-CN" sz="2000" dirty="0"/>
          </a:p>
        </p:txBody>
      </p:sp>
      <p:pic>
        <p:nvPicPr>
          <p:cNvPr id="5122" name="图片 90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334057" y="2948044"/>
            <a:ext cx="6393336" cy="2852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7" name="文本框 6"/>
          <p:cNvSpPr txBox="1"/>
          <p:nvPr/>
        </p:nvSpPr>
        <p:spPr>
          <a:xfrm>
            <a:off x="452232" y="173917"/>
            <a:ext cx="2470548" cy="415498"/>
          </a:xfrm>
          <a:prstGeom prst="rect">
            <a:avLst/>
          </a:prstGeom>
          <a:noFill/>
        </p:spPr>
        <p:txBody>
          <a:bodyPr wrap="none" rtlCol="0">
            <a:spAutoFit/>
          </a:bodyPr>
          <a:lstStyle/>
          <a:p>
            <a:r>
              <a:rPr lang="en-US" altLang="zh-CN" sz="2100" b="1" spc="225" dirty="0">
                <a:solidFill>
                  <a:prstClr val="white"/>
                </a:solidFill>
              </a:rPr>
              <a:t>6.1</a:t>
            </a:r>
            <a:r>
              <a:rPr lang="zh-CN" altLang="en-US" sz="2100" b="1" spc="225" dirty="0">
                <a:solidFill>
                  <a:prstClr val="white"/>
                </a:solidFill>
              </a:rPr>
              <a:t>数据清洗转换</a:t>
            </a:r>
            <a:endParaRPr lang="zh-CN" altLang="en-US" sz="2100" b="1" spc="225" dirty="0">
              <a:solidFill>
                <a:prstClr val="white"/>
              </a:solidFill>
            </a:endParaRPr>
          </a:p>
        </p:txBody>
      </p:sp>
      <p:sp>
        <p:nvSpPr>
          <p:cNvPr id="38" name="矩形 37"/>
          <p:cNvSpPr/>
          <p:nvPr/>
        </p:nvSpPr>
        <p:spPr>
          <a:xfrm>
            <a:off x="452232" y="768673"/>
            <a:ext cx="2809240" cy="460375"/>
          </a:xfrm>
          <a:prstGeom prst="rect">
            <a:avLst/>
          </a:prstGeom>
        </p:spPr>
        <p:txBody>
          <a:bodyPr wrap="none">
            <a:spAutoFit/>
          </a:bodyPr>
          <a:lstStyle/>
          <a:p>
            <a:r>
              <a:rPr lang="zh-CN" altLang="en-US" sz="2400" b="1" dirty="0" smtClean="0">
                <a:solidFill>
                  <a:srgbClr val="3D89BC"/>
                </a:solidFill>
              </a:rPr>
              <a:t>（</a:t>
            </a:r>
            <a:r>
              <a:rPr lang="en-US" altLang="zh-CN" sz="2400" b="1" dirty="0" smtClean="0">
                <a:solidFill>
                  <a:srgbClr val="3D89BC"/>
                </a:solidFill>
              </a:rPr>
              <a:t>2</a:t>
            </a:r>
            <a:r>
              <a:rPr lang="zh-CN" altLang="en-US" sz="2400" b="1" dirty="0" smtClean="0">
                <a:solidFill>
                  <a:srgbClr val="3D89BC"/>
                </a:solidFill>
              </a:rPr>
              <a:t>）转换数据错误</a:t>
            </a:r>
            <a:endParaRPr lang="zh-CN" altLang="zh-CN" sz="2400" b="1" dirty="0">
              <a:solidFill>
                <a:srgbClr val="3D89BC"/>
              </a:solidFill>
            </a:endParaRPr>
          </a:p>
        </p:txBody>
      </p:sp>
      <p:sp>
        <p:nvSpPr>
          <p:cNvPr id="18" name="文本框 17"/>
          <p:cNvSpPr txBox="1"/>
          <p:nvPr/>
        </p:nvSpPr>
        <p:spPr>
          <a:xfrm>
            <a:off x="452120" y="1097915"/>
            <a:ext cx="8531225" cy="1938020"/>
          </a:xfrm>
          <a:prstGeom prst="rect">
            <a:avLst/>
          </a:prstGeom>
          <a:noFill/>
        </p:spPr>
        <p:txBody>
          <a:bodyPr wrap="square" rtlCol="0" anchor="t">
            <a:spAutoFit/>
          </a:bodyPr>
          <a:lstStyle/>
          <a:p>
            <a:pPr>
              <a:lnSpc>
                <a:spcPct val="150000"/>
              </a:lnSpc>
            </a:pPr>
            <a:r>
              <a:rPr lang="zh-CN" altLang="zh-CN" sz="2000" dirty="0"/>
              <a:t>所谓数据转换，从计算机审计的需求来讲，主要包括两个方面的内容：一是将被审计单位的数据有效地装载到审计软件所操纵的数据库中；二是明确地标识出每张表、每个字段的具体含义及其相互之间的关系。而转换数据错误则出现在数据转换过程中，要想实现严格的等价转换是比较困难</a:t>
            </a:r>
            <a:r>
              <a:rPr lang="zh-CN" altLang="zh-CN" sz="2000" dirty="0" smtClean="0"/>
              <a:t>的</a:t>
            </a:r>
            <a:r>
              <a:rPr lang="zh-CN" altLang="en-US" sz="2000" dirty="0" smtClean="0"/>
              <a:t>。</a:t>
            </a:r>
            <a:endParaRPr lang="zh-CN" altLang="zh-CN" sz="2000" dirty="0"/>
          </a:p>
        </p:txBody>
      </p:sp>
      <p:sp>
        <p:nvSpPr>
          <p:cNvPr id="2" name="矩形 1"/>
          <p:cNvSpPr/>
          <p:nvPr/>
        </p:nvSpPr>
        <p:spPr>
          <a:xfrm>
            <a:off x="509270" y="2915920"/>
            <a:ext cx="8474075" cy="3322955"/>
          </a:xfrm>
          <a:prstGeom prst="rect">
            <a:avLst/>
          </a:prstGeom>
        </p:spPr>
        <p:txBody>
          <a:bodyPr wrap="square">
            <a:spAutoFit/>
          </a:bodyPr>
          <a:lstStyle/>
          <a:p>
            <a:pPr>
              <a:lnSpc>
                <a:spcPct val="150000"/>
              </a:lnSpc>
            </a:pPr>
            <a:r>
              <a:rPr lang="zh-CN" altLang="zh-CN" sz="2000" dirty="0"/>
              <a:t>两种模型在数据转换的过程中会出现各种语法和语义上的错误。 </a:t>
            </a:r>
            <a:endParaRPr lang="zh-CN" altLang="zh-CN" sz="2000" dirty="0"/>
          </a:p>
          <a:p>
            <a:pPr marL="342900" lvl="0" indent="-342900">
              <a:lnSpc>
                <a:spcPct val="150000"/>
              </a:lnSpc>
              <a:buFont typeface="Wingdings" panose="05000000000000000000" pitchFamily="2" charset="2"/>
              <a:buChar char="n"/>
            </a:pPr>
            <a:r>
              <a:rPr lang="zh-CN" altLang="zh-CN" sz="2000" b="1" dirty="0"/>
              <a:t>命名错误：</a:t>
            </a:r>
            <a:r>
              <a:rPr lang="zh-CN" altLang="zh-CN" sz="2000" dirty="0"/>
              <a:t>源端数据源的标识符可能是目的数据源中的保留字。 </a:t>
            </a:r>
            <a:endParaRPr lang="zh-CN" altLang="zh-CN" sz="2000" dirty="0"/>
          </a:p>
          <a:p>
            <a:pPr marL="342900" lvl="0" indent="-342900">
              <a:lnSpc>
                <a:spcPct val="150000"/>
              </a:lnSpc>
              <a:buFont typeface="Wingdings" panose="05000000000000000000" pitchFamily="2" charset="2"/>
              <a:buChar char="n"/>
            </a:pPr>
            <a:r>
              <a:rPr lang="zh-CN" altLang="zh-CN" sz="2000" b="1" dirty="0"/>
              <a:t>格式错误</a:t>
            </a:r>
            <a:r>
              <a:rPr lang="zh-CN" altLang="zh-CN" sz="2000" dirty="0"/>
              <a:t>：同一种数据类型可能有不同的表示方法和语义差异。</a:t>
            </a:r>
            <a:endParaRPr lang="zh-CN" altLang="zh-CN" sz="2000" dirty="0"/>
          </a:p>
          <a:p>
            <a:pPr marL="342900" lvl="0" indent="-342900">
              <a:lnSpc>
                <a:spcPct val="150000"/>
              </a:lnSpc>
              <a:buFont typeface="Wingdings" panose="05000000000000000000" pitchFamily="2" charset="2"/>
              <a:buChar char="n"/>
            </a:pPr>
            <a:r>
              <a:rPr lang="zh-CN" altLang="zh-CN" sz="2000" b="1" dirty="0"/>
              <a:t>结构错误</a:t>
            </a:r>
            <a:r>
              <a:rPr lang="zh-CN" altLang="zh-CN" sz="2000" dirty="0"/>
              <a:t>：如果两种数据库之间的数据定义模型不同，如为关系模型和层次模型，则需要重新定义实体属性和联系，以防止属性或联系信息的丢失。 </a:t>
            </a:r>
            <a:endParaRPr lang="zh-CN" altLang="zh-CN" sz="2000" dirty="0"/>
          </a:p>
          <a:p>
            <a:pPr marL="342900" lvl="0" indent="-342900">
              <a:lnSpc>
                <a:spcPct val="150000"/>
              </a:lnSpc>
              <a:buFont typeface="Wingdings" panose="05000000000000000000" pitchFamily="2" charset="2"/>
              <a:buChar char="n"/>
            </a:pPr>
            <a:r>
              <a:rPr lang="zh-CN" altLang="zh-CN" sz="2000" b="1" dirty="0"/>
              <a:t>类型错误</a:t>
            </a:r>
            <a:r>
              <a:rPr lang="zh-CN" altLang="zh-CN" sz="2000" dirty="0"/>
              <a:t>：不同数据库的同一种数据类型存在精度之间的差异。</a:t>
            </a:r>
            <a:endParaRPr lang="zh-CN" altLang="zh-CN" sz="20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7" name="文本框 6"/>
          <p:cNvSpPr txBox="1"/>
          <p:nvPr/>
        </p:nvSpPr>
        <p:spPr>
          <a:xfrm>
            <a:off x="452232" y="173917"/>
            <a:ext cx="2470548" cy="415498"/>
          </a:xfrm>
          <a:prstGeom prst="rect">
            <a:avLst/>
          </a:prstGeom>
          <a:noFill/>
        </p:spPr>
        <p:txBody>
          <a:bodyPr wrap="none" rtlCol="0">
            <a:spAutoFit/>
          </a:bodyPr>
          <a:lstStyle/>
          <a:p>
            <a:r>
              <a:rPr lang="en-US" altLang="zh-CN" sz="2100" b="1" spc="225" dirty="0">
                <a:solidFill>
                  <a:prstClr val="white"/>
                </a:solidFill>
              </a:rPr>
              <a:t>6.1</a:t>
            </a:r>
            <a:r>
              <a:rPr lang="zh-CN" altLang="en-US" sz="2100" b="1" spc="225" dirty="0">
                <a:solidFill>
                  <a:prstClr val="white"/>
                </a:solidFill>
              </a:rPr>
              <a:t>数据清洗转换</a:t>
            </a:r>
            <a:endParaRPr lang="zh-CN" altLang="en-US" sz="2100" b="1" spc="225" dirty="0">
              <a:solidFill>
                <a:prstClr val="white"/>
              </a:solidFill>
            </a:endParaRPr>
          </a:p>
        </p:txBody>
      </p:sp>
      <p:sp>
        <p:nvSpPr>
          <p:cNvPr id="38" name="矩形 37"/>
          <p:cNvSpPr/>
          <p:nvPr/>
        </p:nvSpPr>
        <p:spPr>
          <a:xfrm>
            <a:off x="452232" y="889323"/>
            <a:ext cx="3143809" cy="461665"/>
          </a:xfrm>
          <a:prstGeom prst="rect">
            <a:avLst/>
          </a:prstGeom>
        </p:spPr>
        <p:txBody>
          <a:bodyPr wrap="none">
            <a:spAutoFit/>
          </a:bodyPr>
          <a:lstStyle/>
          <a:p>
            <a:r>
              <a:rPr lang="zh-CN" altLang="en-US" sz="2400" b="1" dirty="0" smtClean="0">
                <a:solidFill>
                  <a:srgbClr val="3D89BC"/>
                </a:solidFill>
              </a:rPr>
              <a:t>（</a:t>
            </a:r>
            <a:r>
              <a:rPr lang="en-US" altLang="zh-CN" sz="2400" b="1" dirty="0" smtClean="0">
                <a:solidFill>
                  <a:srgbClr val="3D89BC"/>
                </a:solidFill>
              </a:rPr>
              <a:t>2</a:t>
            </a:r>
            <a:r>
              <a:rPr lang="zh-CN" altLang="en-US" sz="2400" b="1" dirty="0" smtClean="0">
                <a:solidFill>
                  <a:srgbClr val="3D89BC"/>
                </a:solidFill>
              </a:rPr>
              <a:t>）</a:t>
            </a:r>
            <a:r>
              <a:rPr lang="zh-CN" altLang="zh-CN" sz="2400" b="1" dirty="0" smtClean="0">
                <a:solidFill>
                  <a:srgbClr val="3D89BC"/>
                </a:solidFill>
              </a:rPr>
              <a:t>．</a:t>
            </a:r>
            <a:r>
              <a:rPr lang="zh-CN" altLang="en-US" sz="2400" b="1" dirty="0" smtClean="0">
                <a:solidFill>
                  <a:srgbClr val="3D89BC"/>
                </a:solidFill>
              </a:rPr>
              <a:t>转换数据错误</a:t>
            </a:r>
            <a:endParaRPr lang="zh-CN" altLang="zh-CN" sz="2400" b="1" dirty="0">
              <a:solidFill>
                <a:srgbClr val="3D89BC"/>
              </a:solidFill>
            </a:endParaRPr>
          </a:p>
        </p:txBody>
      </p:sp>
      <p:sp>
        <p:nvSpPr>
          <p:cNvPr id="18" name="文本框 17"/>
          <p:cNvSpPr txBox="1"/>
          <p:nvPr/>
        </p:nvSpPr>
        <p:spPr>
          <a:xfrm>
            <a:off x="452120" y="1556385"/>
            <a:ext cx="8311515" cy="400110"/>
          </a:xfrm>
          <a:prstGeom prst="rect">
            <a:avLst/>
          </a:prstGeom>
          <a:noFill/>
        </p:spPr>
        <p:txBody>
          <a:bodyPr wrap="square" rtlCol="0" anchor="t">
            <a:spAutoFit/>
          </a:bodyPr>
          <a:lstStyle/>
          <a:p>
            <a:r>
              <a:rPr lang="zh-CN" altLang="zh-CN" sz="2000" dirty="0"/>
              <a:t>对于以上数据转换中的错误，可进行相应的处理。</a:t>
            </a:r>
            <a:endParaRPr lang="zh-CN" altLang="zh-CN" sz="2000" dirty="0"/>
          </a:p>
        </p:txBody>
      </p:sp>
      <p:sp>
        <p:nvSpPr>
          <p:cNvPr id="2" name="矩形 1"/>
          <p:cNvSpPr/>
          <p:nvPr/>
        </p:nvSpPr>
        <p:spPr>
          <a:xfrm>
            <a:off x="363220" y="2049780"/>
            <a:ext cx="8401050" cy="3322955"/>
          </a:xfrm>
          <a:prstGeom prst="rect">
            <a:avLst/>
          </a:prstGeom>
        </p:spPr>
        <p:txBody>
          <a:bodyPr wrap="square">
            <a:spAutoFit/>
          </a:bodyPr>
          <a:lstStyle/>
          <a:p>
            <a:pPr marL="342900" lvl="0" indent="-342900">
              <a:lnSpc>
                <a:spcPct val="150000"/>
              </a:lnSpc>
              <a:buFont typeface="Wingdings" panose="05000000000000000000" pitchFamily="2" charset="2"/>
              <a:buChar char="n"/>
            </a:pPr>
            <a:r>
              <a:rPr lang="zh-CN" altLang="zh-CN" sz="2000" dirty="0"/>
              <a:t>对于命名错误，可以先检查数据源中的保留字，建立保留字集合，对于保留字中的命名冲突，根据需要重新命名。 </a:t>
            </a:r>
            <a:endParaRPr lang="zh-CN" altLang="zh-CN" sz="2000" dirty="0"/>
          </a:p>
          <a:p>
            <a:pPr marL="342900" lvl="0" indent="-342900">
              <a:lnSpc>
                <a:spcPct val="150000"/>
              </a:lnSpc>
              <a:buFont typeface="Wingdings" panose="05000000000000000000" pitchFamily="2" charset="2"/>
              <a:buChar char="n"/>
            </a:pPr>
            <a:r>
              <a:rPr lang="zh-CN" altLang="zh-CN" sz="2000" dirty="0"/>
              <a:t>对于格式错误，可以从数据源的驱动程序中取出相对应的数据源的数据类型后，对一些特定的类型进行特殊的处理。</a:t>
            </a:r>
            <a:endParaRPr lang="zh-CN" altLang="zh-CN" sz="2000" dirty="0"/>
          </a:p>
          <a:p>
            <a:pPr marL="342900" lvl="0" indent="-342900">
              <a:lnSpc>
                <a:spcPct val="150000"/>
              </a:lnSpc>
              <a:buFont typeface="Wingdings" panose="05000000000000000000" pitchFamily="2" charset="2"/>
              <a:buChar char="n"/>
            </a:pPr>
            <a:r>
              <a:rPr lang="zh-CN" altLang="zh-CN" sz="2000" dirty="0"/>
              <a:t>对于不同数据库的同一数据类型的精度冲突，类型转换中将类型和精度结合起来决定源端数据类型和目标数据类型的映射关系。找出目的数据源中与源端数据源类型的精度最匹配的数据类型作为默认的映射关系。 </a:t>
            </a:r>
            <a:endParaRPr lang="zh-CN" altLang="zh-CN" sz="20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7" name="文本框 6"/>
          <p:cNvSpPr txBox="1"/>
          <p:nvPr/>
        </p:nvSpPr>
        <p:spPr>
          <a:xfrm>
            <a:off x="452232" y="173917"/>
            <a:ext cx="2470548" cy="415498"/>
          </a:xfrm>
          <a:prstGeom prst="rect">
            <a:avLst/>
          </a:prstGeom>
          <a:noFill/>
        </p:spPr>
        <p:txBody>
          <a:bodyPr wrap="none" rtlCol="0">
            <a:spAutoFit/>
          </a:bodyPr>
          <a:lstStyle/>
          <a:p>
            <a:r>
              <a:rPr lang="en-US" altLang="zh-CN" sz="2100" b="1" spc="225" dirty="0">
                <a:solidFill>
                  <a:prstClr val="white"/>
                </a:solidFill>
              </a:rPr>
              <a:t>6.1</a:t>
            </a:r>
            <a:r>
              <a:rPr lang="zh-CN" altLang="en-US" sz="2100" b="1" spc="225" dirty="0">
                <a:solidFill>
                  <a:prstClr val="white"/>
                </a:solidFill>
              </a:rPr>
              <a:t>数据清洗转换</a:t>
            </a:r>
            <a:endParaRPr lang="zh-CN" altLang="en-US" sz="2100" b="1" spc="225" dirty="0">
              <a:solidFill>
                <a:prstClr val="white"/>
              </a:solidFill>
            </a:endParaRPr>
          </a:p>
        </p:txBody>
      </p:sp>
      <p:sp>
        <p:nvSpPr>
          <p:cNvPr id="38" name="矩形 37"/>
          <p:cNvSpPr/>
          <p:nvPr/>
        </p:nvSpPr>
        <p:spPr>
          <a:xfrm>
            <a:off x="452232" y="889323"/>
            <a:ext cx="2199640" cy="460375"/>
          </a:xfrm>
          <a:prstGeom prst="rect">
            <a:avLst/>
          </a:prstGeom>
        </p:spPr>
        <p:txBody>
          <a:bodyPr wrap="none">
            <a:spAutoFit/>
          </a:bodyPr>
          <a:lstStyle/>
          <a:p>
            <a:r>
              <a:rPr lang="zh-CN" altLang="en-US" sz="2400" b="1" dirty="0" smtClean="0">
                <a:solidFill>
                  <a:srgbClr val="3D89BC"/>
                </a:solidFill>
              </a:rPr>
              <a:t>（</a:t>
            </a:r>
            <a:r>
              <a:rPr lang="en-US" altLang="zh-CN" sz="2400" b="1" dirty="0" smtClean="0">
                <a:solidFill>
                  <a:srgbClr val="3D89BC"/>
                </a:solidFill>
              </a:rPr>
              <a:t>3</a:t>
            </a:r>
            <a:r>
              <a:rPr lang="zh-CN" altLang="en-US" sz="2400" b="1" dirty="0" smtClean="0">
                <a:solidFill>
                  <a:srgbClr val="3D89BC"/>
                </a:solidFill>
              </a:rPr>
              <a:t>）数据错误</a:t>
            </a:r>
            <a:endParaRPr lang="zh-CN" altLang="zh-CN" sz="2400" b="1" dirty="0">
              <a:solidFill>
                <a:srgbClr val="3D89BC"/>
              </a:solidFill>
            </a:endParaRPr>
          </a:p>
        </p:txBody>
      </p:sp>
      <p:sp>
        <p:nvSpPr>
          <p:cNvPr id="18" name="文本框 17"/>
          <p:cNvSpPr txBox="1"/>
          <p:nvPr/>
        </p:nvSpPr>
        <p:spPr>
          <a:xfrm>
            <a:off x="452120" y="1435735"/>
            <a:ext cx="8311515" cy="1014730"/>
          </a:xfrm>
          <a:prstGeom prst="rect">
            <a:avLst/>
          </a:prstGeom>
          <a:noFill/>
        </p:spPr>
        <p:txBody>
          <a:bodyPr wrap="square" rtlCol="0" anchor="t">
            <a:spAutoFit/>
          </a:bodyPr>
          <a:lstStyle/>
          <a:p>
            <a:pPr fontAlgn="auto">
              <a:lnSpc>
                <a:spcPct val="150000"/>
              </a:lnSpc>
            </a:pPr>
            <a:r>
              <a:rPr lang="zh-CN" altLang="zh-CN" sz="2000" dirty="0"/>
              <a:t>数据错误是数据工作者需要注意的指标之一，因为数据错误能导致完全错误的分析结果。处理数据错误的方法取决于错误出现的原因。</a:t>
            </a:r>
            <a:endParaRPr lang="zh-CN" altLang="zh-CN" sz="2000" dirty="0"/>
          </a:p>
        </p:txBody>
      </p:sp>
      <p:sp>
        <p:nvSpPr>
          <p:cNvPr id="2" name="矩形 1"/>
          <p:cNvSpPr/>
          <p:nvPr/>
        </p:nvSpPr>
        <p:spPr>
          <a:xfrm>
            <a:off x="508323" y="2427293"/>
            <a:ext cx="8088450" cy="2399665"/>
          </a:xfrm>
          <a:prstGeom prst="rect">
            <a:avLst/>
          </a:prstGeom>
        </p:spPr>
        <p:txBody>
          <a:bodyPr wrap="square">
            <a:spAutoFit/>
          </a:bodyPr>
          <a:lstStyle/>
          <a:p>
            <a:pPr marL="342900" lvl="0" indent="-342900">
              <a:lnSpc>
                <a:spcPct val="150000"/>
              </a:lnSpc>
              <a:buFont typeface="Wingdings" panose="05000000000000000000" pitchFamily="2" charset="2"/>
              <a:buChar char="n"/>
            </a:pPr>
            <a:r>
              <a:rPr lang="zh-CN" altLang="en-US" sz="2000" dirty="0" smtClean="0"/>
              <a:t>数据输入</a:t>
            </a:r>
            <a:r>
              <a:rPr lang="zh-CN" altLang="en-US" sz="2000" dirty="0"/>
              <a:t>错误：人工在数据收集、记录、输入造成的错误，可能会成为数据中的异常值。</a:t>
            </a:r>
            <a:endParaRPr lang="zh-CN" altLang="en-US" sz="2000" dirty="0"/>
          </a:p>
          <a:p>
            <a:pPr marL="342900" lvl="0" indent="-342900">
              <a:lnSpc>
                <a:spcPct val="150000"/>
              </a:lnSpc>
              <a:buFont typeface="Wingdings" panose="05000000000000000000" pitchFamily="2" charset="2"/>
              <a:buChar char="n"/>
            </a:pPr>
            <a:r>
              <a:rPr lang="zh-CN" altLang="en-US" sz="2000" dirty="0" smtClean="0"/>
              <a:t>测量误差</a:t>
            </a:r>
            <a:r>
              <a:rPr lang="zh-CN" altLang="en-US" sz="2000" dirty="0"/>
              <a:t>：当使用错误的测量仪器测量时，通常会出现异常值。</a:t>
            </a:r>
            <a:endParaRPr lang="zh-CN" altLang="en-US" sz="2000" dirty="0"/>
          </a:p>
          <a:p>
            <a:pPr marL="342900" lvl="0" indent="-342900">
              <a:lnSpc>
                <a:spcPct val="150000"/>
              </a:lnSpc>
              <a:buFont typeface="Wingdings" panose="05000000000000000000" pitchFamily="2" charset="2"/>
              <a:buChar char="n"/>
            </a:pPr>
            <a:r>
              <a:rPr lang="zh-CN" altLang="en-US" sz="2000" dirty="0" smtClean="0"/>
              <a:t>数据处理</a:t>
            </a:r>
            <a:r>
              <a:rPr lang="zh-CN" altLang="en-US" sz="2000" dirty="0"/>
              <a:t>错误：当进行数据分析时，错误的数据处理操作可能会造成</a:t>
            </a:r>
            <a:r>
              <a:rPr lang="zh-CN" altLang="en-US" sz="2000" dirty="0" smtClean="0"/>
              <a:t>异常值。</a:t>
            </a:r>
            <a:endParaRPr lang="zh-CN" altLang="en-US" sz="20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7" name="文本框 6"/>
          <p:cNvSpPr txBox="1"/>
          <p:nvPr/>
        </p:nvSpPr>
        <p:spPr>
          <a:xfrm>
            <a:off x="452232" y="173917"/>
            <a:ext cx="2470548" cy="415498"/>
          </a:xfrm>
          <a:prstGeom prst="rect">
            <a:avLst/>
          </a:prstGeom>
          <a:noFill/>
        </p:spPr>
        <p:txBody>
          <a:bodyPr wrap="none" rtlCol="0">
            <a:spAutoFit/>
          </a:bodyPr>
          <a:lstStyle/>
          <a:p>
            <a:r>
              <a:rPr lang="en-US" altLang="zh-CN" sz="2100" b="1" spc="225" dirty="0">
                <a:solidFill>
                  <a:prstClr val="white"/>
                </a:solidFill>
              </a:rPr>
              <a:t>6.1</a:t>
            </a:r>
            <a:r>
              <a:rPr lang="zh-CN" altLang="en-US" sz="2100" b="1" spc="225" dirty="0">
                <a:solidFill>
                  <a:prstClr val="white"/>
                </a:solidFill>
              </a:rPr>
              <a:t>数据清洗转换</a:t>
            </a:r>
            <a:endParaRPr lang="zh-CN" altLang="en-US" sz="2100" b="1" spc="225" dirty="0">
              <a:solidFill>
                <a:prstClr val="white"/>
              </a:solidFill>
            </a:endParaRPr>
          </a:p>
        </p:txBody>
      </p:sp>
      <p:sp>
        <p:nvSpPr>
          <p:cNvPr id="38" name="矩形 37"/>
          <p:cNvSpPr/>
          <p:nvPr/>
        </p:nvSpPr>
        <p:spPr>
          <a:xfrm>
            <a:off x="452232" y="889323"/>
            <a:ext cx="2199640" cy="460375"/>
          </a:xfrm>
          <a:prstGeom prst="rect">
            <a:avLst/>
          </a:prstGeom>
        </p:spPr>
        <p:txBody>
          <a:bodyPr wrap="none">
            <a:spAutoFit/>
          </a:bodyPr>
          <a:lstStyle/>
          <a:p>
            <a:r>
              <a:rPr lang="zh-CN" altLang="en-US" sz="2400" b="1" dirty="0" smtClean="0">
                <a:solidFill>
                  <a:srgbClr val="3D89BC"/>
                </a:solidFill>
              </a:rPr>
              <a:t>（</a:t>
            </a:r>
            <a:r>
              <a:rPr lang="en-US" altLang="zh-CN" sz="2400" b="1" dirty="0" smtClean="0">
                <a:solidFill>
                  <a:srgbClr val="3D89BC"/>
                </a:solidFill>
              </a:rPr>
              <a:t>4</a:t>
            </a:r>
            <a:r>
              <a:rPr lang="zh-CN" altLang="en-US" sz="2400" b="1" dirty="0" smtClean="0">
                <a:solidFill>
                  <a:srgbClr val="3D89BC"/>
                </a:solidFill>
              </a:rPr>
              <a:t>）错误处理</a:t>
            </a:r>
            <a:endParaRPr lang="zh-CN" altLang="zh-CN" sz="2400" b="1" dirty="0">
              <a:solidFill>
                <a:srgbClr val="3D89BC"/>
              </a:solidFill>
            </a:endParaRPr>
          </a:p>
        </p:txBody>
      </p:sp>
      <p:sp>
        <p:nvSpPr>
          <p:cNvPr id="18" name="文本框 17"/>
          <p:cNvSpPr txBox="1"/>
          <p:nvPr/>
        </p:nvSpPr>
        <p:spPr>
          <a:xfrm>
            <a:off x="452120" y="1339215"/>
            <a:ext cx="8311515" cy="707886"/>
          </a:xfrm>
          <a:prstGeom prst="rect">
            <a:avLst/>
          </a:prstGeom>
          <a:noFill/>
        </p:spPr>
        <p:txBody>
          <a:bodyPr wrap="square" rtlCol="0" anchor="t">
            <a:spAutoFit/>
          </a:bodyPr>
          <a:lstStyle/>
          <a:p>
            <a:r>
              <a:rPr lang="zh-CN" altLang="zh-CN" sz="2000" dirty="0"/>
              <a:t>针对数据错误的处理方法是在转换环节增加数据检验，在执行数据检验过程中，当检验错误发生时，可以采取如下方法进行错误处理：</a:t>
            </a:r>
            <a:endParaRPr lang="zh-CN" altLang="zh-CN" sz="2000" dirty="0"/>
          </a:p>
        </p:txBody>
      </p:sp>
      <p:sp>
        <p:nvSpPr>
          <p:cNvPr id="2" name="矩形 1"/>
          <p:cNvSpPr/>
          <p:nvPr/>
        </p:nvSpPr>
        <p:spPr>
          <a:xfrm>
            <a:off x="312743" y="2582085"/>
            <a:ext cx="8088450" cy="2554545"/>
          </a:xfrm>
          <a:prstGeom prst="rect">
            <a:avLst/>
          </a:prstGeom>
        </p:spPr>
        <p:txBody>
          <a:bodyPr wrap="square">
            <a:spAutoFit/>
          </a:bodyPr>
          <a:lstStyle/>
          <a:p>
            <a:pPr marL="342900" lvl="0" indent="-342900">
              <a:buFont typeface="Wingdings" panose="05000000000000000000" pitchFamily="2" charset="2"/>
              <a:buChar char="n"/>
            </a:pPr>
            <a:r>
              <a:rPr lang="zh-CN" altLang="en-US" sz="2000" dirty="0" smtClean="0"/>
              <a:t>删除</a:t>
            </a:r>
            <a:r>
              <a:rPr lang="zh-CN" altLang="en-US" sz="2000" dirty="0"/>
              <a:t>错误数据：如果数据错误是由于数据输入错误、数据处理错误或数据错误数目很少造成的，可以采取直接删除错误数据的方式处理。</a:t>
            </a:r>
            <a:endParaRPr lang="zh-CN" altLang="en-US" sz="2000" dirty="0"/>
          </a:p>
          <a:p>
            <a:pPr marL="342900" lvl="0" indent="-342900">
              <a:buFont typeface="Wingdings" panose="05000000000000000000" pitchFamily="2" charset="2"/>
              <a:buChar char="n"/>
            </a:pPr>
            <a:r>
              <a:rPr lang="zh-CN" altLang="en-US" sz="2000" dirty="0" smtClean="0"/>
              <a:t>错误</a:t>
            </a:r>
            <a:r>
              <a:rPr lang="zh-CN" altLang="en-US" sz="2000" dirty="0"/>
              <a:t>数据替换：类似于替换缺失值，我们也可以替换错误数据。可以使用均值、中位数、众数替换方法。</a:t>
            </a:r>
            <a:endParaRPr lang="zh-CN" altLang="en-US" sz="2000" dirty="0"/>
          </a:p>
          <a:p>
            <a:pPr marL="342900" lvl="0" indent="-342900">
              <a:buFont typeface="Wingdings" panose="05000000000000000000" pitchFamily="2" charset="2"/>
              <a:buChar char="n"/>
            </a:pPr>
            <a:r>
              <a:rPr lang="zh-CN" altLang="en-US" sz="2000" dirty="0" smtClean="0"/>
              <a:t>分离</a:t>
            </a:r>
            <a:r>
              <a:rPr lang="zh-CN" altLang="en-US" sz="2000" dirty="0"/>
              <a:t>对待：如果数据错误的数目比较多，在统计模型中我们应该对它们分别处理。一个处理方法是异常值一组，正常值一组，然后分别建立模型，最后对结果进行合并。</a:t>
            </a:r>
            <a:endParaRPr lang="zh-CN" altLang="en-US" sz="20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90257" y="854039"/>
            <a:ext cx="7832784" cy="781050"/>
            <a:chOff x="2788580" y="1152524"/>
            <a:chExt cx="3730770" cy="781050"/>
          </a:xfrm>
        </p:grpSpPr>
        <p:grpSp>
          <p:nvGrpSpPr>
            <p:cNvPr id="6" name="组合 5"/>
            <p:cNvGrpSpPr/>
            <p:nvPr/>
          </p:nvGrpSpPr>
          <p:grpSpPr>
            <a:xfrm>
              <a:off x="2788580" y="1152524"/>
              <a:ext cx="3730770" cy="781050"/>
              <a:chOff x="3725790" y="847725"/>
              <a:chExt cx="3730770" cy="781050"/>
            </a:xfrm>
          </p:grpSpPr>
          <p:grpSp>
            <p:nvGrpSpPr>
              <p:cNvPr id="7" name="组合 6"/>
              <p:cNvGrpSpPr/>
              <p:nvPr/>
            </p:nvGrpSpPr>
            <p:grpSpPr>
              <a:xfrm>
                <a:off x="3725790" y="1019175"/>
                <a:ext cx="627135" cy="609600"/>
                <a:chOff x="3725790" y="1019175"/>
                <a:chExt cx="627135" cy="609600"/>
              </a:xfrm>
            </p:grpSpPr>
            <p:sp>
              <p:nvSpPr>
                <p:cNvPr id="12" name="任意多边形 11"/>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829425" y="1019175"/>
                <a:ext cx="627135" cy="609600"/>
                <a:chOff x="3725790" y="1019175"/>
                <a:chExt cx="627135" cy="609600"/>
              </a:xfrm>
            </p:grpSpPr>
            <p:sp>
              <p:nvSpPr>
                <p:cNvPr id="10" name="任意多边形 9"/>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181475" y="847725"/>
                <a:ext cx="28194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4"/>
            <p:cNvSpPr txBox="1"/>
            <p:nvPr/>
          </p:nvSpPr>
          <p:spPr>
            <a:xfrm>
              <a:off x="3587368" y="1169836"/>
              <a:ext cx="1969254" cy="523220"/>
            </a:xfrm>
            <a:prstGeom prst="rect">
              <a:avLst/>
            </a:prstGeom>
            <a:noFill/>
          </p:spPr>
          <p:txBody>
            <a:bodyPr wrap="none" rtlCol="0">
              <a:spAutoFit/>
            </a:bodyPr>
            <a:lstStyle/>
            <a:p>
              <a:pPr algn="ctr"/>
              <a:r>
                <a:rPr lang="zh-CN" altLang="en-US" sz="2800" dirty="0" smtClean="0">
                  <a:solidFill>
                    <a:schemeClr val="accent4"/>
                  </a:solidFill>
                </a:rPr>
                <a:t>第六章　</a:t>
              </a:r>
              <a:r>
                <a:rPr lang="zh-CN" altLang="en-US" sz="2800" dirty="0">
                  <a:solidFill>
                    <a:schemeClr val="accent4"/>
                  </a:solidFill>
                </a:rPr>
                <a:t>数据转换与加载</a:t>
              </a:r>
              <a:endParaRPr lang="zh-CN" altLang="en-US" sz="2800" dirty="0" smtClean="0">
                <a:solidFill>
                  <a:schemeClr val="accent4"/>
                </a:solidFill>
              </a:endParaRPr>
            </a:p>
          </p:txBody>
        </p:sp>
      </p:grpSp>
      <p:grpSp>
        <p:nvGrpSpPr>
          <p:cNvPr id="67" name="组合 66"/>
          <p:cNvGrpSpPr/>
          <p:nvPr/>
        </p:nvGrpSpPr>
        <p:grpSpPr>
          <a:xfrm>
            <a:off x="1754534" y="2048547"/>
            <a:ext cx="5693399" cy="415498"/>
            <a:chOff x="1807265" y="2462595"/>
            <a:chExt cx="5693399" cy="415498"/>
          </a:xfrm>
        </p:grpSpPr>
        <p:sp>
          <p:nvSpPr>
            <p:cNvPr id="47" name="圆角矩形 46"/>
            <p:cNvSpPr/>
            <p:nvPr/>
          </p:nvSpPr>
          <p:spPr>
            <a:xfrm>
              <a:off x="1807265" y="2478527"/>
              <a:ext cx="5693399" cy="394154"/>
            </a:xfrm>
            <a:prstGeom prst="roundRect">
              <a:avLst>
                <a:gd name="adj" fmla="val 20658"/>
              </a:avLst>
            </a:prstGeom>
            <a:solidFill>
              <a:schemeClr val="bg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矩形 47"/>
            <p:cNvSpPr/>
            <p:nvPr/>
          </p:nvSpPr>
          <p:spPr>
            <a:xfrm>
              <a:off x="1883286" y="2462595"/>
              <a:ext cx="2739853" cy="415498"/>
            </a:xfrm>
            <a:prstGeom prst="rect">
              <a:avLst/>
            </a:prstGeom>
          </p:spPr>
          <p:txBody>
            <a:bodyPr wrap="none">
              <a:spAutoFit/>
            </a:bodyPr>
            <a:lstStyle/>
            <a:p>
              <a:r>
                <a:rPr lang="en-US" altLang="zh-CN" sz="2100" spc="225" dirty="0" smtClean="0">
                  <a:solidFill>
                    <a:schemeClr val="tx1"/>
                  </a:solidFill>
                  <a:latin typeface="微软雅黑" panose="020B0503020204020204" pitchFamily="34" charset="-122"/>
                  <a:ea typeface="微软雅黑" panose="020B0503020204020204" pitchFamily="34" charset="-122"/>
                </a:rPr>
                <a:t>6.1</a:t>
              </a:r>
              <a:r>
                <a:rPr lang="zh-CN" altLang="en-US" sz="2100" spc="225" dirty="0">
                  <a:solidFill>
                    <a:schemeClr val="tx1"/>
                  </a:solidFill>
                  <a:latin typeface="微软雅黑" panose="020B0503020204020204" pitchFamily="34" charset="-122"/>
                  <a:ea typeface="微软雅黑" panose="020B0503020204020204" pitchFamily="34" charset="-122"/>
                </a:rPr>
                <a:t>　</a:t>
              </a:r>
              <a:r>
                <a:rPr lang="zh-CN" altLang="en-US" sz="2100" spc="225" dirty="0" smtClean="0">
                  <a:solidFill>
                    <a:schemeClr val="tx1"/>
                  </a:solidFill>
                  <a:latin typeface="微软雅黑" panose="020B0503020204020204" pitchFamily="34" charset="-122"/>
                  <a:ea typeface="微软雅黑" panose="020B0503020204020204" pitchFamily="34" charset="-122"/>
                </a:rPr>
                <a:t>数据清洗转换</a:t>
              </a:r>
              <a:endParaRPr lang="zh-CN" altLang="en-US" sz="2100" spc="225" dirty="0" smtClean="0">
                <a:solidFill>
                  <a:schemeClr val="tx1"/>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1754534" y="2753555"/>
            <a:ext cx="5693399" cy="426278"/>
            <a:chOff x="1807265" y="2935089"/>
            <a:chExt cx="5693399" cy="426278"/>
          </a:xfrm>
          <a:solidFill>
            <a:srgbClr val="3D89BC"/>
          </a:solidFill>
        </p:grpSpPr>
        <p:sp>
          <p:nvSpPr>
            <p:cNvPr id="49" name="圆角矩形 48"/>
            <p:cNvSpPr/>
            <p:nvPr/>
          </p:nvSpPr>
          <p:spPr>
            <a:xfrm>
              <a:off x="1807265" y="2935089"/>
              <a:ext cx="5693399" cy="394200"/>
            </a:xfrm>
            <a:prstGeom prst="roundRect">
              <a:avLst>
                <a:gd name="adj" fmla="val 20658"/>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1881814" y="2945869"/>
              <a:ext cx="2739853" cy="415498"/>
            </a:xfrm>
            <a:prstGeom prst="rect">
              <a:avLst/>
            </a:prstGeom>
            <a:grpFill/>
          </p:spPr>
          <p:txBody>
            <a:bodyPr wrap="none">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rPr>
                <a:t>6.2</a:t>
              </a:r>
              <a:r>
                <a:rPr lang="zh-CN" altLang="en-US" sz="2100" spc="225" dirty="0" smtClean="0">
                  <a:solidFill>
                    <a:schemeClr val="bg1"/>
                  </a:solidFill>
                  <a:latin typeface="微软雅黑" panose="020B0503020204020204" pitchFamily="34" charset="-122"/>
                  <a:ea typeface="微软雅黑" panose="020B0503020204020204" pitchFamily="34" charset="-122"/>
                </a:rPr>
                <a:t>　数据质量评估</a:t>
              </a:r>
              <a:endParaRPr lang="zh-CN" altLang="en-US" sz="2100" spc="225" dirty="0" smtClean="0">
                <a:solidFill>
                  <a:schemeClr val="bg1"/>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1754534" y="3469343"/>
            <a:ext cx="5693399" cy="426278"/>
            <a:chOff x="1807265" y="3400693"/>
            <a:chExt cx="5693399" cy="426278"/>
          </a:xfrm>
        </p:grpSpPr>
        <p:sp>
          <p:nvSpPr>
            <p:cNvPr id="51" name="圆角矩形 50"/>
            <p:cNvSpPr/>
            <p:nvPr/>
          </p:nvSpPr>
          <p:spPr>
            <a:xfrm>
              <a:off x="1807265" y="3400693"/>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矩形 51"/>
            <p:cNvSpPr/>
            <p:nvPr/>
          </p:nvSpPr>
          <p:spPr>
            <a:xfrm>
              <a:off x="1881814" y="3411473"/>
              <a:ext cx="2143536" cy="415498"/>
            </a:xfrm>
            <a:prstGeom prst="rect">
              <a:avLst/>
            </a:prstGeom>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6.3</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数据加载</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754534" y="4800952"/>
            <a:ext cx="5693399" cy="748016"/>
            <a:chOff x="1807265" y="3866296"/>
            <a:chExt cx="5693399" cy="748016"/>
          </a:xfrm>
        </p:grpSpPr>
        <p:sp>
          <p:nvSpPr>
            <p:cNvPr id="53" name="圆角矩形 52"/>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矩形 53"/>
            <p:cNvSpPr/>
            <p:nvPr/>
          </p:nvSpPr>
          <p:spPr>
            <a:xfrm>
              <a:off x="1881814" y="3877077"/>
              <a:ext cx="716280" cy="737235"/>
            </a:xfrm>
            <a:prstGeom prst="rect">
              <a:avLst/>
            </a:prstGeom>
          </p:spPr>
          <p:txBody>
            <a:bodyPr wrap="none">
              <a:spAutoFit/>
            </a:bodyPr>
            <a:lstStyle/>
            <a:p>
              <a:pPr algn="l"/>
              <a:r>
                <a:rPr lang="zh-CN" altLang="en-US" sz="2100" dirty="0" smtClean="0">
                  <a:solidFill>
                    <a:schemeClr val="tx1">
                      <a:lumMod val="75000"/>
                      <a:lumOff val="25000"/>
                    </a:schemeClr>
                  </a:solidFill>
                  <a:sym typeface="+mn-ea"/>
                </a:rPr>
                <a:t>习题</a:t>
              </a:r>
              <a:endParaRPr lang="zh-CN" altLang="en-US"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7143" y="-9147"/>
            <a:ext cx="9158090" cy="382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3" name="矩形 32"/>
          <p:cNvSpPr/>
          <p:nvPr/>
        </p:nvSpPr>
        <p:spPr>
          <a:xfrm>
            <a:off x="7929" y="38314"/>
            <a:ext cx="235962" cy="300082"/>
          </a:xfrm>
          <a:prstGeom prst="rect">
            <a:avLst/>
          </a:prstGeom>
        </p:spPr>
        <p:txBody>
          <a:bodyPr wrap="none">
            <a:spAutoFit/>
          </a:bodyPr>
          <a:lstStyle/>
          <a:p>
            <a:r>
              <a:rPr lang="zh-CN" altLang="en-US" sz="1350" dirty="0" smtClean="0">
                <a:solidFill>
                  <a:schemeClr val="bg1"/>
                </a:solidFill>
              </a:rPr>
              <a:t> </a:t>
            </a:r>
            <a:endParaRPr lang="zh-CN" altLang="en-US" sz="1350" dirty="0">
              <a:solidFill>
                <a:schemeClr val="bg1"/>
              </a:solidFill>
            </a:endParaRPr>
          </a:p>
        </p:txBody>
      </p:sp>
      <p:sp>
        <p:nvSpPr>
          <p:cNvPr id="35" name="矩形 34"/>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3" name="组合 42"/>
          <p:cNvGrpSpPr/>
          <p:nvPr/>
        </p:nvGrpSpPr>
        <p:grpSpPr>
          <a:xfrm>
            <a:off x="1754534" y="4168834"/>
            <a:ext cx="5693399" cy="426278"/>
            <a:chOff x="1807265" y="3400693"/>
            <a:chExt cx="5693399" cy="426278"/>
          </a:xfrm>
        </p:grpSpPr>
        <p:sp>
          <p:nvSpPr>
            <p:cNvPr id="44" name="圆角矩形 43"/>
            <p:cNvSpPr/>
            <p:nvPr/>
          </p:nvSpPr>
          <p:spPr>
            <a:xfrm>
              <a:off x="1807265" y="3400693"/>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5" name="矩形 44"/>
            <p:cNvSpPr/>
            <p:nvPr/>
          </p:nvSpPr>
          <p:spPr>
            <a:xfrm>
              <a:off x="1881814" y="3411473"/>
              <a:ext cx="3038011" cy="415498"/>
            </a:xfrm>
            <a:prstGeom prst="rect">
              <a:avLst/>
            </a:prstGeom>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6.4</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上机练习与实训</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 name="矩形 1"/>
          <p:cNvSpPr/>
          <p:nvPr/>
        </p:nvSpPr>
        <p:spPr>
          <a:xfrm>
            <a:off x="7929" y="38314"/>
            <a:ext cx="2435282" cy="300082"/>
          </a:xfrm>
          <a:prstGeom prst="rect">
            <a:avLst/>
          </a:prstGeom>
        </p:spPr>
        <p:txBody>
          <a:bodyPr wrap="none">
            <a:spAutoFit/>
          </a:bodyPr>
          <a:lstStyle/>
          <a:p>
            <a:pPr algn="ctr"/>
            <a:r>
              <a:rPr lang="zh-CN" altLang="en-US" sz="1350" dirty="0" smtClean="0">
                <a:solidFill>
                  <a:schemeClr val="bg1"/>
                </a:solidFill>
              </a:rPr>
              <a:t>大数据应用人才培养系列教材</a:t>
            </a:r>
            <a:endParaRPr lang="zh-CN" altLang="en-US" sz="1350" dirty="0">
              <a:solidFill>
                <a:schemeClr val="bg1"/>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 name="矩形 2"/>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 y="-2439"/>
            <a:ext cx="9145786" cy="718410"/>
            <a:chOff x="-1" y="190175"/>
            <a:chExt cx="9145786" cy="525795"/>
          </a:xfrm>
        </p:grpSpPr>
        <p:sp>
          <p:nvSpPr>
            <p:cNvPr id="5" name="任意多边形 4"/>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 name="任意多边形 5"/>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8" name="文本框 6"/>
          <p:cNvSpPr txBox="1"/>
          <p:nvPr/>
        </p:nvSpPr>
        <p:spPr>
          <a:xfrm>
            <a:off x="452232" y="173917"/>
            <a:ext cx="2470548" cy="415498"/>
          </a:xfrm>
          <a:prstGeom prst="rect">
            <a:avLst/>
          </a:prstGeom>
          <a:noFill/>
        </p:spPr>
        <p:txBody>
          <a:bodyPr wrap="none" rtlCol="0">
            <a:spAutoFit/>
          </a:bodyPr>
          <a:lstStyle/>
          <a:p>
            <a:r>
              <a:rPr lang="en-US" altLang="zh-CN" sz="2100" b="1" spc="225" dirty="0" smtClean="0">
                <a:solidFill>
                  <a:prstClr val="white"/>
                </a:solidFill>
              </a:rPr>
              <a:t>6.2</a:t>
            </a:r>
            <a:r>
              <a:rPr lang="zh-CN" altLang="en-US" sz="2100" b="1" spc="225" dirty="0" smtClean="0">
                <a:solidFill>
                  <a:prstClr val="white"/>
                </a:solidFill>
              </a:rPr>
              <a:t>数据质量评估</a:t>
            </a:r>
            <a:endParaRPr lang="zh-CN" altLang="en-US" sz="2100" b="1" spc="225" dirty="0" smtClean="0">
              <a:solidFill>
                <a:prstClr val="white"/>
              </a:solidFill>
            </a:endParaRPr>
          </a:p>
        </p:txBody>
      </p:sp>
      <p:sp>
        <p:nvSpPr>
          <p:cNvPr id="9"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0" name="文本框 27"/>
          <p:cNvSpPr txBox="1"/>
          <p:nvPr/>
        </p:nvSpPr>
        <p:spPr>
          <a:xfrm>
            <a:off x="6630203" y="234392"/>
            <a:ext cx="1967205" cy="300082"/>
          </a:xfrm>
          <a:prstGeom prst="rect">
            <a:avLst/>
          </a:prstGeom>
          <a:noFill/>
        </p:spPr>
        <p:txBody>
          <a:bodyPr wrap="none" rtlCol="0">
            <a:spAutoFit/>
          </a:bodyPr>
          <a:lstStyle/>
          <a:p>
            <a:pPr algn="l"/>
            <a:r>
              <a:rPr lang="zh-CN" altLang="en-US" sz="1350" dirty="0" smtClean="0">
                <a:solidFill>
                  <a:prstClr val="white"/>
                </a:solidFill>
              </a:rPr>
              <a:t>第六章 数据转换与加载</a:t>
            </a:r>
            <a:endParaRPr lang="zh-CN" altLang="en-US" sz="1350" dirty="0" smtClean="0">
              <a:solidFill>
                <a:prstClr val="white"/>
              </a:solidFill>
            </a:endParaRPr>
          </a:p>
        </p:txBody>
      </p:sp>
      <p:sp>
        <p:nvSpPr>
          <p:cNvPr id="24" name="矩形 23"/>
          <p:cNvSpPr/>
          <p:nvPr/>
        </p:nvSpPr>
        <p:spPr>
          <a:xfrm>
            <a:off x="690113" y="1382945"/>
            <a:ext cx="7621400" cy="734274"/>
          </a:xfrm>
          <a:prstGeom prst="rect">
            <a:avLst/>
          </a:prstGeom>
          <a:noFill/>
          <a:ln>
            <a:noFill/>
          </a:ln>
          <a:extLst>
            <a:ext uri="{909E8E84-426E-40DD-AFC4-6F175D3DCCD1}">
              <a14:hiddenFill xmlns:a14="http://schemas.microsoft.com/office/drawing/2010/main">
                <a:solidFill>
                  <a:schemeClr val="tx1">
                    <a:lumMod val="65000"/>
                    <a:lumOff val="35000"/>
                  </a:scheme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1600" dirty="0">
                <a:solidFill>
                  <a:schemeClr val="tx1"/>
                </a:solidFill>
              </a:rPr>
              <a:t>数据质量是保证数据应用的基础，我们提出了一些数据质量的评估指标。在进行数据质量评估时，要根据具体的数据质量评估需求对评估指标进行相应的</a:t>
            </a:r>
            <a:r>
              <a:rPr lang="zh-CN" altLang="en-US" sz="1600" dirty="0" smtClean="0">
                <a:solidFill>
                  <a:schemeClr val="tx1"/>
                </a:solidFill>
              </a:rPr>
              <a:t>取舍。</a:t>
            </a:r>
            <a:endParaRPr lang="zh-CN" altLang="en-US" sz="1600" dirty="0" smtClean="0">
              <a:solidFill>
                <a:schemeClr val="tx1"/>
              </a:solidFill>
            </a:endParaRPr>
          </a:p>
        </p:txBody>
      </p:sp>
      <p:sp>
        <p:nvSpPr>
          <p:cNvPr id="12" name="矩形 11"/>
          <p:cNvSpPr/>
          <p:nvPr/>
        </p:nvSpPr>
        <p:spPr>
          <a:xfrm>
            <a:off x="452232" y="889323"/>
            <a:ext cx="1747594" cy="338554"/>
          </a:xfrm>
          <a:prstGeom prst="rect">
            <a:avLst/>
          </a:prstGeom>
        </p:spPr>
        <p:txBody>
          <a:bodyPr wrap="none">
            <a:spAutoFit/>
          </a:bodyPr>
          <a:lstStyle/>
          <a:p>
            <a:pPr algn="l"/>
            <a:r>
              <a:rPr lang="en-US" altLang="zh-CN" sz="1600" b="1" dirty="0">
                <a:solidFill>
                  <a:srgbClr val="3D89BC"/>
                </a:solidFill>
              </a:rPr>
              <a:t>1</a:t>
            </a:r>
            <a:r>
              <a:rPr lang="zh-CN" altLang="zh-CN" sz="1600" b="1" dirty="0" smtClean="0">
                <a:solidFill>
                  <a:srgbClr val="3D89BC"/>
                </a:solidFill>
              </a:rPr>
              <a:t>．</a:t>
            </a:r>
            <a:r>
              <a:rPr lang="zh-CN" altLang="en-US" sz="1600" b="1" dirty="0" smtClean="0">
                <a:solidFill>
                  <a:srgbClr val="3D89BC"/>
                </a:solidFill>
              </a:rPr>
              <a:t>数据质量评估</a:t>
            </a:r>
            <a:endParaRPr lang="zh-CN" altLang="zh-CN" sz="1600" b="1" dirty="0">
              <a:solidFill>
                <a:srgbClr val="3D89BC"/>
              </a:solidFill>
            </a:endParaRPr>
          </a:p>
        </p:txBody>
      </p:sp>
      <p:sp>
        <p:nvSpPr>
          <p:cNvPr id="16" name="矩形 15"/>
          <p:cNvSpPr/>
          <p:nvPr/>
        </p:nvSpPr>
        <p:spPr>
          <a:xfrm>
            <a:off x="1413009" y="3396563"/>
            <a:ext cx="7105396" cy="40087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700"/>
              </a:lnSpc>
            </a:pPr>
            <a:r>
              <a:rPr lang="zh-CN" altLang="en-US" sz="1600" dirty="0" smtClean="0">
                <a:sym typeface="+mn-ea"/>
              </a:rPr>
              <a:t>一致性</a:t>
            </a:r>
            <a:endParaRPr lang="zh-CN" altLang="en-US" sz="1600" dirty="0">
              <a:sym typeface="+mn-ea"/>
            </a:endParaRPr>
          </a:p>
        </p:txBody>
      </p:sp>
      <p:sp>
        <p:nvSpPr>
          <p:cNvPr id="17" name="矩形 16"/>
          <p:cNvSpPr/>
          <p:nvPr/>
        </p:nvSpPr>
        <p:spPr>
          <a:xfrm>
            <a:off x="441448" y="2345645"/>
            <a:ext cx="806524" cy="75767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smtClean="0">
                <a:latin typeface="Impact" panose="020B0806030902050204" pitchFamily="34" charset="0"/>
              </a:rPr>
              <a:t>1</a:t>
            </a:r>
            <a:endParaRPr lang="zh-CN" altLang="en-US" sz="2400">
              <a:latin typeface="Impact" panose="020B0806030902050204" pitchFamily="34" charset="0"/>
            </a:endParaRPr>
          </a:p>
        </p:txBody>
      </p:sp>
      <p:sp>
        <p:nvSpPr>
          <p:cNvPr id="19" name="矩形 18"/>
          <p:cNvSpPr/>
          <p:nvPr/>
        </p:nvSpPr>
        <p:spPr>
          <a:xfrm>
            <a:off x="441448" y="3235511"/>
            <a:ext cx="806524" cy="75767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smtClean="0">
                <a:latin typeface="Impact" panose="020B0806030902050204" pitchFamily="34" charset="0"/>
              </a:rPr>
              <a:t>2</a:t>
            </a:r>
            <a:endParaRPr lang="zh-CN" altLang="en-US" sz="2400">
              <a:latin typeface="Impact" panose="020B0806030902050204" pitchFamily="34" charset="0"/>
            </a:endParaRPr>
          </a:p>
        </p:txBody>
      </p:sp>
      <p:sp>
        <p:nvSpPr>
          <p:cNvPr id="20" name="矩形 19"/>
          <p:cNvSpPr/>
          <p:nvPr/>
        </p:nvSpPr>
        <p:spPr>
          <a:xfrm>
            <a:off x="1413644" y="2345645"/>
            <a:ext cx="7105396" cy="75767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21" name="矩形 20"/>
          <p:cNvSpPr/>
          <p:nvPr/>
        </p:nvSpPr>
        <p:spPr>
          <a:xfrm>
            <a:off x="1413644" y="3235510"/>
            <a:ext cx="7105396" cy="75767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23" name="矩形 22"/>
          <p:cNvSpPr/>
          <p:nvPr/>
        </p:nvSpPr>
        <p:spPr>
          <a:xfrm>
            <a:off x="1494289" y="2506928"/>
            <a:ext cx="7105396" cy="40087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700"/>
              </a:lnSpc>
            </a:pPr>
            <a:r>
              <a:rPr lang="zh-CN" altLang="en-US" sz="1600" dirty="0" smtClean="0">
                <a:sym typeface="+mn-ea"/>
              </a:rPr>
              <a:t>完整性</a:t>
            </a:r>
            <a:endParaRPr lang="en-US" altLang="zh-CN" sz="1600" dirty="0">
              <a:sym typeface="+mn-ea"/>
            </a:endParaRPr>
          </a:p>
        </p:txBody>
      </p:sp>
      <p:sp>
        <p:nvSpPr>
          <p:cNvPr id="27" name="矩形 26"/>
          <p:cNvSpPr/>
          <p:nvPr/>
        </p:nvSpPr>
        <p:spPr>
          <a:xfrm>
            <a:off x="441448" y="4154991"/>
            <a:ext cx="806524" cy="75767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dirty="0" smtClean="0">
                <a:latin typeface="Impact" panose="020B0806030902050204" pitchFamily="34" charset="0"/>
              </a:rPr>
              <a:t>3</a:t>
            </a:r>
            <a:endParaRPr lang="zh-CN" altLang="en-US" sz="2400" dirty="0">
              <a:latin typeface="Impact" panose="020B0806030902050204" pitchFamily="34" charset="0"/>
            </a:endParaRPr>
          </a:p>
        </p:txBody>
      </p:sp>
      <p:sp>
        <p:nvSpPr>
          <p:cNvPr id="34" name="矩形 33"/>
          <p:cNvSpPr/>
          <p:nvPr/>
        </p:nvSpPr>
        <p:spPr>
          <a:xfrm>
            <a:off x="1413644" y="4154990"/>
            <a:ext cx="7105396" cy="75767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36" name="文本框 35"/>
          <p:cNvSpPr txBox="1"/>
          <p:nvPr/>
        </p:nvSpPr>
        <p:spPr>
          <a:xfrm>
            <a:off x="1413510" y="4314825"/>
            <a:ext cx="800219" cy="400879"/>
          </a:xfrm>
          <a:prstGeom prst="rect">
            <a:avLst/>
          </a:prstGeom>
          <a:noFill/>
        </p:spPr>
        <p:txBody>
          <a:bodyPr wrap="none" rtlCol="0" anchor="t">
            <a:spAutoFit/>
          </a:bodyPr>
          <a:lstStyle/>
          <a:p>
            <a:pPr>
              <a:lnSpc>
                <a:spcPts val="2700"/>
              </a:lnSpc>
            </a:pPr>
            <a:r>
              <a:rPr lang="zh-CN" altLang="en-US" sz="1600" dirty="0" smtClean="0"/>
              <a:t>准确性</a:t>
            </a:r>
            <a:endParaRPr lang="zh-CN" altLang="en-US" sz="1600" dirty="0"/>
          </a:p>
        </p:txBody>
      </p:sp>
      <p:sp>
        <p:nvSpPr>
          <p:cNvPr id="35" name="矩形 34"/>
          <p:cNvSpPr/>
          <p:nvPr/>
        </p:nvSpPr>
        <p:spPr>
          <a:xfrm>
            <a:off x="444199" y="5103483"/>
            <a:ext cx="806524" cy="75767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dirty="0" smtClean="0">
                <a:latin typeface="Impact" panose="020B0806030902050204" pitchFamily="34" charset="0"/>
              </a:rPr>
              <a:t>4</a:t>
            </a:r>
            <a:endParaRPr lang="zh-CN" altLang="en-US" sz="2400" dirty="0">
              <a:latin typeface="Impact" panose="020B0806030902050204" pitchFamily="34" charset="0"/>
            </a:endParaRPr>
          </a:p>
        </p:txBody>
      </p:sp>
      <p:sp>
        <p:nvSpPr>
          <p:cNvPr id="37" name="矩形 36"/>
          <p:cNvSpPr/>
          <p:nvPr/>
        </p:nvSpPr>
        <p:spPr>
          <a:xfrm>
            <a:off x="1415432" y="5103482"/>
            <a:ext cx="7105396" cy="75767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38" name="文本框 35"/>
          <p:cNvSpPr txBox="1"/>
          <p:nvPr/>
        </p:nvSpPr>
        <p:spPr>
          <a:xfrm>
            <a:off x="1415298" y="5263317"/>
            <a:ext cx="800219" cy="400879"/>
          </a:xfrm>
          <a:prstGeom prst="rect">
            <a:avLst/>
          </a:prstGeom>
          <a:noFill/>
        </p:spPr>
        <p:txBody>
          <a:bodyPr wrap="none" rtlCol="0" anchor="t">
            <a:spAutoFit/>
          </a:bodyPr>
          <a:lstStyle/>
          <a:p>
            <a:pPr>
              <a:lnSpc>
                <a:spcPts val="2700"/>
              </a:lnSpc>
            </a:pPr>
            <a:r>
              <a:rPr lang="zh-CN" altLang="en-US" sz="1600" dirty="0" smtClean="0"/>
              <a:t>及时性</a:t>
            </a:r>
            <a:endParaRPr lang="zh-CN" altLang="en-US" sz="16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 name="矩形 2"/>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 y="-2439"/>
            <a:ext cx="9145786" cy="718410"/>
            <a:chOff x="-1" y="190175"/>
            <a:chExt cx="9145786" cy="525795"/>
          </a:xfrm>
        </p:grpSpPr>
        <p:sp>
          <p:nvSpPr>
            <p:cNvPr id="5" name="任意多边形 4"/>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 name="任意多边形 5"/>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8" name="文本框 6"/>
          <p:cNvSpPr txBox="1"/>
          <p:nvPr/>
        </p:nvSpPr>
        <p:spPr>
          <a:xfrm>
            <a:off x="452232" y="173917"/>
            <a:ext cx="2470548" cy="415498"/>
          </a:xfrm>
          <a:prstGeom prst="rect">
            <a:avLst/>
          </a:prstGeom>
          <a:noFill/>
        </p:spPr>
        <p:txBody>
          <a:bodyPr wrap="none" rtlCol="0">
            <a:spAutoFit/>
          </a:bodyPr>
          <a:lstStyle/>
          <a:p>
            <a:r>
              <a:rPr lang="en-US" altLang="zh-CN" sz="2100" b="1" spc="225" dirty="0" smtClean="0">
                <a:solidFill>
                  <a:prstClr val="white"/>
                </a:solidFill>
              </a:rPr>
              <a:t>6.2</a:t>
            </a:r>
            <a:r>
              <a:rPr lang="zh-CN" altLang="en-US" sz="2100" b="1" spc="225" dirty="0" smtClean="0">
                <a:solidFill>
                  <a:prstClr val="white"/>
                </a:solidFill>
              </a:rPr>
              <a:t>数据质量评估</a:t>
            </a:r>
            <a:endParaRPr lang="zh-CN" altLang="en-US" sz="2100" b="1" spc="225" dirty="0" smtClean="0">
              <a:solidFill>
                <a:prstClr val="white"/>
              </a:solidFill>
            </a:endParaRPr>
          </a:p>
        </p:txBody>
      </p:sp>
      <p:sp>
        <p:nvSpPr>
          <p:cNvPr id="9"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0" name="文本框 27"/>
          <p:cNvSpPr txBox="1"/>
          <p:nvPr/>
        </p:nvSpPr>
        <p:spPr>
          <a:xfrm>
            <a:off x="6630203" y="234392"/>
            <a:ext cx="1967205" cy="300082"/>
          </a:xfrm>
          <a:prstGeom prst="rect">
            <a:avLst/>
          </a:prstGeom>
          <a:noFill/>
        </p:spPr>
        <p:txBody>
          <a:bodyPr wrap="none" rtlCol="0">
            <a:spAutoFit/>
          </a:bodyPr>
          <a:lstStyle/>
          <a:p>
            <a:pPr algn="l"/>
            <a:r>
              <a:rPr lang="zh-CN" altLang="en-US" sz="1350" dirty="0" smtClean="0">
                <a:solidFill>
                  <a:prstClr val="white"/>
                </a:solidFill>
              </a:rPr>
              <a:t>第六章 数据转换与加载</a:t>
            </a:r>
            <a:endParaRPr lang="zh-CN" altLang="en-US" sz="1350" dirty="0" smtClean="0">
              <a:solidFill>
                <a:prstClr val="white"/>
              </a:solidFill>
            </a:endParaRPr>
          </a:p>
        </p:txBody>
      </p:sp>
      <p:sp>
        <p:nvSpPr>
          <p:cNvPr id="24" name="矩形 23"/>
          <p:cNvSpPr/>
          <p:nvPr/>
        </p:nvSpPr>
        <p:spPr>
          <a:xfrm>
            <a:off x="690113" y="1382945"/>
            <a:ext cx="7621400" cy="734274"/>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solidFill>
                  <a:prstClr val="white"/>
                </a:solidFill>
              </a:rPr>
              <a:t>审计数据就是“对被审计单位的数据进行采集、预处理以及分析，从而发现审计线索，获得审计证据的过程”。审计数据有多种不同的处理方法</a:t>
            </a:r>
            <a:endParaRPr lang="zh-CN" altLang="en-US" sz="1600" dirty="0">
              <a:solidFill>
                <a:prstClr val="white"/>
              </a:solidFill>
            </a:endParaRPr>
          </a:p>
        </p:txBody>
      </p:sp>
      <p:sp>
        <p:nvSpPr>
          <p:cNvPr id="12" name="矩形 11"/>
          <p:cNvSpPr/>
          <p:nvPr/>
        </p:nvSpPr>
        <p:spPr>
          <a:xfrm>
            <a:off x="452232" y="889323"/>
            <a:ext cx="1337226" cy="338554"/>
          </a:xfrm>
          <a:prstGeom prst="rect">
            <a:avLst/>
          </a:prstGeom>
        </p:spPr>
        <p:txBody>
          <a:bodyPr wrap="none">
            <a:spAutoFit/>
          </a:bodyPr>
          <a:lstStyle/>
          <a:p>
            <a:pPr algn="l"/>
            <a:r>
              <a:rPr lang="en-US" altLang="zh-CN" sz="1600" b="1" dirty="0">
                <a:solidFill>
                  <a:srgbClr val="3D89BC"/>
                </a:solidFill>
              </a:rPr>
              <a:t>2</a:t>
            </a:r>
            <a:r>
              <a:rPr lang="zh-CN" altLang="zh-CN" sz="1600" b="1" dirty="0" smtClean="0">
                <a:solidFill>
                  <a:srgbClr val="3D89BC"/>
                </a:solidFill>
              </a:rPr>
              <a:t>．</a:t>
            </a:r>
            <a:r>
              <a:rPr lang="zh-CN" altLang="en-US" sz="1600" b="1" dirty="0" smtClean="0">
                <a:solidFill>
                  <a:srgbClr val="3D89BC"/>
                </a:solidFill>
              </a:rPr>
              <a:t>审计数据</a:t>
            </a:r>
            <a:endParaRPr lang="zh-CN" altLang="zh-CN" sz="1600" b="1" dirty="0">
              <a:solidFill>
                <a:srgbClr val="3D89BC"/>
              </a:solidFill>
            </a:endParaRPr>
          </a:p>
        </p:txBody>
      </p:sp>
      <p:sp>
        <p:nvSpPr>
          <p:cNvPr id="16" name="矩形 15"/>
          <p:cNvSpPr/>
          <p:nvPr/>
        </p:nvSpPr>
        <p:spPr>
          <a:xfrm>
            <a:off x="1413009" y="3396563"/>
            <a:ext cx="7105396" cy="40087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700"/>
              </a:lnSpc>
            </a:pPr>
            <a:r>
              <a:rPr lang="zh-CN" altLang="en-US" sz="1600" dirty="0" smtClean="0">
                <a:sym typeface="+mn-ea"/>
              </a:rPr>
              <a:t>审计抽样</a:t>
            </a:r>
            <a:endParaRPr lang="zh-CN" altLang="en-US" sz="1600" dirty="0">
              <a:sym typeface="+mn-ea"/>
            </a:endParaRPr>
          </a:p>
        </p:txBody>
      </p:sp>
      <p:sp>
        <p:nvSpPr>
          <p:cNvPr id="17" name="矩形 16"/>
          <p:cNvSpPr/>
          <p:nvPr/>
        </p:nvSpPr>
        <p:spPr>
          <a:xfrm>
            <a:off x="441448" y="2345645"/>
            <a:ext cx="806524" cy="75767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smtClean="0">
                <a:latin typeface="Impact" panose="020B0806030902050204" pitchFamily="34" charset="0"/>
              </a:rPr>
              <a:t>1</a:t>
            </a:r>
            <a:endParaRPr lang="zh-CN" altLang="en-US" sz="2400">
              <a:latin typeface="Impact" panose="020B0806030902050204" pitchFamily="34" charset="0"/>
            </a:endParaRPr>
          </a:p>
        </p:txBody>
      </p:sp>
      <p:sp>
        <p:nvSpPr>
          <p:cNvPr id="19" name="矩形 18"/>
          <p:cNvSpPr/>
          <p:nvPr/>
        </p:nvSpPr>
        <p:spPr>
          <a:xfrm>
            <a:off x="441448" y="3235511"/>
            <a:ext cx="806524" cy="75767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smtClean="0">
                <a:latin typeface="Impact" panose="020B0806030902050204" pitchFamily="34" charset="0"/>
              </a:rPr>
              <a:t>2</a:t>
            </a:r>
            <a:endParaRPr lang="zh-CN" altLang="en-US" sz="2400">
              <a:latin typeface="Impact" panose="020B0806030902050204" pitchFamily="34" charset="0"/>
            </a:endParaRPr>
          </a:p>
        </p:txBody>
      </p:sp>
      <p:sp>
        <p:nvSpPr>
          <p:cNvPr id="20" name="矩形 19"/>
          <p:cNvSpPr/>
          <p:nvPr/>
        </p:nvSpPr>
        <p:spPr>
          <a:xfrm>
            <a:off x="1413644" y="2345645"/>
            <a:ext cx="7105396" cy="75767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21" name="矩形 20"/>
          <p:cNvSpPr/>
          <p:nvPr/>
        </p:nvSpPr>
        <p:spPr>
          <a:xfrm>
            <a:off x="1413644" y="3235510"/>
            <a:ext cx="7105396" cy="75767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23" name="矩形 22"/>
          <p:cNvSpPr/>
          <p:nvPr/>
        </p:nvSpPr>
        <p:spPr>
          <a:xfrm>
            <a:off x="1494289" y="2506928"/>
            <a:ext cx="7105396" cy="40087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700"/>
              </a:lnSpc>
            </a:pPr>
            <a:r>
              <a:rPr lang="zh-CN" altLang="en-US" sz="1600" dirty="0" smtClean="0">
                <a:sym typeface="+mn-ea"/>
              </a:rPr>
              <a:t>数据查询</a:t>
            </a:r>
            <a:endParaRPr lang="en-US" altLang="zh-CN" sz="1600" dirty="0">
              <a:sym typeface="+mn-ea"/>
            </a:endParaRPr>
          </a:p>
        </p:txBody>
      </p:sp>
      <p:sp>
        <p:nvSpPr>
          <p:cNvPr id="27" name="矩形 26"/>
          <p:cNvSpPr/>
          <p:nvPr/>
        </p:nvSpPr>
        <p:spPr>
          <a:xfrm>
            <a:off x="441448" y="4154991"/>
            <a:ext cx="806524" cy="75767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dirty="0" smtClean="0">
                <a:latin typeface="Impact" panose="020B0806030902050204" pitchFamily="34" charset="0"/>
              </a:rPr>
              <a:t>3</a:t>
            </a:r>
            <a:endParaRPr lang="zh-CN" altLang="en-US" sz="2400" dirty="0">
              <a:latin typeface="Impact" panose="020B0806030902050204" pitchFamily="34" charset="0"/>
            </a:endParaRPr>
          </a:p>
        </p:txBody>
      </p:sp>
      <p:sp>
        <p:nvSpPr>
          <p:cNvPr id="34" name="矩形 33"/>
          <p:cNvSpPr/>
          <p:nvPr/>
        </p:nvSpPr>
        <p:spPr>
          <a:xfrm>
            <a:off x="1413644" y="4154990"/>
            <a:ext cx="7105396" cy="75767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36" name="文本框 35"/>
          <p:cNvSpPr txBox="1"/>
          <p:nvPr/>
        </p:nvSpPr>
        <p:spPr>
          <a:xfrm>
            <a:off x="1413510" y="4314825"/>
            <a:ext cx="1005403" cy="400879"/>
          </a:xfrm>
          <a:prstGeom prst="rect">
            <a:avLst/>
          </a:prstGeom>
          <a:noFill/>
        </p:spPr>
        <p:txBody>
          <a:bodyPr wrap="none" rtlCol="0" anchor="t">
            <a:spAutoFit/>
          </a:bodyPr>
          <a:lstStyle/>
          <a:p>
            <a:pPr>
              <a:lnSpc>
                <a:spcPts val="2700"/>
              </a:lnSpc>
            </a:pPr>
            <a:r>
              <a:rPr lang="zh-CN" altLang="en-US" sz="1600" dirty="0" smtClean="0"/>
              <a:t>统计分析</a:t>
            </a:r>
            <a:endParaRPr lang="zh-CN" altLang="en-US" sz="1600" dirty="0"/>
          </a:p>
        </p:txBody>
      </p:sp>
      <p:sp>
        <p:nvSpPr>
          <p:cNvPr id="35" name="矩形 34"/>
          <p:cNvSpPr/>
          <p:nvPr/>
        </p:nvSpPr>
        <p:spPr>
          <a:xfrm>
            <a:off x="465715" y="5103483"/>
            <a:ext cx="806524" cy="75767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dirty="0" smtClean="0">
                <a:latin typeface="Impact" panose="020B0806030902050204" pitchFamily="34" charset="0"/>
              </a:rPr>
              <a:t>4</a:t>
            </a:r>
            <a:endParaRPr lang="zh-CN" altLang="en-US" sz="2400" dirty="0">
              <a:latin typeface="Impact" panose="020B0806030902050204" pitchFamily="34" charset="0"/>
            </a:endParaRPr>
          </a:p>
        </p:txBody>
      </p:sp>
      <p:sp>
        <p:nvSpPr>
          <p:cNvPr id="37" name="矩形 36"/>
          <p:cNvSpPr/>
          <p:nvPr/>
        </p:nvSpPr>
        <p:spPr>
          <a:xfrm>
            <a:off x="1415432" y="5103482"/>
            <a:ext cx="7105396" cy="75767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38" name="文本框 35"/>
          <p:cNvSpPr txBox="1"/>
          <p:nvPr/>
        </p:nvSpPr>
        <p:spPr>
          <a:xfrm>
            <a:off x="1415298" y="5263317"/>
            <a:ext cx="1005403" cy="400879"/>
          </a:xfrm>
          <a:prstGeom prst="rect">
            <a:avLst/>
          </a:prstGeom>
          <a:noFill/>
        </p:spPr>
        <p:txBody>
          <a:bodyPr wrap="none" rtlCol="0" anchor="t">
            <a:spAutoFit/>
          </a:bodyPr>
          <a:lstStyle/>
          <a:p>
            <a:pPr>
              <a:lnSpc>
                <a:spcPts val="2700"/>
              </a:lnSpc>
            </a:pPr>
            <a:r>
              <a:rPr lang="zh-CN" altLang="en-US" sz="1600" dirty="0"/>
              <a:t>数值</a:t>
            </a:r>
            <a:r>
              <a:rPr lang="zh-CN" altLang="en-US" sz="1600" dirty="0" smtClean="0"/>
              <a:t>分析</a:t>
            </a:r>
            <a:endParaRPr lang="zh-CN" altLang="en-US" sz="16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 name="矩形 2"/>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 name="组合 3"/>
          <p:cNvGrpSpPr/>
          <p:nvPr/>
        </p:nvGrpSpPr>
        <p:grpSpPr>
          <a:xfrm>
            <a:off x="-1" y="-2439"/>
            <a:ext cx="9145786" cy="718410"/>
            <a:chOff x="-1" y="190175"/>
            <a:chExt cx="9145786" cy="525795"/>
          </a:xfrm>
        </p:grpSpPr>
        <p:sp>
          <p:nvSpPr>
            <p:cNvPr id="5" name="任意多边形 4"/>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6" name="任意多边形 5"/>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7" name="任意多边形 6"/>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8" name="文本框 6"/>
          <p:cNvSpPr txBox="1"/>
          <p:nvPr/>
        </p:nvSpPr>
        <p:spPr>
          <a:xfrm>
            <a:off x="452232" y="173917"/>
            <a:ext cx="2470548" cy="415498"/>
          </a:xfrm>
          <a:prstGeom prst="rect">
            <a:avLst/>
          </a:prstGeom>
          <a:noFill/>
        </p:spPr>
        <p:txBody>
          <a:bodyPr wrap="none" rtlCol="0">
            <a:spAutoFit/>
          </a:bodyPr>
          <a:lstStyle/>
          <a:p>
            <a:r>
              <a:rPr lang="en-US" altLang="zh-CN" sz="2100" b="1" spc="225" dirty="0" smtClean="0">
                <a:solidFill>
                  <a:prstClr val="white"/>
                </a:solidFill>
              </a:rPr>
              <a:t>6.1</a:t>
            </a:r>
            <a:r>
              <a:rPr lang="zh-CN" altLang="en-US" sz="2100" b="1" spc="225" dirty="0">
                <a:solidFill>
                  <a:prstClr val="white"/>
                </a:solidFill>
              </a:rPr>
              <a:t>数据清洗转换</a:t>
            </a:r>
            <a:endParaRPr lang="zh-CN" altLang="en-US" sz="2100" b="1" spc="225" dirty="0" smtClean="0">
              <a:solidFill>
                <a:prstClr val="white"/>
              </a:solidFill>
            </a:endParaRPr>
          </a:p>
        </p:txBody>
      </p:sp>
      <p:sp>
        <p:nvSpPr>
          <p:cNvPr id="9" name="Freeform 172"/>
          <p:cNvSpPr>
            <a:spLocks noEditPoints="1"/>
          </p:cNvSpPr>
          <p:nvPr/>
        </p:nvSpPr>
        <p:spPr bwMode="auto">
          <a:xfrm>
            <a:off x="114106" y="218902"/>
            <a:ext cx="328601" cy="325528"/>
          </a:xfrm>
          <a:custGeom>
            <a:avLst/>
            <a:gdLst>
              <a:gd name="T0" fmla="*/ 22 w 45"/>
              <a:gd name="T1" fmla="*/ 0 h 45"/>
              <a:gd name="T2" fmla="*/ 0 w 45"/>
              <a:gd name="T3" fmla="*/ 22 h 45"/>
              <a:gd name="T4" fmla="*/ 22 w 45"/>
              <a:gd name="T5" fmla="*/ 45 h 45"/>
              <a:gd name="T6" fmla="*/ 45 w 45"/>
              <a:gd name="T7" fmla="*/ 22 h 45"/>
              <a:gd name="T8" fmla="*/ 22 w 45"/>
              <a:gd name="T9" fmla="*/ 0 h 45"/>
              <a:gd name="T10" fmla="*/ 42 w 45"/>
              <a:gd name="T11" fmla="*/ 22 h 45"/>
              <a:gd name="T12" fmla="*/ 38 w 45"/>
              <a:gd name="T13" fmla="*/ 34 h 45"/>
              <a:gd name="T14" fmla="*/ 37 w 45"/>
              <a:gd name="T15" fmla="*/ 31 h 45"/>
              <a:gd name="T16" fmla="*/ 38 w 45"/>
              <a:gd name="T17" fmla="*/ 24 h 45"/>
              <a:gd name="T18" fmla="*/ 35 w 45"/>
              <a:gd name="T19" fmla="*/ 19 h 45"/>
              <a:gd name="T20" fmla="*/ 30 w 45"/>
              <a:gd name="T21" fmla="*/ 16 h 45"/>
              <a:gd name="T22" fmla="*/ 33 w 45"/>
              <a:gd name="T23" fmla="*/ 8 h 45"/>
              <a:gd name="T24" fmla="*/ 28 w 45"/>
              <a:gd name="T25" fmla="*/ 6 h 45"/>
              <a:gd name="T26" fmla="*/ 29 w 45"/>
              <a:gd name="T27" fmla="*/ 4 h 45"/>
              <a:gd name="T28" fmla="*/ 42 w 45"/>
              <a:gd name="T29" fmla="*/ 22 h 45"/>
              <a:gd name="T30" fmla="*/ 20 w 45"/>
              <a:gd name="T31" fmla="*/ 3 h 45"/>
              <a:gd name="T32" fmla="*/ 17 w 45"/>
              <a:gd name="T33" fmla="*/ 5 h 45"/>
              <a:gd name="T34" fmla="*/ 14 w 45"/>
              <a:gd name="T35" fmla="*/ 8 h 45"/>
              <a:gd name="T36" fmla="*/ 11 w 45"/>
              <a:gd name="T37" fmla="*/ 12 h 45"/>
              <a:gd name="T38" fmla="*/ 13 w 45"/>
              <a:gd name="T39" fmla="*/ 14 h 45"/>
              <a:gd name="T40" fmla="*/ 16 w 45"/>
              <a:gd name="T41" fmla="*/ 15 h 45"/>
              <a:gd name="T42" fmla="*/ 23 w 45"/>
              <a:gd name="T43" fmla="*/ 22 h 45"/>
              <a:gd name="T44" fmla="*/ 18 w 45"/>
              <a:gd name="T45" fmla="*/ 28 h 45"/>
              <a:gd name="T46" fmla="*/ 17 w 45"/>
              <a:gd name="T47" fmla="*/ 31 h 45"/>
              <a:gd name="T48" fmla="*/ 17 w 45"/>
              <a:gd name="T49" fmla="*/ 37 h 45"/>
              <a:gd name="T50" fmla="*/ 13 w 45"/>
              <a:gd name="T51" fmla="*/ 32 h 45"/>
              <a:gd name="T52" fmla="*/ 12 w 45"/>
              <a:gd name="T53" fmla="*/ 27 h 45"/>
              <a:gd name="T54" fmla="*/ 8 w 45"/>
              <a:gd name="T55" fmla="*/ 22 h 45"/>
              <a:gd name="T56" fmla="*/ 10 w 45"/>
              <a:gd name="T57" fmla="*/ 17 h 45"/>
              <a:gd name="T58" fmla="*/ 5 w 45"/>
              <a:gd name="T59" fmla="*/ 16 h 45"/>
              <a:gd name="T60" fmla="*/ 20 w 45"/>
              <a:gd name="T61" fmla="*/ 3 h 45"/>
              <a:gd name="T62" fmla="*/ 16 w 45"/>
              <a:gd name="T63" fmla="*/ 41 h 45"/>
              <a:gd name="T64" fmla="*/ 19 w 45"/>
              <a:gd name="T65" fmla="*/ 39 h 45"/>
              <a:gd name="T66" fmla="*/ 22 w 45"/>
              <a:gd name="T67" fmla="*/ 38 h 45"/>
              <a:gd name="T68" fmla="*/ 28 w 45"/>
              <a:gd name="T69" fmla="*/ 37 h 45"/>
              <a:gd name="T70" fmla="*/ 33 w 45"/>
              <a:gd name="T71" fmla="*/ 38 h 45"/>
              <a:gd name="T72" fmla="*/ 22 w 45"/>
              <a:gd name="T73" fmla="*/ 42 h 45"/>
              <a:gd name="T74" fmla="*/ 16 w 45"/>
              <a:gd name="T75"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2" y="0"/>
                </a:moveTo>
                <a:cubicBezTo>
                  <a:pt x="10" y="0"/>
                  <a:pt x="0" y="10"/>
                  <a:pt x="0" y="22"/>
                </a:cubicBezTo>
                <a:cubicBezTo>
                  <a:pt x="0" y="35"/>
                  <a:pt x="10" y="45"/>
                  <a:pt x="22" y="45"/>
                </a:cubicBezTo>
                <a:cubicBezTo>
                  <a:pt x="35" y="45"/>
                  <a:pt x="45" y="35"/>
                  <a:pt x="45" y="22"/>
                </a:cubicBezTo>
                <a:cubicBezTo>
                  <a:pt x="45" y="10"/>
                  <a:pt x="35" y="0"/>
                  <a:pt x="22" y="0"/>
                </a:cubicBezTo>
                <a:close/>
                <a:moveTo>
                  <a:pt x="42" y="22"/>
                </a:moveTo>
                <a:cubicBezTo>
                  <a:pt x="42" y="27"/>
                  <a:pt x="40" y="31"/>
                  <a:pt x="38" y="34"/>
                </a:cubicBezTo>
                <a:cubicBezTo>
                  <a:pt x="37" y="34"/>
                  <a:pt x="36" y="32"/>
                  <a:pt x="37" y="31"/>
                </a:cubicBezTo>
                <a:cubicBezTo>
                  <a:pt x="38" y="29"/>
                  <a:pt x="38" y="25"/>
                  <a:pt x="38" y="24"/>
                </a:cubicBezTo>
                <a:cubicBezTo>
                  <a:pt x="38" y="23"/>
                  <a:pt x="37" y="19"/>
                  <a:pt x="35" y="19"/>
                </a:cubicBezTo>
                <a:cubicBezTo>
                  <a:pt x="33" y="19"/>
                  <a:pt x="32" y="19"/>
                  <a:pt x="30" y="16"/>
                </a:cubicBezTo>
                <a:cubicBezTo>
                  <a:pt x="28" y="11"/>
                  <a:pt x="35" y="10"/>
                  <a:pt x="33" y="8"/>
                </a:cubicBezTo>
                <a:cubicBezTo>
                  <a:pt x="32" y="7"/>
                  <a:pt x="28" y="11"/>
                  <a:pt x="28" y="6"/>
                </a:cubicBezTo>
                <a:cubicBezTo>
                  <a:pt x="28" y="5"/>
                  <a:pt x="28" y="5"/>
                  <a:pt x="29" y="4"/>
                </a:cubicBezTo>
                <a:cubicBezTo>
                  <a:pt x="36" y="7"/>
                  <a:pt x="42" y="14"/>
                  <a:pt x="42" y="22"/>
                </a:cubicBezTo>
                <a:close/>
                <a:moveTo>
                  <a:pt x="20" y="3"/>
                </a:moveTo>
                <a:cubicBezTo>
                  <a:pt x="19" y="4"/>
                  <a:pt x="18" y="5"/>
                  <a:pt x="17" y="5"/>
                </a:cubicBezTo>
                <a:cubicBezTo>
                  <a:pt x="16" y="7"/>
                  <a:pt x="15" y="7"/>
                  <a:pt x="14" y="8"/>
                </a:cubicBezTo>
                <a:cubicBezTo>
                  <a:pt x="13" y="9"/>
                  <a:pt x="11" y="11"/>
                  <a:pt x="11" y="12"/>
                </a:cubicBezTo>
                <a:cubicBezTo>
                  <a:pt x="11" y="13"/>
                  <a:pt x="12" y="15"/>
                  <a:pt x="13" y="14"/>
                </a:cubicBezTo>
                <a:cubicBezTo>
                  <a:pt x="13" y="14"/>
                  <a:pt x="15" y="14"/>
                  <a:pt x="16" y="15"/>
                </a:cubicBezTo>
                <a:cubicBezTo>
                  <a:pt x="18" y="15"/>
                  <a:pt x="26" y="15"/>
                  <a:pt x="23" y="22"/>
                </a:cubicBezTo>
                <a:cubicBezTo>
                  <a:pt x="22" y="24"/>
                  <a:pt x="19" y="24"/>
                  <a:pt x="18" y="28"/>
                </a:cubicBezTo>
                <a:cubicBezTo>
                  <a:pt x="18" y="28"/>
                  <a:pt x="17" y="30"/>
                  <a:pt x="17" y="31"/>
                </a:cubicBezTo>
                <a:cubicBezTo>
                  <a:pt x="17" y="32"/>
                  <a:pt x="18" y="37"/>
                  <a:pt x="17" y="37"/>
                </a:cubicBezTo>
                <a:cubicBezTo>
                  <a:pt x="16" y="37"/>
                  <a:pt x="13" y="33"/>
                  <a:pt x="13" y="32"/>
                </a:cubicBezTo>
                <a:cubicBezTo>
                  <a:pt x="13" y="31"/>
                  <a:pt x="12" y="29"/>
                  <a:pt x="12" y="27"/>
                </a:cubicBezTo>
                <a:cubicBezTo>
                  <a:pt x="12" y="25"/>
                  <a:pt x="8" y="25"/>
                  <a:pt x="8" y="22"/>
                </a:cubicBezTo>
                <a:cubicBezTo>
                  <a:pt x="8" y="19"/>
                  <a:pt x="10" y="18"/>
                  <a:pt x="10" y="17"/>
                </a:cubicBezTo>
                <a:cubicBezTo>
                  <a:pt x="9" y="16"/>
                  <a:pt x="6" y="16"/>
                  <a:pt x="5" y="16"/>
                </a:cubicBezTo>
                <a:cubicBezTo>
                  <a:pt x="7" y="9"/>
                  <a:pt x="13" y="4"/>
                  <a:pt x="20" y="3"/>
                </a:cubicBezTo>
                <a:close/>
                <a:moveTo>
                  <a:pt x="16" y="41"/>
                </a:moveTo>
                <a:cubicBezTo>
                  <a:pt x="18" y="40"/>
                  <a:pt x="18" y="39"/>
                  <a:pt x="19" y="39"/>
                </a:cubicBezTo>
                <a:cubicBezTo>
                  <a:pt x="20" y="39"/>
                  <a:pt x="21" y="39"/>
                  <a:pt x="22" y="38"/>
                </a:cubicBezTo>
                <a:cubicBezTo>
                  <a:pt x="23" y="38"/>
                  <a:pt x="26" y="37"/>
                  <a:pt x="28" y="37"/>
                </a:cubicBezTo>
                <a:cubicBezTo>
                  <a:pt x="29" y="37"/>
                  <a:pt x="32" y="37"/>
                  <a:pt x="33" y="38"/>
                </a:cubicBezTo>
                <a:cubicBezTo>
                  <a:pt x="30" y="40"/>
                  <a:pt x="26" y="42"/>
                  <a:pt x="22" y="42"/>
                </a:cubicBezTo>
                <a:cubicBezTo>
                  <a:pt x="20" y="42"/>
                  <a:pt x="18" y="41"/>
                  <a:pt x="16"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solidFill>
                <a:prstClr val="black"/>
              </a:solidFill>
            </a:endParaRPr>
          </a:p>
        </p:txBody>
      </p:sp>
      <p:sp>
        <p:nvSpPr>
          <p:cNvPr id="10" name="文本框 27"/>
          <p:cNvSpPr txBox="1"/>
          <p:nvPr/>
        </p:nvSpPr>
        <p:spPr>
          <a:xfrm>
            <a:off x="6630203" y="234392"/>
            <a:ext cx="1967205" cy="300082"/>
          </a:xfrm>
          <a:prstGeom prst="rect">
            <a:avLst/>
          </a:prstGeom>
          <a:noFill/>
        </p:spPr>
        <p:txBody>
          <a:bodyPr wrap="none" rtlCol="0">
            <a:spAutoFit/>
          </a:bodyPr>
          <a:lstStyle/>
          <a:p>
            <a:pPr algn="l"/>
            <a:r>
              <a:rPr lang="zh-CN" altLang="en-US" sz="1350" dirty="0" smtClean="0">
                <a:solidFill>
                  <a:prstClr val="white"/>
                </a:solidFill>
              </a:rPr>
              <a:t>第六章 数据转换与加载</a:t>
            </a:r>
            <a:endParaRPr lang="zh-CN" altLang="en-US" sz="1350" dirty="0" smtClean="0">
              <a:solidFill>
                <a:prstClr val="white"/>
              </a:solidFill>
            </a:endParaRPr>
          </a:p>
        </p:txBody>
      </p:sp>
      <p:sp>
        <p:nvSpPr>
          <p:cNvPr id="24" name="矩形 23"/>
          <p:cNvSpPr/>
          <p:nvPr/>
        </p:nvSpPr>
        <p:spPr>
          <a:xfrm>
            <a:off x="360680" y="1383030"/>
            <a:ext cx="8672830" cy="8077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b="1" dirty="0" smtClean="0">
                <a:solidFill>
                  <a:schemeClr val="bg1"/>
                </a:solidFill>
              </a:rPr>
              <a:t>确定数据清洗的规模，通常采取</a:t>
            </a:r>
            <a:r>
              <a:rPr lang="en-US" altLang="zh-CN" b="1" dirty="0" smtClean="0">
                <a:solidFill>
                  <a:schemeClr val="bg1"/>
                </a:solidFill>
              </a:rPr>
              <a:t>RDBMS</a:t>
            </a:r>
            <a:r>
              <a:rPr lang="zh-CN" altLang="en-US" b="1" dirty="0" smtClean="0">
                <a:solidFill>
                  <a:schemeClr val="bg1"/>
                </a:solidFill>
              </a:rPr>
              <a:t>和文本为清洗载体，常见的数据清洗范围包含：</a:t>
            </a:r>
            <a:r>
              <a:rPr lang="en-US" altLang="zh-CN" b="1" dirty="0" smtClean="0">
                <a:solidFill>
                  <a:schemeClr val="bg1"/>
                </a:solidFill>
              </a:rPr>
              <a:t>+</a:t>
            </a:r>
            <a:endParaRPr lang="en-US" altLang="zh-CN" b="1" dirty="0" smtClean="0">
              <a:solidFill>
                <a:schemeClr val="bg1"/>
              </a:solidFill>
            </a:endParaRPr>
          </a:p>
        </p:txBody>
      </p:sp>
      <p:sp>
        <p:nvSpPr>
          <p:cNvPr id="12" name="矩形 11"/>
          <p:cNvSpPr/>
          <p:nvPr/>
        </p:nvSpPr>
        <p:spPr>
          <a:xfrm>
            <a:off x="452232" y="889323"/>
            <a:ext cx="1466850" cy="368300"/>
          </a:xfrm>
          <a:prstGeom prst="rect">
            <a:avLst/>
          </a:prstGeom>
        </p:spPr>
        <p:txBody>
          <a:bodyPr wrap="none">
            <a:spAutoFit/>
          </a:bodyPr>
          <a:lstStyle/>
          <a:p>
            <a:pPr algn="l"/>
            <a:r>
              <a:rPr lang="en-US" altLang="zh-CN" b="1" dirty="0">
                <a:solidFill>
                  <a:srgbClr val="3D89BC"/>
                </a:solidFill>
              </a:rPr>
              <a:t>1</a:t>
            </a:r>
            <a:r>
              <a:rPr lang="zh-CN" altLang="zh-CN" b="1" dirty="0" smtClean="0">
                <a:solidFill>
                  <a:srgbClr val="3D89BC"/>
                </a:solidFill>
              </a:rPr>
              <a:t>．</a:t>
            </a:r>
            <a:r>
              <a:rPr lang="zh-CN" altLang="en-US" b="1" dirty="0" smtClean="0">
                <a:solidFill>
                  <a:srgbClr val="3D89BC"/>
                </a:solidFill>
              </a:rPr>
              <a:t>数据清洗</a:t>
            </a:r>
            <a:endParaRPr lang="zh-CN" altLang="zh-CN" b="1" dirty="0">
              <a:solidFill>
                <a:srgbClr val="3D89BC"/>
              </a:solidFill>
            </a:endParaRPr>
          </a:p>
        </p:txBody>
      </p:sp>
      <p:sp>
        <p:nvSpPr>
          <p:cNvPr id="16" name="矩形 15"/>
          <p:cNvSpPr/>
          <p:nvPr/>
        </p:nvSpPr>
        <p:spPr>
          <a:xfrm>
            <a:off x="1413009" y="3396563"/>
            <a:ext cx="7105396" cy="43751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700"/>
              </a:lnSpc>
            </a:pPr>
            <a:r>
              <a:rPr lang="zh-CN" altLang="en-US" dirty="0" smtClean="0">
                <a:sym typeface="+mn-ea"/>
              </a:rPr>
              <a:t>格式内容清洗</a:t>
            </a:r>
            <a:endParaRPr lang="zh-CN" altLang="en-US" dirty="0">
              <a:sym typeface="+mn-ea"/>
            </a:endParaRPr>
          </a:p>
        </p:txBody>
      </p:sp>
      <p:sp>
        <p:nvSpPr>
          <p:cNvPr id="17" name="矩形 16"/>
          <p:cNvSpPr/>
          <p:nvPr/>
        </p:nvSpPr>
        <p:spPr>
          <a:xfrm>
            <a:off x="441448" y="2345645"/>
            <a:ext cx="806524" cy="75767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smtClean="0">
                <a:latin typeface="Impact" panose="020B0806030902050204" pitchFamily="34" charset="0"/>
              </a:rPr>
              <a:t>1</a:t>
            </a:r>
            <a:endParaRPr lang="zh-CN" altLang="en-US" sz="2400">
              <a:latin typeface="Impact" panose="020B0806030902050204" pitchFamily="34" charset="0"/>
            </a:endParaRPr>
          </a:p>
        </p:txBody>
      </p:sp>
      <p:sp>
        <p:nvSpPr>
          <p:cNvPr id="19" name="矩形 18"/>
          <p:cNvSpPr/>
          <p:nvPr/>
        </p:nvSpPr>
        <p:spPr>
          <a:xfrm>
            <a:off x="441448" y="3235511"/>
            <a:ext cx="806524" cy="75767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smtClean="0">
                <a:latin typeface="Impact" panose="020B0806030902050204" pitchFamily="34" charset="0"/>
              </a:rPr>
              <a:t>2</a:t>
            </a:r>
            <a:endParaRPr lang="zh-CN" altLang="en-US" sz="2400">
              <a:latin typeface="Impact" panose="020B0806030902050204" pitchFamily="34" charset="0"/>
            </a:endParaRPr>
          </a:p>
        </p:txBody>
      </p:sp>
      <p:sp>
        <p:nvSpPr>
          <p:cNvPr id="20" name="矩形 19"/>
          <p:cNvSpPr/>
          <p:nvPr/>
        </p:nvSpPr>
        <p:spPr>
          <a:xfrm>
            <a:off x="1413644" y="2345645"/>
            <a:ext cx="7105396" cy="75767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21" name="矩形 20"/>
          <p:cNvSpPr/>
          <p:nvPr/>
        </p:nvSpPr>
        <p:spPr>
          <a:xfrm>
            <a:off x="1413644" y="3235510"/>
            <a:ext cx="7105396" cy="75767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23" name="矩形 22"/>
          <p:cNvSpPr/>
          <p:nvPr/>
        </p:nvSpPr>
        <p:spPr>
          <a:xfrm>
            <a:off x="1494289" y="2506928"/>
            <a:ext cx="7105396" cy="43751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700"/>
              </a:lnSpc>
            </a:pPr>
            <a:r>
              <a:rPr lang="zh-CN" altLang="en-US" dirty="0" smtClean="0">
                <a:sym typeface="+mn-ea"/>
              </a:rPr>
              <a:t>缺失值清洗</a:t>
            </a:r>
            <a:endParaRPr lang="en-US" altLang="zh-CN" dirty="0">
              <a:sym typeface="+mn-ea"/>
            </a:endParaRPr>
          </a:p>
        </p:txBody>
      </p:sp>
      <p:sp>
        <p:nvSpPr>
          <p:cNvPr id="27" name="矩形 26"/>
          <p:cNvSpPr/>
          <p:nvPr/>
        </p:nvSpPr>
        <p:spPr>
          <a:xfrm>
            <a:off x="441448" y="4154991"/>
            <a:ext cx="806524" cy="75767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400" dirty="0" smtClean="0">
                <a:latin typeface="Impact" panose="020B0806030902050204" pitchFamily="34" charset="0"/>
              </a:rPr>
              <a:t>3</a:t>
            </a:r>
            <a:endParaRPr lang="zh-CN" altLang="en-US" sz="2400" dirty="0">
              <a:latin typeface="Impact" panose="020B0806030902050204" pitchFamily="34" charset="0"/>
            </a:endParaRPr>
          </a:p>
        </p:txBody>
      </p:sp>
      <p:sp>
        <p:nvSpPr>
          <p:cNvPr id="34" name="矩形 33"/>
          <p:cNvSpPr/>
          <p:nvPr/>
        </p:nvSpPr>
        <p:spPr>
          <a:xfrm>
            <a:off x="1413644" y="4154990"/>
            <a:ext cx="7105396" cy="757670"/>
          </a:xfrm>
          <a:prstGeom prst="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2400">
              <a:latin typeface="Impact" panose="020B0806030902050204" pitchFamily="34" charset="0"/>
            </a:endParaRPr>
          </a:p>
        </p:txBody>
      </p:sp>
      <p:sp>
        <p:nvSpPr>
          <p:cNvPr id="36" name="文本框 35"/>
          <p:cNvSpPr txBox="1"/>
          <p:nvPr/>
        </p:nvSpPr>
        <p:spPr>
          <a:xfrm>
            <a:off x="1413510" y="4314825"/>
            <a:ext cx="1554480" cy="437515"/>
          </a:xfrm>
          <a:prstGeom prst="rect">
            <a:avLst/>
          </a:prstGeom>
          <a:noFill/>
        </p:spPr>
        <p:txBody>
          <a:bodyPr wrap="none" rtlCol="0" anchor="t">
            <a:spAutoFit/>
          </a:bodyPr>
          <a:lstStyle/>
          <a:p>
            <a:pPr>
              <a:lnSpc>
                <a:spcPts val="2700"/>
              </a:lnSpc>
            </a:pPr>
            <a:r>
              <a:rPr lang="zh-CN" altLang="en-US" dirty="0" smtClean="0"/>
              <a:t>逻辑错误清洗</a:t>
            </a:r>
            <a:endParaRPr lang="zh-CN" altLang="en-US"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90257" y="854039"/>
            <a:ext cx="7832784" cy="781050"/>
            <a:chOff x="2788580" y="1152524"/>
            <a:chExt cx="3730770" cy="781050"/>
          </a:xfrm>
        </p:grpSpPr>
        <p:grpSp>
          <p:nvGrpSpPr>
            <p:cNvPr id="6" name="组合 5"/>
            <p:cNvGrpSpPr/>
            <p:nvPr/>
          </p:nvGrpSpPr>
          <p:grpSpPr>
            <a:xfrm>
              <a:off x="2788580" y="1152524"/>
              <a:ext cx="3730770" cy="781050"/>
              <a:chOff x="3725790" y="847725"/>
              <a:chExt cx="3730770" cy="781050"/>
            </a:xfrm>
          </p:grpSpPr>
          <p:grpSp>
            <p:nvGrpSpPr>
              <p:cNvPr id="7" name="组合 6"/>
              <p:cNvGrpSpPr/>
              <p:nvPr/>
            </p:nvGrpSpPr>
            <p:grpSpPr>
              <a:xfrm>
                <a:off x="3725790" y="1019175"/>
                <a:ext cx="627135" cy="609600"/>
                <a:chOff x="3725790" y="1019175"/>
                <a:chExt cx="627135" cy="609600"/>
              </a:xfrm>
            </p:grpSpPr>
            <p:sp>
              <p:nvSpPr>
                <p:cNvPr id="12" name="任意多边形 11"/>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829425" y="1019175"/>
                <a:ext cx="627135" cy="609600"/>
                <a:chOff x="3725790" y="1019175"/>
                <a:chExt cx="627135" cy="609600"/>
              </a:xfrm>
            </p:grpSpPr>
            <p:sp>
              <p:nvSpPr>
                <p:cNvPr id="10" name="任意多边形 9"/>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181475" y="847725"/>
                <a:ext cx="28194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4"/>
            <p:cNvSpPr txBox="1"/>
            <p:nvPr/>
          </p:nvSpPr>
          <p:spPr>
            <a:xfrm>
              <a:off x="3587368" y="1169836"/>
              <a:ext cx="1969254" cy="523220"/>
            </a:xfrm>
            <a:prstGeom prst="rect">
              <a:avLst/>
            </a:prstGeom>
            <a:noFill/>
          </p:spPr>
          <p:txBody>
            <a:bodyPr wrap="none" rtlCol="0">
              <a:spAutoFit/>
            </a:bodyPr>
            <a:lstStyle/>
            <a:p>
              <a:pPr algn="ctr"/>
              <a:r>
                <a:rPr lang="zh-CN" altLang="en-US" sz="2800" dirty="0" smtClean="0">
                  <a:solidFill>
                    <a:schemeClr val="accent4"/>
                  </a:solidFill>
                </a:rPr>
                <a:t>第六章　</a:t>
              </a:r>
              <a:r>
                <a:rPr lang="zh-CN" altLang="en-US" sz="2800" dirty="0">
                  <a:solidFill>
                    <a:schemeClr val="accent4"/>
                  </a:solidFill>
                </a:rPr>
                <a:t>数据转换与加载</a:t>
              </a:r>
              <a:endParaRPr lang="zh-CN" altLang="en-US" sz="2800" dirty="0" smtClean="0">
                <a:solidFill>
                  <a:schemeClr val="accent4"/>
                </a:solidFill>
              </a:endParaRPr>
            </a:p>
          </p:txBody>
        </p:sp>
      </p:grpSp>
      <p:grpSp>
        <p:nvGrpSpPr>
          <p:cNvPr id="67" name="组合 66"/>
          <p:cNvGrpSpPr/>
          <p:nvPr/>
        </p:nvGrpSpPr>
        <p:grpSpPr>
          <a:xfrm>
            <a:off x="1754534" y="2048547"/>
            <a:ext cx="5693399" cy="415498"/>
            <a:chOff x="1807265" y="2462595"/>
            <a:chExt cx="5693399" cy="415498"/>
          </a:xfrm>
          <a:solidFill>
            <a:schemeClr val="bg2"/>
          </a:solidFill>
        </p:grpSpPr>
        <p:sp>
          <p:nvSpPr>
            <p:cNvPr id="47" name="圆角矩形 46"/>
            <p:cNvSpPr/>
            <p:nvPr/>
          </p:nvSpPr>
          <p:spPr>
            <a:xfrm>
              <a:off x="1807265" y="2478527"/>
              <a:ext cx="5693399" cy="394154"/>
            </a:xfrm>
            <a:prstGeom prst="roundRect">
              <a:avLst>
                <a:gd name="adj" fmla="val 20658"/>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矩形 47"/>
            <p:cNvSpPr/>
            <p:nvPr/>
          </p:nvSpPr>
          <p:spPr>
            <a:xfrm>
              <a:off x="1883286" y="2462595"/>
              <a:ext cx="2739853" cy="415498"/>
            </a:xfrm>
            <a:prstGeom prst="rect">
              <a:avLst/>
            </a:prstGeom>
            <a:grpFill/>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6.1</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数据清洗转换</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1754534" y="2753555"/>
            <a:ext cx="5693399" cy="426278"/>
            <a:chOff x="1807265" y="2935089"/>
            <a:chExt cx="5693399" cy="426278"/>
          </a:xfrm>
        </p:grpSpPr>
        <p:sp>
          <p:nvSpPr>
            <p:cNvPr id="49" name="圆角矩形 48"/>
            <p:cNvSpPr/>
            <p:nvPr/>
          </p:nvSpPr>
          <p:spPr>
            <a:xfrm>
              <a:off x="1807265" y="2935089"/>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1881814" y="2945869"/>
              <a:ext cx="2739853" cy="415498"/>
            </a:xfrm>
            <a:prstGeom prst="rect">
              <a:avLst/>
            </a:prstGeom>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6.2</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数据质量评估</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1754534" y="3469343"/>
            <a:ext cx="5693399" cy="426278"/>
            <a:chOff x="1807265" y="3400693"/>
            <a:chExt cx="5693399" cy="426278"/>
          </a:xfrm>
          <a:solidFill>
            <a:srgbClr val="3D89BC"/>
          </a:solidFill>
        </p:grpSpPr>
        <p:sp>
          <p:nvSpPr>
            <p:cNvPr id="51" name="圆角矩形 50"/>
            <p:cNvSpPr/>
            <p:nvPr/>
          </p:nvSpPr>
          <p:spPr>
            <a:xfrm>
              <a:off x="1807265" y="3400693"/>
              <a:ext cx="5693399" cy="394200"/>
            </a:xfrm>
            <a:prstGeom prst="roundRect">
              <a:avLst>
                <a:gd name="adj" fmla="val 20658"/>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bg1"/>
                </a:solidFill>
              </a:endParaRPr>
            </a:p>
          </p:txBody>
        </p:sp>
        <p:sp>
          <p:nvSpPr>
            <p:cNvPr id="52" name="矩形 51"/>
            <p:cNvSpPr/>
            <p:nvPr/>
          </p:nvSpPr>
          <p:spPr>
            <a:xfrm>
              <a:off x="1881814" y="3411473"/>
              <a:ext cx="2143536" cy="415498"/>
            </a:xfrm>
            <a:prstGeom prst="rect">
              <a:avLst/>
            </a:prstGeom>
            <a:grpFill/>
          </p:spPr>
          <p:txBody>
            <a:bodyPr wrap="none">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rPr>
                <a:t>6.3</a:t>
              </a:r>
              <a:r>
                <a:rPr lang="zh-CN" altLang="en-US" sz="2100" spc="225" dirty="0" smtClean="0">
                  <a:solidFill>
                    <a:schemeClr val="bg1"/>
                  </a:solidFill>
                  <a:latin typeface="微软雅黑" panose="020B0503020204020204" pitchFamily="34" charset="-122"/>
                  <a:ea typeface="微软雅黑" panose="020B0503020204020204" pitchFamily="34" charset="-122"/>
                </a:rPr>
                <a:t>　数据加载</a:t>
              </a:r>
              <a:endParaRPr lang="zh-CN" altLang="en-US" sz="2100" spc="225" dirty="0" smtClean="0">
                <a:solidFill>
                  <a:schemeClr val="bg1"/>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754534" y="4800952"/>
            <a:ext cx="5693399" cy="748016"/>
            <a:chOff x="1807265" y="3866296"/>
            <a:chExt cx="5693399" cy="748016"/>
          </a:xfrm>
        </p:grpSpPr>
        <p:sp>
          <p:nvSpPr>
            <p:cNvPr id="53" name="圆角矩形 52"/>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矩形 53"/>
            <p:cNvSpPr/>
            <p:nvPr/>
          </p:nvSpPr>
          <p:spPr>
            <a:xfrm>
              <a:off x="1881814" y="3877077"/>
              <a:ext cx="716280" cy="737235"/>
            </a:xfrm>
            <a:prstGeom prst="rect">
              <a:avLst/>
            </a:prstGeom>
          </p:spPr>
          <p:txBody>
            <a:bodyPr wrap="none">
              <a:spAutoFit/>
            </a:bodyPr>
            <a:lstStyle/>
            <a:p>
              <a:pPr algn="l"/>
              <a:r>
                <a:rPr lang="zh-CN" altLang="en-US" sz="2100" dirty="0" smtClean="0">
                  <a:solidFill>
                    <a:schemeClr val="tx1">
                      <a:lumMod val="75000"/>
                      <a:lumOff val="25000"/>
                    </a:schemeClr>
                  </a:solidFill>
                  <a:sym typeface="+mn-ea"/>
                </a:rPr>
                <a:t>习题</a:t>
              </a:r>
              <a:endParaRPr lang="zh-CN" altLang="en-US"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7143" y="-9147"/>
            <a:ext cx="9158090" cy="382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3" name="矩形 32"/>
          <p:cNvSpPr/>
          <p:nvPr/>
        </p:nvSpPr>
        <p:spPr>
          <a:xfrm>
            <a:off x="7929" y="38314"/>
            <a:ext cx="235962" cy="300082"/>
          </a:xfrm>
          <a:prstGeom prst="rect">
            <a:avLst/>
          </a:prstGeom>
        </p:spPr>
        <p:txBody>
          <a:bodyPr wrap="none">
            <a:spAutoFit/>
          </a:bodyPr>
          <a:lstStyle/>
          <a:p>
            <a:r>
              <a:rPr lang="zh-CN" altLang="en-US" sz="1350" dirty="0" smtClean="0">
                <a:solidFill>
                  <a:schemeClr val="bg1"/>
                </a:solidFill>
              </a:rPr>
              <a:t> </a:t>
            </a:r>
            <a:endParaRPr lang="zh-CN" altLang="en-US" sz="1350" dirty="0">
              <a:solidFill>
                <a:schemeClr val="bg1"/>
              </a:solidFill>
            </a:endParaRPr>
          </a:p>
        </p:txBody>
      </p:sp>
      <p:sp>
        <p:nvSpPr>
          <p:cNvPr id="35" name="矩形 34"/>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3" name="组合 42"/>
          <p:cNvGrpSpPr/>
          <p:nvPr/>
        </p:nvGrpSpPr>
        <p:grpSpPr>
          <a:xfrm>
            <a:off x="1754534" y="4168834"/>
            <a:ext cx="5693399" cy="426278"/>
            <a:chOff x="1807265" y="3400693"/>
            <a:chExt cx="5693399" cy="426278"/>
          </a:xfrm>
        </p:grpSpPr>
        <p:sp>
          <p:nvSpPr>
            <p:cNvPr id="44" name="圆角矩形 43"/>
            <p:cNvSpPr/>
            <p:nvPr/>
          </p:nvSpPr>
          <p:spPr>
            <a:xfrm>
              <a:off x="1807265" y="3400693"/>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5" name="矩形 44"/>
            <p:cNvSpPr/>
            <p:nvPr/>
          </p:nvSpPr>
          <p:spPr>
            <a:xfrm>
              <a:off x="1881814" y="3411473"/>
              <a:ext cx="3038011" cy="415498"/>
            </a:xfrm>
            <a:prstGeom prst="rect">
              <a:avLst/>
            </a:prstGeom>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6.4</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上机练习与实训</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 name="矩形 1"/>
          <p:cNvSpPr/>
          <p:nvPr/>
        </p:nvSpPr>
        <p:spPr>
          <a:xfrm>
            <a:off x="7929" y="38314"/>
            <a:ext cx="2435282" cy="300082"/>
          </a:xfrm>
          <a:prstGeom prst="rect">
            <a:avLst/>
          </a:prstGeom>
        </p:spPr>
        <p:txBody>
          <a:bodyPr wrap="none">
            <a:spAutoFit/>
          </a:bodyPr>
          <a:lstStyle/>
          <a:p>
            <a:pPr algn="ctr"/>
            <a:r>
              <a:rPr lang="zh-CN" altLang="en-US" sz="1350" dirty="0" smtClean="0">
                <a:solidFill>
                  <a:schemeClr val="bg1"/>
                </a:solidFill>
              </a:rPr>
              <a:t>大数据应用人才培养系列教材</a:t>
            </a:r>
            <a:endParaRPr lang="zh-CN" altLang="en-US" sz="1350" dirty="0">
              <a:solidFill>
                <a:schemeClr val="bg1"/>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7" name="文本框 6"/>
          <p:cNvSpPr txBox="1"/>
          <p:nvPr/>
        </p:nvSpPr>
        <p:spPr>
          <a:xfrm>
            <a:off x="452232" y="173917"/>
            <a:ext cx="1874231" cy="415498"/>
          </a:xfrm>
          <a:prstGeom prst="rect">
            <a:avLst/>
          </a:prstGeom>
          <a:noFill/>
        </p:spPr>
        <p:txBody>
          <a:bodyPr wrap="none" rtlCol="0">
            <a:spAutoFit/>
          </a:bodyPr>
          <a:lstStyle/>
          <a:p>
            <a:r>
              <a:rPr lang="en-US" altLang="zh-CN" sz="2100" b="1" spc="225" dirty="0" smtClean="0">
                <a:solidFill>
                  <a:prstClr val="white"/>
                </a:solidFill>
              </a:rPr>
              <a:t>6.3</a:t>
            </a:r>
            <a:r>
              <a:rPr lang="zh-CN" altLang="en-US" sz="2100" b="1" spc="225" dirty="0" smtClean="0">
                <a:solidFill>
                  <a:prstClr val="white"/>
                </a:solidFill>
              </a:rPr>
              <a:t>数据加载</a:t>
            </a:r>
            <a:endParaRPr lang="zh-CN" altLang="en-US" sz="2100" b="1" spc="225" dirty="0">
              <a:solidFill>
                <a:prstClr val="white"/>
              </a:solidFill>
            </a:endParaRPr>
          </a:p>
        </p:txBody>
      </p:sp>
      <p:sp>
        <p:nvSpPr>
          <p:cNvPr id="38" name="矩形 37"/>
          <p:cNvSpPr/>
          <p:nvPr/>
        </p:nvSpPr>
        <p:spPr>
          <a:xfrm>
            <a:off x="452232" y="889323"/>
            <a:ext cx="1297150" cy="461665"/>
          </a:xfrm>
          <a:prstGeom prst="rect">
            <a:avLst/>
          </a:prstGeom>
        </p:spPr>
        <p:txBody>
          <a:bodyPr wrap="none">
            <a:spAutoFit/>
          </a:bodyPr>
          <a:lstStyle/>
          <a:p>
            <a:r>
              <a:rPr lang="en-US" altLang="zh-CN" sz="2400" b="1" dirty="0">
                <a:solidFill>
                  <a:srgbClr val="3D89BC"/>
                </a:solidFill>
              </a:rPr>
              <a:t>1</a:t>
            </a:r>
            <a:r>
              <a:rPr lang="zh-CN" altLang="zh-CN" sz="2400" b="1" dirty="0" smtClean="0">
                <a:solidFill>
                  <a:srgbClr val="3D89BC"/>
                </a:solidFill>
              </a:rPr>
              <a:t>．</a:t>
            </a:r>
            <a:r>
              <a:rPr lang="zh-CN" altLang="en-US" sz="2400" b="1" dirty="0">
                <a:solidFill>
                  <a:srgbClr val="3D89BC"/>
                </a:solidFill>
              </a:rPr>
              <a:t>概念</a:t>
            </a:r>
            <a:endParaRPr lang="zh-CN" altLang="zh-CN" sz="2400" b="1" dirty="0">
              <a:solidFill>
                <a:srgbClr val="3D89BC"/>
              </a:solidFill>
            </a:endParaRPr>
          </a:p>
        </p:txBody>
      </p:sp>
      <p:sp>
        <p:nvSpPr>
          <p:cNvPr id="18" name="文本框 17"/>
          <p:cNvSpPr txBox="1"/>
          <p:nvPr/>
        </p:nvSpPr>
        <p:spPr>
          <a:xfrm>
            <a:off x="452120" y="1339215"/>
            <a:ext cx="8311515" cy="3785652"/>
          </a:xfrm>
          <a:prstGeom prst="rect">
            <a:avLst/>
          </a:prstGeom>
          <a:noFill/>
        </p:spPr>
        <p:txBody>
          <a:bodyPr wrap="square" rtlCol="0" anchor="t">
            <a:spAutoFit/>
          </a:bodyPr>
          <a:lstStyle/>
          <a:p>
            <a:r>
              <a:rPr lang="zh-CN" altLang="en-US" sz="2000" dirty="0"/>
              <a:t>数据加载是继数据抽取和转换清洗后的一个阶段，它负责将从数据源中抽取加工所需的数据，经过数据清洗和转换后，最终按照预定义好的数据仓库模型，将数据加载到目标数据集市或数据仓库中去，可实现</a:t>
            </a:r>
            <a:r>
              <a:rPr lang="en-US" altLang="zh-CN" sz="2000" dirty="0"/>
              <a:t>SQL</a:t>
            </a:r>
            <a:r>
              <a:rPr lang="zh-CN" altLang="en-US" sz="2000" dirty="0"/>
              <a:t>或批量加载</a:t>
            </a:r>
            <a:r>
              <a:rPr lang="zh-CN" altLang="en-US" sz="2000" dirty="0" smtClean="0"/>
              <a:t>。</a:t>
            </a:r>
            <a:endParaRPr lang="en-US" altLang="zh-CN" sz="2000" dirty="0" smtClean="0"/>
          </a:p>
          <a:p>
            <a:r>
              <a:rPr lang="zh-CN" altLang="zh-CN" sz="2000" dirty="0"/>
              <a:t>大多数情况下，异构数据源均可通过</a:t>
            </a:r>
            <a:r>
              <a:rPr lang="en-US" altLang="zh-CN" sz="2000" dirty="0"/>
              <a:t>SQL</a:t>
            </a:r>
            <a:r>
              <a:rPr lang="zh-CN" altLang="zh-CN" sz="2000" dirty="0"/>
              <a:t>语句进行</a:t>
            </a:r>
            <a:r>
              <a:rPr lang="en-US" altLang="zh-CN" sz="2000" dirty="0"/>
              <a:t>insert</a:t>
            </a:r>
            <a:r>
              <a:rPr lang="zh-CN" altLang="zh-CN" sz="2000" dirty="0"/>
              <a:t>、</a:t>
            </a:r>
            <a:r>
              <a:rPr lang="en-US" altLang="zh-CN" sz="2000" dirty="0"/>
              <a:t>update</a:t>
            </a:r>
            <a:r>
              <a:rPr lang="zh-CN" altLang="zh-CN" sz="2000" dirty="0"/>
              <a:t>、</a:t>
            </a:r>
            <a:r>
              <a:rPr lang="en-US" altLang="zh-CN" sz="2000" dirty="0"/>
              <a:t>delete</a:t>
            </a:r>
            <a:r>
              <a:rPr lang="zh-CN" altLang="zh-CN" sz="2000" dirty="0"/>
              <a:t>操作。而有些数据库管理系统集成了相应的批量加载方法，如</a:t>
            </a:r>
            <a:r>
              <a:rPr lang="en-US" altLang="zh-CN" sz="2000" dirty="0"/>
              <a:t>SQL</a:t>
            </a:r>
            <a:r>
              <a:rPr lang="zh-CN" altLang="zh-CN" sz="2000" dirty="0"/>
              <a:t>　</a:t>
            </a:r>
            <a:r>
              <a:rPr lang="en-US" altLang="zh-CN" sz="2000" dirty="0"/>
              <a:t>Server</a:t>
            </a:r>
            <a:r>
              <a:rPr lang="zh-CN" altLang="zh-CN" sz="2000" dirty="0"/>
              <a:t>的</a:t>
            </a:r>
            <a:r>
              <a:rPr lang="en-US" altLang="zh-CN" sz="2000" dirty="0" err="1"/>
              <a:t>bcp</a:t>
            </a:r>
            <a:r>
              <a:rPr lang="zh-CN" altLang="zh-CN" sz="2000" dirty="0"/>
              <a:t>、</a:t>
            </a:r>
            <a:r>
              <a:rPr lang="en-US" altLang="zh-CN" sz="2000" dirty="0"/>
              <a:t>bulk</a:t>
            </a:r>
            <a:r>
              <a:rPr lang="zh-CN" altLang="zh-CN" sz="2000" dirty="0"/>
              <a:t>等，</a:t>
            </a:r>
            <a:r>
              <a:rPr lang="en-US" altLang="zh-CN" sz="2000" dirty="0"/>
              <a:t>Oracle</a:t>
            </a:r>
            <a:r>
              <a:rPr lang="zh-CN" altLang="zh-CN" sz="2000" dirty="0"/>
              <a:t>的</a:t>
            </a:r>
            <a:r>
              <a:rPr lang="en-US" altLang="zh-CN" sz="2000" dirty="0" err="1"/>
              <a:t>sqlldr</a:t>
            </a:r>
            <a:r>
              <a:rPr lang="zh-CN" altLang="zh-CN" sz="2000" dirty="0"/>
              <a:t>，或使用</a:t>
            </a:r>
            <a:r>
              <a:rPr lang="en-US" altLang="zh-CN" sz="2000" dirty="0"/>
              <a:t>Oracle</a:t>
            </a:r>
            <a:r>
              <a:rPr lang="zh-CN" altLang="zh-CN" sz="2000" dirty="0"/>
              <a:t>的</a:t>
            </a:r>
            <a:r>
              <a:rPr lang="en-US" altLang="zh-CN" sz="2000" dirty="0" err="1"/>
              <a:t>plsql</a:t>
            </a:r>
            <a:r>
              <a:rPr lang="zh-CN" altLang="zh-CN" sz="2000" dirty="0"/>
              <a:t>工具中的</a:t>
            </a:r>
            <a:r>
              <a:rPr lang="en-US" altLang="zh-CN" sz="2000" dirty="0"/>
              <a:t>import</a:t>
            </a:r>
            <a:r>
              <a:rPr lang="zh-CN" altLang="zh-CN" sz="2000" dirty="0"/>
              <a:t>完成批量加载。大多数情况下会使用</a:t>
            </a:r>
            <a:r>
              <a:rPr lang="en-US" altLang="zh-CN" sz="2000" dirty="0"/>
              <a:t>SQL</a:t>
            </a:r>
            <a:r>
              <a:rPr lang="zh-CN" altLang="zh-CN" sz="2000" dirty="0"/>
              <a:t>语句，因为这样导入有日志记录，是可回滚的。但是，批量加载操作易于使用，并且在加载大量数据时效率较高。</a:t>
            </a:r>
            <a:endParaRPr lang="zh-CN" altLang="zh-CN" sz="2000" dirty="0"/>
          </a:p>
          <a:p>
            <a:r>
              <a:rPr lang="zh-CN" altLang="zh-CN" sz="2000" dirty="0"/>
              <a:t>当异构数据源的种类繁多，且数据仓库模型复杂时，使用专业的</a:t>
            </a:r>
            <a:r>
              <a:rPr lang="en-US" altLang="zh-CN" sz="2000" dirty="0"/>
              <a:t>ETL</a:t>
            </a:r>
            <a:r>
              <a:rPr lang="zh-CN" altLang="zh-CN" sz="2000" dirty="0"/>
              <a:t>工具必将事半功倍</a:t>
            </a:r>
            <a:r>
              <a:rPr lang="zh-CN" altLang="zh-CN" sz="2000" dirty="0" smtClean="0"/>
              <a:t>。</a:t>
            </a:r>
            <a:endParaRPr lang="zh-CN" altLang="zh-CN" sz="20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7" name="文本框 6"/>
          <p:cNvSpPr txBox="1"/>
          <p:nvPr/>
        </p:nvSpPr>
        <p:spPr>
          <a:xfrm>
            <a:off x="452232" y="173917"/>
            <a:ext cx="1874231" cy="415498"/>
          </a:xfrm>
          <a:prstGeom prst="rect">
            <a:avLst/>
          </a:prstGeom>
          <a:noFill/>
        </p:spPr>
        <p:txBody>
          <a:bodyPr wrap="none" rtlCol="0">
            <a:spAutoFit/>
          </a:bodyPr>
          <a:lstStyle/>
          <a:p>
            <a:r>
              <a:rPr lang="en-US" altLang="zh-CN" sz="2100" b="1" spc="225" dirty="0" smtClean="0">
                <a:solidFill>
                  <a:prstClr val="white"/>
                </a:solidFill>
              </a:rPr>
              <a:t>6.3</a:t>
            </a:r>
            <a:r>
              <a:rPr lang="zh-CN" altLang="en-US" sz="2100" b="1" spc="225" dirty="0" smtClean="0">
                <a:solidFill>
                  <a:prstClr val="white"/>
                </a:solidFill>
              </a:rPr>
              <a:t>数据加载</a:t>
            </a:r>
            <a:endParaRPr lang="zh-CN" altLang="en-US" sz="2100" b="1" spc="225" dirty="0">
              <a:solidFill>
                <a:prstClr val="white"/>
              </a:solidFill>
            </a:endParaRPr>
          </a:p>
        </p:txBody>
      </p:sp>
      <p:sp>
        <p:nvSpPr>
          <p:cNvPr id="38" name="矩形 37"/>
          <p:cNvSpPr/>
          <p:nvPr/>
        </p:nvSpPr>
        <p:spPr>
          <a:xfrm>
            <a:off x="452232" y="889323"/>
            <a:ext cx="2528256" cy="461665"/>
          </a:xfrm>
          <a:prstGeom prst="rect">
            <a:avLst/>
          </a:prstGeom>
        </p:spPr>
        <p:txBody>
          <a:bodyPr wrap="none">
            <a:spAutoFit/>
          </a:bodyPr>
          <a:lstStyle/>
          <a:p>
            <a:r>
              <a:rPr lang="en-US" altLang="zh-CN" sz="2400" b="1" dirty="0" smtClean="0">
                <a:solidFill>
                  <a:srgbClr val="3D89BC"/>
                </a:solidFill>
              </a:rPr>
              <a:t>2</a:t>
            </a:r>
            <a:r>
              <a:rPr lang="zh-CN" altLang="zh-CN" sz="2400" b="1" dirty="0" smtClean="0">
                <a:solidFill>
                  <a:srgbClr val="3D89BC"/>
                </a:solidFill>
              </a:rPr>
              <a:t>．</a:t>
            </a:r>
            <a:r>
              <a:rPr lang="zh-CN" altLang="en-US" sz="2400" b="1" dirty="0" smtClean="0">
                <a:solidFill>
                  <a:srgbClr val="3D89BC"/>
                </a:solidFill>
              </a:rPr>
              <a:t>数据加载方式</a:t>
            </a:r>
            <a:endParaRPr lang="zh-CN" altLang="zh-CN" sz="2400" b="1" dirty="0">
              <a:solidFill>
                <a:srgbClr val="3D89BC"/>
              </a:solidFill>
            </a:endParaRPr>
          </a:p>
        </p:txBody>
      </p:sp>
      <p:sp>
        <p:nvSpPr>
          <p:cNvPr id="18" name="文本框 17"/>
          <p:cNvSpPr txBox="1"/>
          <p:nvPr/>
        </p:nvSpPr>
        <p:spPr>
          <a:xfrm>
            <a:off x="416241" y="1338168"/>
            <a:ext cx="8311515" cy="1015663"/>
          </a:xfrm>
          <a:prstGeom prst="rect">
            <a:avLst/>
          </a:prstGeom>
          <a:noFill/>
        </p:spPr>
        <p:txBody>
          <a:bodyPr wrap="square" rtlCol="0" anchor="t">
            <a:spAutoFit/>
          </a:bodyPr>
          <a:lstStyle/>
          <a:p>
            <a:r>
              <a:rPr lang="zh-CN" altLang="zh-CN" sz="2000" dirty="0"/>
              <a:t>与数据抽取方式类似，在数据加载到目标数据集市或数据仓库过程中，分为全量加载和增量加载。全量加载是指全表删除后再进行全部（全量）数据加载的方式；而增量加载是指目标表仅更新源表变化（增量）的数据</a:t>
            </a:r>
            <a:r>
              <a:rPr lang="zh-CN" altLang="zh-CN" sz="2000" dirty="0" smtClean="0"/>
              <a:t>。</a:t>
            </a:r>
            <a:endParaRPr lang="zh-CN" altLang="zh-CN" sz="2000" dirty="0"/>
          </a:p>
        </p:txBody>
      </p:sp>
      <p:sp>
        <p:nvSpPr>
          <p:cNvPr id="2" name="矩形 1"/>
          <p:cNvSpPr/>
          <p:nvPr/>
        </p:nvSpPr>
        <p:spPr>
          <a:xfrm>
            <a:off x="1694508" y="2617733"/>
            <a:ext cx="6094027" cy="2246769"/>
          </a:xfrm>
          <a:prstGeom prst="rect">
            <a:avLst/>
          </a:prstGeom>
        </p:spPr>
        <p:txBody>
          <a:bodyPr wrap="square">
            <a:spAutoFit/>
          </a:bodyPr>
          <a:lstStyle/>
          <a:p>
            <a:r>
              <a:rPr lang="zh-CN" altLang="zh-CN" sz="2000" dirty="0"/>
              <a:t>增量抽取机制比较适用于以下特点的数据表：</a:t>
            </a:r>
            <a:endParaRPr lang="zh-CN" altLang="zh-CN" sz="2000" dirty="0"/>
          </a:p>
          <a:p>
            <a:pPr marL="285750" lvl="0" indent="-285750">
              <a:buFont typeface="Wingdings" panose="05000000000000000000" pitchFamily="2" charset="2"/>
              <a:buChar char="n"/>
            </a:pPr>
            <a:r>
              <a:rPr lang="zh-CN" altLang="zh-CN" sz="2000" dirty="0"/>
              <a:t>数据量巨大的目标表。</a:t>
            </a:r>
            <a:endParaRPr lang="zh-CN" altLang="zh-CN" sz="2000" dirty="0"/>
          </a:p>
          <a:p>
            <a:pPr marL="285750" lvl="0" indent="-285750">
              <a:buFont typeface="Wingdings" panose="05000000000000000000" pitchFamily="2" charset="2"/>
              <a:buChar char="n"/>
            </a:pPr>
            <a:r>
              <a:rPr lang="zh-CN" altLang="zh-CN" sz="2000" dirty="0"/>
              <a:t>源表变化数据比较规律，例如按时间序列增长或减少。</a:t>
            </a:r>
            <a:endParaRPr lang="zh-CN" altLang="zh-CN" sz="2000" dirty="0"/>
          </a:p>
          <a:p>
            <a:pPr marL="285750" lvl="0" indent="-285750">
              <a:buFont typeface="Wingdings" panose="05000000000000000000" pitchFamily="2" charset="2"/>
              <a:buChar char="n"/>
            </a:pPr>
            <a:r>
              <a:rPr lang="zh-CN" altLang="zh-CN" sz="2000" dirty="0"/>
              <a:t>源表变化数据相对数据总量较小。</a:t>
            </a:r>
            <a:endParaRPr lang="zh-CN" altLang="zh-CN" sz="2000" dirty="0"/>
          </a:p>
          <a:p>
            <a:pPr marL="285750" lvl="0" indent="-285750">
              <a:buFont typeface="Wingdings" panose="05000000000000000000" pitchFamily="2" charset="2"/>
              <a:buChar char="n"/>
            </a:pPr>
            <a:r>
              <a:rPr lang="zh-CN" altLang="zh-CN" sz="2000" dirty="0"/>
              <a:t>目标表需要记录过期信息或者冗余信息。</a:t>
            </a:r>
            <a:endParaRPr lang="zh-CN" altLang="zh-CN" sz="2000" dirty="0"/>
          </a:p>
          <a:p>
            <a:pPr marL="285750" lvl="0" indent="-285750">
              <a:buFont typeface="Wingdings" panose="05000000000000000000" pitchFamily="2" charset="2"/>
              <a:buChar char="n"/>
            </a:pPr>
            <a:r>
              <a:rPr lang="zh-CN" altLang="zh-CN" sz="2000" dirty="0"/>
              <a:t>业务系统能直接提供增量数据。</a:t>
            </a:r>
            <a:endParaRPr lang="zh-CN" altLang="zh-CN" sz="20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7" name="文本框 6"/>
          <p:cNvSpPr txBox="1"/>
          <p:nvPr/>
        </p:nvSpPr>
        <p:spPr>
          <a:xfrm>
            <a:off x="452232" y="173917"/>
            <a:ext cx="1874231" cy="415498"/>
          </a:xfrm>
          <a:prstGeom prst="rect">
            <a:avLst/>
          </a:prstGeom>
          <a:noFill/>
        </p:spPr>
        <p:txBody>
          <a:bodyPr wrap="none" rtlCol="0">
            <a:spAutoFit/>
          </a:bodyPr>
          <a:lstStyle/>
          <a:p>
            <a:r>
              <a:rPr lang="en-US" altLang="zh-CN" sz="2100" b="1" spc="225" dirty="0" smtClean="0">
                <a:solidFill>
                  <a:prstClr val="white"/>
                </a:solidFill>
              </a:rPr>
              <a:t>6.3</a:t>
            </a:r>
            <a:r>
              <a:rPr lang="zh-CN" altLang="en-US" sz="2100" b="1" spc="225" dirty="0" smtClean="0">
                <a:solidFill>
                  <a:prstClr val="white"/>
                </a:solidFill>
              </a:rPr>
              <a:t>数据加载</a:t>
            </a:r>
            <a:endParaRPr lang="zh-CN" altLang="en-US" sz="2100" b="1" spc="225" dirty="0">
              <a:solidFill>
                <a:prstClr val="white"/>
              </a:solidFill>
            </a:endParaRPr>
          </a:p>
        </p:txBody>
      </p:sp>
      <p:sp>
        <p:nvSpPr>
          <p:cNvPr id="38" name="矩形 37"/>
          <p:cNvSpPr/>
          <p:nvPr/>
        </p:nvSpPr>
        <p:spPr>
          <a:xfrm>
            <a:off x="452232" y="889323"/>
            <a:ext cx="2528256" cy="461665"/>
          </a:xfrm>
          <a:prstGeom prst="rect">
            <a:avLst/>
          </a:prstGeom>
        </p:spPr>
        <p:txBody>
          <a:bodyPr wrap="none">
            <a:spAutoFit/>
          </a:bodyPr>
          <a:lstStyle/>
          <a:p>
            <a:r>
              <a:rPr lang="en-US" altLang="zh-CN" sz="2400" b="1" dirty="0" smtClean="0">
                <a:solidFill>
                  <a:srgbClr val="3D89BC"/>
                </a:solidFill>
              </a:rPr>
              <a:t>3</a:t>
            </a:r>
            <a:r>
              <a:rPr lang="zh-CN" altLang="zh-CN" sz="2400" b="1" dirty="0" smtClean="0">
                <a:solidFill>
                  <a:srgbClr val="3D89BC"/>
                </a:solidFill>
              </a:rPr>
              <a:t>．</a:t>
            </a:r>
            <a:r>
              <a:rPr lang="zh-CN" altLang="en-US" sz="2400" b="1" dirty="0" smtClean="0">
                <a:solidFill>
                  <a:srgbClr val="3D89BC"/>
                </a:solidFill>
              </a:rPr>
              <a:t>批量数据加载</a:t>
            </a:r>
            <a:endParaRPr lang="zh-CN" altLang="zh-CN" sz="2400" b="1" dirty="0">
              <a:solidFill>
                <a:srgbClr val="3D89BC"/>
              </a:solidFill>
            </a:endParaRPr>
          </a:p>
        </p:txBody>
      </p:sp>
      <p:sp>
        <p:nvSpPr>
          <p:cNvPr id="18" name="文本框 17"/>
          <p:cNvSpPr txBox="1"/>
          <p:nvPr/>
        </p:nvSpPr>
        <p:spPr>
          <a:xfrm>
            <a:off x="416241" y="1338168"/>
            <a:ext cx="8311515" cy="707886"/>
          </a:xfrm>
          <a:prstGeom prst="rect">
            <a:avLst/>
          </a:prstGeom>
          <a:noFill/>
        </p:spPr>
        <p:txBody>
          <a:bodyPr wrap="square" rtlCol="0" anchor="t">
            <a:spAutoFit/>
          </a:bodyPr>
          <a:lstStyle/>
          <a:p>
            <a:r>
              <a:rPr lang="zh-CN" altLang="zh-CN" sz="2000" dirty="0"/>
              <a:t>每种数据库都有自己的批量加载方法，</a:t>
            </a:r>
            <a:r>
              <a:rPr lang="en-US" altLang="zh-CN" sz="2000" dirty="0"/>
              <a:t>Kettle</a:t>
            </a:r>
            <a:r>
              <a:rPr lang="zh-CN" altLang="zh-CN" sz="2000" dirty="0"/>
              <a:t>为大多数</a:t>
            </a:r>
            <a:r>
              <a:rPr lang="en-US" altLang="zh-CN" sz="2000" dirty="0"/>
              <a:t>DBMS</a:t>
            </a:r>
            <a:r>
              <a:rPr lang="zh-CN" altLang="zh-CN" sz="2000" dirty="0"/>
              <a:t>如</a:t>
            </a:r>
            <a:r>
              <a:rPr lang="en-US" altLang="zh-CN" sz="2000" dirty="0"/>
              <a:t>Oracle</a:t>
            </a:r>
            <a:r>
              <a:rPr lang="zh-CN" altLang="zh-CN" sz="2000" dirty="0"/>
              <a:t>、</a:t>
            </a:r>
            <a:r>
              <a:rPr lang="en-US" altLang="zh-CN" sz="2000" dirty="0"/>
              <a:t>MySQL</a:t>
            </a:r>
            <a:r>
              <a:rPr lang="zh-CN" altLang="zh-CN" sz="2000" dirty="0"/>
              <a:t>、</a:t>
            </a:r>
            <a:r>
              <a:rPr lang="en-US" altLang="zh-CN" sz="2000" dirty="0"/>
              <a:t>MS SQL Server</a:t>
            </a:r>
            <a:r>
              <a:rPr lang="zh-CN" altLang="zh-CN" sz="2000" dirty="0"/>
              <a:t>等提供了批量加载方法。</a:t>
            </a:r>
            <a:endParaRPr lang="zh-CN" altLang="zh-CN" sz="2000" dirty="0"/>
          </a:p>
        </p:txBody>
      </p:sp>
      <p:sp>
        <p:nvSpPr>
          <p:cNvPr id="2" name="矩形 1"/>
          <p:cNvSpPr/>
          <p:nvPr/>
        </p:nvSpPr>
        <p:spPr>
          <a:xfrm>
            <a:off x="1090804" y="2187427"/>
            <a:ext cx="7009704" cy="1631216"/>
          </a:xfrm>
          <a:prstGeom prst="rect">
            <a:avLst/>
          </a:prstGeom>
        </p:spPr>
        <p:txBody>
          <a:bodyPr wrap="square">
            <a:spAutoFit/>
          </a:bodyPr>
          <a:lstStyle/>
          <a:p>
            <a:pPr marL="457200" indent="-457200">
              <a:buFont typeface="Wingdings" panose="05000000000000000000" pitchFamily="2" charset="2"/>
              <a:buChar char="n"/>
            </a:pPr>
            <a:r>
              <a:rPr lang="en-US" altLang="zh-CN" sz="2000" dirty="0" smtClean="0"/>
              <a:t>MySQL</a:t>
            </a:r>
            <a:r>
              <a:rPr lang="zh-CN" altLang="zh-CN" sz="2000" dirty="0"/>
              <a:t>的批量加载</a:t>
            </a:r>
            <a:endParaRPr lang="zh-CN" altLang="zh-CN" sz="2000" dirty="0"/>
          </a:p>
          <a:p>
            <a:r>
              <a:rPr lang="en-US" altLang="zh-CN" sz="2000" dirty="0"/>
              <a:t>MySQL</a:t>
            </a:r>
            <a:r>
              <a:rPr lang="zh-CN" altLang="zh-CN" sz="2000" dirty="0"/>
              <a:t>是</a:t>
            </a:r>
            <a:r>
              <a:rPr lang="en-US" altLang="zh-CN" sz="2000" dirty="0"/>
              <a:t>Kettle</a:t>
            </a:r>
            <a:r>
              <a:rPr lang="zh-CN" altLang="zh-CN" sz="2000" dirty="0"/>
              <a:t>支持的从数据库批量加载到文件的</a:t>
            </a:r>
            <a:r>
              <a:rPr lang="en-US" altLang="zh-CN" sz="2000" dirty="0"/>
              <a:t>DBMS</a:t>
            </a:r>
            <a:r>
              <a:rPr lang="zh-CN" altLang="zh-CN" sz="2000" dirty="0"/>
              <a:t>。</a:t>
            </a:r>
            <a:r>
              <a:rPr lang="en-US" altLang="zh-CN" sz="2000" dirty="0"/>
              <a:t>Kettle</a:t>
            </a:r>
            <a:r>
              <a:rPr lang="zh-CN" altLang="zh-CN" sz="2000" dirty="0"/>
              <a:t>提供两个组件实现批量加载功能，一个是通过作业项把文本文件批量加载到数据库，另外一个是转换里的批量加载步骤。</a:t>
            </a:r>
            <a:endParaRPr lang="zh-CN" altLang="zh-CN" sz="2000" dirty="0"/>
          </a:p>
        </p:txBody>
      </p:sp>
      <p:sp>
        <p:nvSpPr>
          <p:cNvPr id="3" name="矩形 2"/>
          <p:cNvSpPr/>
          <p:nvPr/>
        </p:nvSpPr>
        <p:spPr>
          <a:xfrm>
            <a:off x="1090803" y="3962439"/>
            <a:ext cx="7117282" cy="1631216"/>
          </a:xfrm>
          <a:prstGeom prst="rect">
            <a:avLst/>
          </a:prstGeom>
        </p:spPr>
        <p:txBody>
          <a:bodyPr wrap="square">
            <a:spAutoFit/>
          </a:bodyPr>
          <a:lstStyle/>
          <a:p>
            <a:pPr marL="342900" indent="-342900">
              <a:buFont typeface="Wingdings" panose="05000000000000000000" pitchFamily="2" charset="2"/>
              <a:buChar char="n"/>
            </a:pPr>
            <a:r>
              <a:rPr lang="en-US" altLang="zh-CN" sz="2000" dirty="0"/>
              <a:t>Oracle</a:t>
            </a:r>
            <a:r>
              <a:rPr lang="zh-CN" altLang="zh-CN" sz="2000" dirty="0"/>
              <a:t>的批量加载</a:t>
            </a:r>
            <a:endParaRPr lang="zh-CN" altLang="zh-CN" sz="2000" dirty="0"/>
          </a:p>
          <a:p>
            <a:r>
              <a:rPr lang="en-US" altLang="zh-CN" sz="2000" dirty="0"/>
              <a:t>Kettle</a:t>
            </a:r>
            <a:r>
              <a:rPr lang="zh-CN" altLang="zh-CN" sz="2000" dirty="0"/>
              <a:t>的</a:t>
            </a:r>
            <a:r>
              <a:rPr lang="en-US" altLang="zh-CN" sz="2000" dirty="0"/>
              <a:t>Oracle</a:t>
            </a:r>
            <a:r>
              <a:rPr lang="zh-CN" altLang="zh-CN" sz="2000" dirty="0"/>
              <a:t>批量加载工具采用</a:t>
            </a:r>
            <a:r>
              <a:rPr lang="en-US" altLang="zh-CN" sz="2000" dirty="0"/>
              <a:t>SQL *Loader</a:t>
            </a:r>
            <a:r>
              <a:rPr lang="zh-CN" altLang="zh-CN" sz="2000" dirty="0"/>
              <a:t>，该组件功能复杂，需要配置较多的参数，同时也需要设置不同种类的文件，故使用</a:t>
            </a:r>
            <a:r>
              <a:rPr lang="en-US" altLang="zh-CN" sz="2000" dirty="0"/>
              <a:t>Oracle</a:t>
            </a:r>
            <a:r>
              <a:rPr lang="zh-CN" altLang="zh-CN" sz="2000" dirty="0"/>
              <a:t>批量加载需要做复杂的准备工作和配置工作，然而该工具健壮可靠，能够精准控制处理数据和错误数据。</a:t>
            </a:r>
            <a:endParaRPr lang="zh-CN" altLang="zh-CN" sz="200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7" name="文本框 6"/>
          <p:cNvSpPr txBox="1"/>
          <p:nvPr/>
        </p:nvSpPr>
        <p:spPr>
          <a:xfrm>
            <a:off x="452232" y="173917"/>
            <a:ext cx="1874231" cy="415498"/>
          </a:xfrm>
          <a:prstGeom prst="rect">
            <a:avLst/>
          </a:prstGeom>
          <a:noFill/>
        </p:spPr>
        <p:txBody>
          <a:bodyPr wrap="none" rtlCol="0">
            <a:spAutoFit/>
          </a:bodyPr>
          <a:lstStyle/>
          <a:p>
            <a:r>
              <a:rPr lang="en-US" altLang="zh-CN" sz="2100" b="1" spc="225" dirty="0" smtClean="0">
                <a:solidFill>
                  <a:prstClr val="white"/>
                </a:solidFill>
              </a:rPr>
              <a:t>6.3</a:t>
            </a:r>
            <a:r>
              <a:rPr lang="zh-CN" altLang="en-US" sz="2100" b="1" spc="225" dirty="0" smtClean="0">
                <a:solidFill>
                  <a:prstClr val="white"/>
                </a:solidFill>
              </a:rPr>
              <a:t>数据加载</a:t>
            </a:r>
            <a:endParaRPr lang="zh-CN" altLang="en-US" sz="2100" b="1" spc="225" dirty="0">
              <a:solidFill>
                <a:prstClr val="white"/>
              </a:solidFill>
            </a:endParaRPr>
          </a:p>
        </p:txBody>
      </p:sp>
      <p:sp>
        <p:nvSpPr>
          <p:cNvPr id="38" name="矩形 37"/>
          <p:cNvSpPr/>
          <p:nvPr/>
        </p:nvSpPr>
        <p:spPr>
          <a:xfrm>
            <a:off x="452232" y="889323"/>
            <a:ext cx="3143809" cy="461665"/>
          </a:xfrm>
          <a:prstGeom prst="rect">
            <a:avLst/>
          </a:prstGeom>
        </p:spPr>
        <p:txBody>
          <a:bodyPr wrap="none">
            <a:spAutoFit/>
          </a:bodyPr>
          <a:lstStyle/>
          <a:p>
            <a:r>
              <a:rPr lang="en-US" altLang="zh-CN" sz="2400" b="1" dirty="0" smtClean="0">
                <a:solidFill>
                  <a:srgbClr val="3D89BC"/>
                </a:solidFill>
              </a:rPr>
              <a:t>4</a:t>
            </a:r>
            <a:r>
              <a:rPr lang="zh-CN" altLang="zh-CN" sz="2400" b="1" dirty="0" smtClean="0">
                <a:solidFill>
                  <a:srgbClr val="3D89BC"/>
                </a:solidFill>
              </a:rPr>
              <a:t>．</a:t>
            </a:r>
            <a:r>
              <a:rPr lang="zh-CN" altLang="en-US" sz="2400" b="1" dirty="0" smtClean="0">
                <a:solidFill>
                  <a:srgbClr val="3D89BC"/>
                </a:solidFill>
              </a:rPr>
              <a:t>数据加载异常处理</a:t>
            </a:r>
            <a:endParaRPr lang="zh-CN" altLang="zh-CN" sz="2400" b="1" dirty="0">
              <a:solidFill>
                <a:srgbClr val="3D89BC"/>
              </a:solidFill>
            </a:endParaRPr>
          </a:p>
        </p:txBody>
      </p:sp>
      <p:sp>
        <p:nvSpPr>
          <p:cNvPr id="18" name="文本框 17"/>
          <p:cNvSpPr txBox="1"/>
          <p:nvPr/>
        </p:nvSpPr>
        <p:spPr>
          <a:xfrm>
            <a:off x="416241" y="1338168"/>
            <a:ext cx="8311515" cy="2862322"/>
          </a:xfrm>
          <a:prstGeom prst="rect">
            <a:avLst/>
          </a:prstGeom>
          <a:noFill/>
        </p:spPr>
        <p:txBody>
          <a:bodyPr wrap="square" rtlCol="0" anchor="t">
            <a:spAutoFit/>
          </a:bodyPr>
          <a:lstStyle/>
          <a:p>
            <a:pPr marL="342900" indent="-342900">
              <a:buFont typeface="Wingdings" panose="05000000000000000000" pitchFamily="2" charset="2"/>
              <a:buChar char="n"/>
            </a:pPr>
            <a:r>
              <a:rPr lang="zh-CN" altLang="zh-CN" sz="2000" dirty="0"/>
              <a:t>如果条件允许，可利用数据中转区对运营数据进行预处理，保证集成与加载的高效性。</a:t>
            </a:r>
            <a:endParaRPr lang="zh-CN" altLang="zh-CN" sz="2000" dirty="0"/>
          </a:p>
          <a:p>
            <a:pPr marL="342900" indent="-342900">
              <a:buFont typeface="Wingdings" panose="05000000000000000000" pitchFamily="2" charset="2"/>
              <a:buChar char="n"/>
            </a:pPr>
            <a:r>
              <a:rPr lang="zh-CN" altLang="zh-CN" sz="2000" dirty="0" smtClean="0"/>
              <a:t>如果</a:t>
            </a:r>
            <a:r>
              <a:rPr lang="en-US" altLang="zh-CN" sz="2000" dirty="0"/>
              <a:t>ETL</a:t>
            </a:r>
            <a:r>
              <a:rPr lang="zh-CN" altLang="zh-CN" sz="2000" dirty="0"/>
              <a:t>的过程是主动“拉取”，而不是从内部“推送”，其可控性将大为增强。</a:t>
            </a:r>
            <a:endParaRPr lang="zh-CN" altLang="zh-CN" sz="2000" dirty="0"/>
          </a:p>
          <a:p>
            <a:pPr marL="342900" indent="-342900">
              <a:buFont typeface="Wingdings" panose="05000000000000000000" pitchFamily="2" charset="2"/>
              <a:buChar char="n"/>
            </a:pPr>
            <a:r>
              <a:rPr lang="en-US" altLang="zh-CN" sz="2000" dirty="0" smtClean="0"/>
              <a:t>ETL</a:t>
            </a:r>
            <a:r>
              <a:rPr lang="zh-CN" altLang="zh-CN" sz="2000" dirty="0"/>
              <a:t>之前应制定流程化的配置管理和标准协议</a:t>
            </a:r>
            <a:r>
              <a:rPr lang="zh-CN" altLang="zh-CN" sz="2000" dirty="0" smtClean="0"/>
              <a:t>。</a:t>
            </a:r>
            <a:endParaRPr lang="en-US" altLang="zh-CN" sz="2000" dirty="0" smtClean="0"/>
          </a:p>
          <a:p>
            <a:pPr marL="342900" indent="-342900">
              <a:buFont typeface="Wingdings" panose="05000000000000000000" pitchFamily="2" charset="2"/>
              <a:buChar char="n"/>
            </a:pPr>
            <a:r>
              <a:rPr lang="zh-CN" altLang="zh-CN" sz="2000" dirty="0" smtClean="0"/>
              <a:t>关键</a:t>
            </a:r>
            <a:r>
              <a:rPr lang="zh-CN" altLang="zh-CN" sz="2000" dirty="0"/>
              <a:t>数据标准</a:t>
            </a:r>
            <a:r>
              <a:rPr lang="zh-CN" altLang="zh-CN" sz="2000" dirty="0" smtClean="0"/>
              <a:t>至关重要</a:t>
            </a:r>
            <a:r>
              <a:rPr lang="zh-CN" altLang="en-US" sz="2000" dirty="0" smtClean="0"/>
              <a:t>。</a:t>
            </a:r>
            <a:r>
              <a:rPr lang="en-US" altLang="zh-CN" sz="2000" dirty="0" smtClean="0"/>
              <a:t>ETL</a:t>
            </a:r>
            <a:r>
              <a:rPr lang="zh-CN" altLang="zh-CN" sz="2000" dirty="0"/>
              <a:t>面临的最大挑战是接收数据时其各源端数据的异构性和低质量</a:t>
            </a:r>
            <a:r>
              <a:rPr lang="zh-CN" altLang="zh-CN" sz="2000" dirty="0" smtClean="0"/>
              <a:t>。</a:t>
            </a:r>
            <a:endParaRPr lang="en-US" altLang="zh-CN" sz="2000" dirty="0" smtClean="0"/>
          </a:p>
          <a:p>
            <a:pPr marL="342900" indent="-342900">
              <a:buFont typeface="Wingdings" panose="05000000000000000000" pitchFamily="2" charset="2"/>
              <a:buChar char="n"/>
            </a:pPr>
            <a:r>
              <a:rPr lang="zh-CN" altLang="zh-CN" sz="2000" dirty="0" smtClean="0"/>
              <a:t>将</a:t>
            </a:r>
            <a:r>
              <a:rPr lang="zh-CN" altLang="zh-CN" sz="2000" dirty="0"/>
              <a:t>数据加载到个体数据集时，在没有一个集中化的数据库的情况下，拥有数据模板是非常重要的。</a:t>
            </a:r>
            <a:endParaRPr lang="zh-CN" altLang="zh-CN" sz="20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90257" y="854039"/>
            <a:ext cx="7832784" cy="781050"/>
            <a:chOff x="2788580" y="1152524"/>
            <a:chExt cx="3730770" cy="781050"/>
          </a:xfrm>
        </p:grpSpPr>
        <p:grpSp>
          <p:nvGrpSpPr>
            <p:cNvPr id="6" name="组合 5"/>
            <p:cNvGrpSpPr/>
            <p:nvPr/>
          </p:nvGrpSpPr>
          <p:grpSpPr>
            <a:xfrm>
              <a:off x="2788580" y="1152524"/>
              <a:ext cx="3730770" cy="781050"/>
              <a:chOff x="3725790" y="847725"/>
              <a:chExt cx="3730770" cy="781050"/>
            </a:xfrm>
          </p:grpSpPr>
          <p:grpSp>
            <p:nvGrpSpPr>
              <p:cNvPr id="7" name="组合 6"/>
              <p:cNvGrpSpPr/>
              <p:nvPr/>
            </p:nvGrpSpPr>
            <p:grpSpPr>
              <a:xfrm>
                <a:off x="3725790" y="1019175"/>
                <a:ext cx="627135" cy="609600"/>
                <a:chOff x="3725790" y="1019175"/>
                <a:chExt cx="627135" cy="609600"/>
              </a:xfrm>
            </p:grpSpPr>
            <p:sp>
              <p:nvSpPr>
                <p:cNvPr id="12" name="任意多边形 11"/>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829425" y="1019175"/>
                <a:ext cx="627135" cy="609600"/>
                <a:chOff x="3725790" y="1019175"/>
                <a:chExt cx="627135" cy="609600"/>
              </a:xfrm>
            </p:grpSpPr>
            <p:sp>
              <p:nvSpPr>
                <p:cNvPr id="10" name="任意多边形 9"/>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181475" y="847725"/>
                <a:ext cx="28194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4"/>
            <p:cNvSpPr txBox="1"/>
            <p:nvPr/>
          </p:nvSpPr>
          <p:spPr>
            <a:xfrm>
              <a:off x="3587368" y="1169836"/>
              <a:ext cx="1969254" cy="523220"/>
            </a:xfrm>
            <a:prstGeom prst="rect">
              <a:avLst/>
            </a:prstGeom>
            <a:noFill/>
          </p:spPr>
          <p:txBody>
            <a:bodyPr wrap="none" rtlCol="0">
              <a:spAutoFit/>
            </a:bodyPr>
            <a:lstStyle/>
            <a:p>
              <a:pPr algn="ctr"/>
              <a:r>
                <a:rPr lang="zh-CN" altLang="en-US" sz="2800" dirty="0" smtClean="0">
                  <a:solidFill>
                    <a:schemeClr val="accent4"/>
                  </a:solidFill>
                </a:rPr>
                <a:t>第六章　</a:t>
              </a:r>
              <a:r>
                <a:rPr lang="zh-CN" altLang="en-US" sz="2800" dirty="0">
                  <a:solidFill>
                    <a:schemeClr val="accent4"/>
                  </a:solidFill>
                </a:rPr>
                <a:t>数据转换与加载</a:t>
              </a:r>
              <a:endParaRPr lang="zh-CN" altLang="en-US" sz="2800" dirty="0" smtClean="0">
                <a:solidFill>
                  <a:schemeClr val="accent4"/>
                </a:solidFill>
              </a:endParaRPr>
            </a:p>
          </p:txBody>
        </p:sp>
      </p:grpSp>
      <p:grpSp>
        <p:nvGrpSpPr>
          <p:cNvPr id="67" name="组合 66"/>
          <p:cNvGrpSpPr/>
          <p:nvPr/>
        </p:nvGrpSpPr>
        <p:grpSpPr>
          <a:xfrm>
            <a:off x="1754534" y="2048547"/>
            <a:ext cx="5693399" cy="415498"/>
            <a:chOff x="1807265" y="2462595"/>
            <a:chExt cx="5693399" cy="415498"/>
          </a:xfrm>
          <a:solidFill>
            <a:schemeClr val="bg2"/>
          </a:solidFill>
        </p:grpSpPr>
        <p:sp>
          <p:nvSpPr>
            <p:cNvPr id="47" name="圆角矩形 46"/>
            <p:cNvSpPr/>
            <p:nvPr/>
          </p:nvSpPr>
          <p:spPr>
            <a:xfrm>
              <a:off x="1807265" y="2478527"/>
              <a:ext cx="5693399" cy="394154"/>
            </a:xfrm>
            <a:prstGeom prst="roundRect">
              <a:avLst>
                <a:gd name="adj" fmla="val 20658"/>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矩形 47"/>
            <p:cNvSpPr/>
            <p:nvPr/>
          </p:nvSpPr>
          <p:spPr>
            <a:xfrm>
              <a:off x="1883286" y="2462595"/>
              <a:ext cx="2739853" cy="415498"/>
            </a:xfrm>
            <a:prstGeom prst="rect">
              <a:avLst/>
            </a:prstGeom>
            <a:grpFill/>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6.1</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数据清洗转换</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1754534" y="2753555"/>
            <a:ext cx="5693399" cy="426278"/>
            <a:chOff x="1807265" y="2935089"/>
            <a:chExt cx="5693399" cy="426278"/>
          </a:xfrm>
        </p:grpSpPr>
        <p:sp>
          <p:nvSpPr>
            <p:cNvPr id="49" name="圆角矩形 48"/>
            <p:cNvSpPr/>
            <p:nvPr/>
          </p:nvSpPr>
          <p:spPr>
            <a:xfrm>
              <a:off x="1807265" y="2935089"/>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1881814" y="2945869"/>
              <a:ext cx="2739853" cy="415498"/>
            </a:xfrm>
            <a:prstGeom prst="rect">
              <a:avLst/>
            </a:prstGeom>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6.2</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数据质量评估</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1754534" y="3469343"/>
            <a:ext cx="5693399" cy="426278"/>
            <a:chOff x="1807265" y="3400693"/>
            <a:chExt cx="5693399" cy="426278"/>
          </a:xfrm>
        </p:grpSpPr>
        <p:sp>
          <p:nvSpPr>
            <p:cNvPr id="51" name="圆角矩形 50"/>
            <p:cNvSpPr/>
            <p:nvPr/>
          </p:nvSpPr>
          <p:spPr>
            <a:xfrm>
              <a:off x="1807265" y="3400693"/>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矩形 51"/>
            <p:cNvSpPr/>
            <p:nvPr/>
          </p:nvSpPr>
          <p:spPr>
            <a:xfrm>
              <a:off x="1881814" y="3411473"/>
              <a:ext cx="2143536" cy="415498"/>
            </a:xfrm>
            <a:prstGeom prst="rect">
              <a:avLst/>
            </a:prstGeom>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6.3</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数据加载</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754534" y="4800952"/>
            <a:ext cx="5693399" cy="748016"/>
            <a:chOff x="1807265" y="3866296"/>
            <a:chExt cx="5693399" cy="748016"/>
          </a:xfrm>
        </p:grpSpPr>
        <p:sp>
          <p:nvSpPr>
            <p:cNvPr id="53" name="圆角矩形 52"/>
            <p:cNvSpPr/>
            <p:nvPr/>
          </p:nvSpPr>
          <p:spPr>
            <a:xfrm>
              <a:off x="1807265" y="3866296"/>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矩形 53"/>
            <p:cNvSpPr/>
            <p:nvPr/>
          </p:nvSpPr>
          <p:spPr>
            <a:xfrm>
              <a:off x="1881814" y="3877077"/>
              <a:ext cx="716280" cy="737235"/>
            </a:xfrm>
            <a:prstGeom prst="rect">
              <a:avLst/>
            </a:prstGeom>
          </p:spPr>
          <p:txBody>
            <a:bodyPr wrap="none">
              <a:spAutoFit/>
            </a:bodyPr>
            <a:lstStyle/>
            <a:p>
              <a:pPr algn="l"/>
              <a:r>
                <a:rPr lang="zh-CN" altLang="en-US" sz="2100" dirty="0" smtClean="0">
                  <a:solidFill>
                    <a:schemeClr val="tx1">
                      <a:lumMod val="75000"/>
                      <a:lumOff val="25000"/>
                    </a:schemeClr>
                  </a:solidFill>
                  <a:sym typeface="+mn-ea"/>
                </a:rPr>
                <a:t>习题</a:t>
              </a:r>
              <a:endParaRPr lang="zh-CN" altLang="en-US"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7143" y="-9147"/>
            <a:ext cx="9158090" cy="382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3" name="矩形 32"/>
          <p:cNvSpPr/>
          <p:nvPr/>
        </p:nvSpPr>
        <p:spPr>
          <a:xfrm>
            <a:off x="7929" y="38314"/>
            <a:ext cx="235962" cy="300082"/>
          </a:xfrm>
          <a:prstGeom prst="rect">
            <a:avLst/>
          </a:prstGeom>
        </p:spPr>
        <p:txBody>
          <a:bodyPr wrap="none">
            <a:spAutoFit/>
          </a:bodyPr>
          <a:lstStyle/>
          <a:p>
            <a:r>
              <a:rPr lang="zh-CN" altLang="en-US" sz="1350" dirty="0" smtClean="0">
                <a:solidFill>
                  <a:schemeClr val="bg1"/>
                </a:solidFill>
              </a:rPr>
              <a:t> </a:t>
            </a:r>
            <a:endParaRPr lang="zh-CN" altLang="en-US" sz="1350" dirty="0">
              <a:solidFill>
                <a:schemeClr val="bg1"/>
              </a:solidFill>
            </a:endParaRPr>
          </a:p>
        </p:txBody>
      </p:sp>
      <p:sp>
        <p:nvSpPr>
          <p:cNvPr id="35" name="矩形 34"/>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3" name="组合 42"/>
          <p:cNvGrpSpPr/>
          <p:nvPr/>
        </p:nvGrpSpPr>
        <p:grpSpPr>
          <a:xfrm>
            <a:off x="1760249" y="4179614"/>
            <a:ext cx="5693399" cy="415498"/>
            <a:chOff x="1812980" y="3411473"/>
            <a:chExt cx="5693399" cy="415498"/>
          </a:xfrm>
          <a:solidFill>
            <a:srgbClr val="3D89BC"/>
          </a:solidFill>
        </p:grpSpPr>
        <p:sp>
          <p:nvSpPr>
            <p:cNvPr id="44" name="圆角矩形 43"/>
            <p:cNvSpPr/>
            <p:nvPr/>
          </p:nvSpPr>
          <p:spPr>
            <a:xfrm>
              <a:off x="1812980" y="3422283"/>
              <a:ext cx="5693399" cy="394200"/>
            </a:xfrm>
            <a:prstGeom prst="roundRect">
              <a:avLst>
                <a:gd name="adj" fmla="val 20658"/>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5" name="矩形 44"/>
            <p:cNvSpPr/>
            <p:nvPr/>
          </p:nvSpPr>
          <p:spPr>
            <a:xfrm>
              <a:off x="1881814" y="3411473"/>
              <a:ext cx="3038011" cy="415498"/>
            </a:xfrm>
            <a:prstGeom prst="rect">
              <a:avLst/>
            </a:prstGeom>
            <a:grpFill/>
          </p:spPr>
          <p:txBody>
            <a:bodyPr wrap="none">
              <a:spAutoFit/>
            </a:bodyPr>
            <a:lstStyle/>
            <a:p>
              <a:r>
                <a:rPr lang="en-US" altLang="zh-CN" sz="2100" spc="225" dirty="0" smtClean="0">
                  <a:solidFill>
                    <a:schemeClr val="bg1"/>
                  </a:solidFill>
                  <a:latin typeface="微软雅黑" panose="020B0503020204020204" pitchFamily="34" charset="-122"/>
                  <a:ea typeface="微软雅黑" panose="020B0503020204020204" pitchFamily="34" charset="-122"/>
                </a:rPr>
                <a:t>6.4</a:t>
              </a:r>
              <a:r>
                <a:rPr lang="zh-CN" altLang="en-US" sz="2100" spc="225" dirty="0" smtClean="0">
                  <a:solidFill>
                    <a:schemeClr val="bg1"/>
                  </a:solidFill>
                  <a:latin typeface="微软雅黑" panose="020B0503020204020204" pitchFamily="34" charset="-122"/>
                  <a:ea typeface="微软雅黑" panose="020B0503020204020204" pitchFamily="34" charset="-122"/>
                </a:rPr>
                <a:t>　上机练习与实训</a:t>
              </a:r>
              <a:endParaRPr lang="zh-CN" altLang="en-US" sz="2100" spc="225" dirty="0" smtClean="0">
                <a:solidFill>
                  <a:schemeClr val="bg1"/>
                </a:solidFill>
                <a:latin typeface="微软雅黑" panose="020B0503020204020204" pitchFamily="34" charset="-122"/>
                <a:ea typeface="微软雅黑" panose="020B0503020204020204" pitchFamily="34" charset="-122"/>
              </a:endParaRPr>
            </a:p>
          </p:txBody>
        </p:sp>
      </p:grpSp>
      <p:sp>
        <p:nvSpPr>
          <p:cNvPr id="2" name="矩形 1"/>
          <p:cNvSpPr/>
          <p:nvPr/>
        </p:nvSpPr>
        <p:spPr>
          <a:xfrm>
            <a:off x="7929" y="38314"/>
            <a:ext cx="2435282" cy="300082"/>
          </a:xfrm>
          <a:prstGeom prst="rect">
            <a:avLst/>
          </a:prstGeom>
        </p:spPr>
        <p:txBody>
          <a:bodyPr wrap="none">
            <a:spAutoFit/>
          </a:bodyPr>
          <a:lstStyle/>
          <a:p>
            <a:pPr algn="ctr"/>
            <a:r>
              <a:rPr lang="zh-CN" altLang="en-US" sz="1350" dirty="0" smtClean="0">
                <a:solidFill>
                  <a:schemeClr val="bg1"/>
                </a:solidFill>
              </a:rPr>
              <a:t>大数据应用人才培养系列教材</a:t>
            </a:r>
            <a:endParaRPr lang="zh-CN" altLang="en-US" sz="1350" dirty="0">
              <a:solidFill>
                <a:schemeClr val="bg1"/>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7" name="文本框 6"/>
          <p:cNvSpPr txBox="1"/>
          <p:nvPr/>
        </p:nvSpPr>
        <p:spPr>
          <a:xfrm>
            <a:off x="452232" y="173917"/>
            <a:ext cx="2877711" cy="415498"/>
          </a:xfrm>
          <a:prstGeom prst="rect">
            <a:avLst/>
          </a:prstGeom>
          <a:noFill/>
        </p:spPr>
        <p:txBody>
          <a:bodyPr wrap="none" rtlCol="0">
            <a:spAutoFit/>
          </a:bodyPr>
          <a:lstStyle/>
          <a:p>
            <a:r>
              <a:rPr lang="en-US" altLang="zh-CN" sz="2100" b="1" spc="225" dirty="0" smtClean="0">
                <a:solidFill>
                  <a:prstClr val="white"/>
                </a:solidFill>
              </a:rPr>
              <a:t>6.4</a:t>
            </a:r>
            <a:r>
              <a:rPr lang="zh-CN" altLang="en-US" sz="2100" b="1" spc="225" dirty="0" smtClean="0">
                <a:solidFill>
                  <a:prstClr val="white"/>
                </a:solidFill>
              </a:rPr>
              <a:t> 上机练习与实训</a:t>
            </a:r>
            <a:endParaRPr lang="zh-CN" altLang="en-US" sz="2100" b="1" spc="225" dirty="0">
              <a:solidFill>
                <a:prstClr val="white"/>
              </a:solidFill>
            </a:endParaRPr>
          </a:p>
        </p:txBody>
      </p:sp>
      <p:sp>
        <p:nvSpPr>
          <p:cNvPr id="38" name="矩形 37"/>
          <p:cNvSpPr/>
          <p:nvPr/>
        </p:nvSpPr>
        <p:spPr>
          <a:xfrm>
            <a:off x="452232" y="889323"/>
            <a:ext cx="4493538" cy="461665"/>
          </a:xfrm>
          <a:prstGeom prst="rect">
            <a:avLst/>
          </a:prstGeom>
        </p:spPr>
        <p:txBody>
          <a:bodyPr wrap="none">
            <a:spAutoFit/>
          </a:bodyPr>
          <a:lstStyle/>
          <a:p>
            <a:r>
              <a:rPr lang="zh-CN" altLang="en-US" sz="2400" b="1" dirty="0">
                <a:solidFill>
                  <a:srgbClr val="3D89BC"/>
                </a:solidFill>
              </a:rPr>
              <a:t>实训题目：客户数据的清洗转换</a:t>
            </a:r>
            <a:endParaRPr lang="zh-CN" altLang="zh-CN" sz="2400" b="1" dirty="0">
              <a:solidFill>
                <a:srgbClr val="3D89BC"/>
              </a:solidFill>
            </a:endParaRPr>
          </a:p>
        </p:txBody>
      </p:sp>
      <p:sp>
        <p:nvSpPr>
          <p:cNvPr id="18" name="文本框 17"/>
          <p:cNvSpPr txBox="1"/>
          <p:nvPr/>
        </p:nvSpPr>
        <p:spPr>
          <a:xfrm>
            <a:off x="416241" y="1338168"/>
            <a:ext cx="8311515" cy="2768600"/>
          </a:xfrm>
          <a:prstGeom prst="rect">
            <a:avLst/>
          </a:prstGeom>
          <a:noFill/>
        </p:spPr>
        <p:txBody>
          <a:bodyPr wrap="square" rtlCol="0" anchor="t">
            <a:spAutoFit/>
          </a:bodyPr>
          <a:lstStyle/>
          <a:p>
            <a:r>
              <a:rPr lang="zh-CN" altLang="en-US" sz="2400" b="1" dirty="0">
                <a:solidFill>
                  <a:srgbClr val="3D89BC"/>
                </a:solidFill>
              </a:rPr>
              <a:t>实训</a:t>
            </a:r>
            <a:r>
              <a:rPr lang="zh-CN" altLang="en-US" sz="2400" b="1" dirty="0" smtClean="0">
                <a:solidFill>
                  <a:srgbClr val="3D89BC"/>
                </a:solidFill>
              </a:rPr>
              <a:t>原理：</a:t>
            </a:r>
            <a:endParaRPr lang="en-US" altLang="zh-CN" sz="2400" b="1" dirty="0">
              <a:solidFill>
                <a:srgbClr val="3D89BC"/>
              </a:solidFill>
            </a:endParaRPr>
          </a:p>
          <a:p>
            <a:pPr marL="342900" indent="-342900">
              <a:lnSpc>
                <a:spcPct val="150000"/>
              </a:lnSpc>
              <a:buFont typeface="Wingdings" panose="05000000000000000000" pitchFamily="2" charset="2"/>
              <a:buChar char="n"/>
            </a:pPr>
            <a:r>
              <a:rPr lang="zh-CN" altLang="zh-CN" sz="2000" dirty="0"/>
              <a:t>在</a:t>
            </a:r>
            <a:r>
              <a:rPr lang="en-US" altLang="zh-CN" sz="2000" dirty="0"/>
              <a:t>ETL</a:t>
            </a:r>
            <a:r>
              <a:rPr lang="zh-CN" altLang="zh-CN" sz="2000" dirty="0"/>
              <a:t>中，数据清洗是一个非常重要的环节，其结果质量直接关系到模型效果和最终结论，包括缺失值清洗、格式内容清洗、逻辑错误清洗、非需求数据清洗和关联性验证等。在</a:t>
            </a:r>
            <a:r>
              <a:rPr lang="en-US" altLang="zh-CN" sz="2000" dirty="0"/>
              <a:t>Kettle</a:t>
            </a:r>
            <a:r>
              <a:rPr lang="zh-CN" altLang="zh-CN" sz="2000" dirty="0"/>
              <a:t>中，通过“核心对象”树中的“转换”“流程”“脚本”“检验”等对象集合来实现数据的清洗转换</a:t>
            </a:r>
            <a:endParaRPr lang="zh-CN" altLang="zh-CN" sz="2000" dirty="0"/>
          </a:p>
        </p:txBody>
      </p:sp>
      <p:sp>
        <p:nvSpPr>
          <p:cNvPr id="19" name="文本框 17"/>
          <p:cNvSpPr txBox="1"/>
          <p:nvPr/>
        </p:nvSpPr>
        <p:spPr>
          <a:xfrm>
            <a:off x="501347" y="4095189"/>
            <a:ext cx="8311515" cy="1568450"/>
          </a:xfrm>
          <a:prstGeom prst="rect">
            <a:avLst/>
          </a:prstGeom>
          <a:noFill/>
        </p:spPr>
        <p:txBody>
          <a:bodyPr wrap="square" rtlCol="0" anchor="t">
            <a:spAutoFit/>
          </a:bodyPr>
          <a:lstStyle/>
          <a:p>
            <a:pPr>
              <a:lnSpc>
                <a:spcPct val="150000"/>
              </a:lnSpc>
            </a:pPr>
            <a:r>
              <a:rPr lang="zh-CN" altLang="en-US" sz="2400" b="1" dirty="0">
                <a:solidFill>
                  <a:srgbClr val="3D89BC"/>
                </a:solidFill>
              </a:rPr>
              <a:t>实</a:t>
            </a:r>
            <a:r>
              <a:rPr lang="zh-CN" altLang="en-US" sz="2400" b="1" dirty="0" smtClean="0">
                <a:solidFill>
                  <a:srgbClr val="3D89BC"/>
                </a:solidFill>
              </a:rPr>
              <a:t>训</a:t>
            </a:r>
            <a:r>
              <a:rPr lang="zh-CN" altLang="en-US" sz="2400" b="1" dirty="0">
                <a:solidFill>
                  <a:srgbClr val="3D89BC"/>
                </a:solidFill>
              </a:rPr>
              <a:t>内容</a:t>
            </a:r>
            <a:r>
              <a:rPr lang="zh-CN" altLang="en-US" sz="2400" b="1" dirty="0" smtClean="0">
                <a:solidFill>
                  <a:srgbClr val="3D89BC"/>
                </a:solidFill>
              </a:rPr>
              <a:t>：</a:t>
            </a:r>
            <a:endParaRPr lang="en-US" altLang="zh-CN" sz="2400" b="1" dirty="0">
              <a:solidFill>
                <a:srgbClr val="3D89BC"/>
              </a:solidFill>
            </a:endParaRPr>
          </a:p>
          <a:p>
            <a:pPr marL="342900" indent="-342900">
              <a:lnSpc>
                <a:spcPct val="150000"/>
              </a:lnSpc>
              <a:buFont typeface="Wingdings" panose="05000000000000000000" pitchFamily="2" charset="2"/>
              <a:buChar char="n"/>
            </a:pPr>
            <a:r>
              <a:rPr lang="zh-CN" altLang="zh-CN" sz="2000" dirty="0"/>
              <a:t>对包含客户当日检入检出（</a:t>
            </a:r>
            <a:r>
              <a:rPr lang="en-US" altLang="zh-CN" sz="2000" dirty="0" err="1"/>
              <a:t>checkin</a:t>
            </a:r>
            <a:r>
              <a:rPr lang="en-US" altLang="zh-CN" sz="2000" dirty="0"/>
              <a:t>/checkout</a:t>
            </a:r>
            <a:r>
              <a:rPr lang="zh-CN" altLang="zh-CN" sz="2000" dirty="0"/>
              <a:t>）的信息数据进行清洗转换，分别获取合格数据和不合格数据</a:t>
            </a:r>
            <a:endParaRPr lang="zh-CN" altLang="zh-CN" sz="20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7" name="文本框 6"/>
          <p:cNvSpPr txBox="1"/>
          <p:nvPr/>
        </p:nvSpPr>
        <p:spPr>
          <a:xfrm>
            <a:off x="452232" y="173917"/>
            <a:ext cx="2877711" cy="415498"/>
          </a:xfrm>
          <a:prstGeom prst="rect">
            <a:avLst/>
          </a:prstGeom>
          <a:noFill/>
        </p:spPr>
        <p:txBody>
          <a:bodyPr wrap="none" rtlCol="0">
            <a:spAutoFit/>
          </a:bodyPr>
          <a:lstStyle/>
          <a:p>
            <a:r>
              <a:rPr lang="en-US" altLang="zh-CN" sz="2100" b="1" spc="225" dirty="0" smtClean="0">
                <a:solidFill>
                  <a:prstClr val="white"/>
                </a:solidFill>
              </a:rPr>
              <a:t>6.4</a:t>
            </a:r>
            <a:r>
              <a:rPr lang="zh-CN" altLang="en-US" sz="2100" b="1" spc="225" dirty="0" smtClean="0">
                <a:solidFill>
                  <a:prstClr val="white"/>
                </a:solidFill>
              </a:rPr>
              <a:t> 上机练习与实训</a:t>
            </a:r>
            <a:endParaRPr lang="zh-CN" altLang="en-US" sz="2100" b="1" spc="225" dirty="0">
              <a:solidFill>
                <a:prstClr val="white"/>
              </a:solidFill>
            </a:endParaRPr>
          </a:p>
        </p:txBody>
      </p:sp>
      <p:sp>
        <p:nvSpPr>
          <p:cNvPr id="38" name="矩形 37"/>
          <p:cNvSpPr/>
          <p:nvPr/>
        </p:nvSpPr>
        <p:spPr>
          <a:xfrm>
            <a:off x="452232" y="889323"/>
            <a:ext cx="4493538" cy="461665"/>
          </a:xfrm>
          <a:prstGeom prst="rect">
            <a:avLst/>
          </a:prstGeom>
        </p:spPr>
        <p:txBody>
          <a:bodyPr wrap="none">
            <a:spAutoFit/>
          </a:bodyPr>
          <a:lstStyle/>
          <a:p>
            <a:r>
              <a:rPr lang="zh-CN" altLang="en-US" sz="2400" b="1" dirty="0">
                <a:solidFill>
                  <a:srgbClr val="3D89BC"/>
                </a:solidFill>
              </a:rPr>
              <a:t>实训题目：客户数据的清洗转换</a:t>
            </a:r>
            <a:endParaRPr lang="zh-CN" altLang="zh-CN" sz="2400" b="1" dirty="0">
              <a:solidFill>
                <a:srgbClr val="3D89BC"/>
              </a:solidFill>
            </a:endParaRPr>
          </a:p>
        </p:txBody>
      </p:sp>
      <p:sp>
        <p:nvSpPr>
          <p:cNvPr id="18" name="文本框 17"/>
          <p:cNvSpPr txBox="1"/>
          <p:nvPr/>
        </p:nvSpPr>
        <p:spPr>
          <a:xfrm>
            <a:off x="416241" y="1338168"/>
            <a:ext cx="8311515" cy="1692771"/>
          </a:xfrm>
          <a:prstGeom prst="rect">
            <a:avLst/>
          </a:prstGeom>
          <a:noFill/>
        </p:spPr>
        <p:txBody>
          <a:bodyPr wrap="square" rtlCol="0" anchor="t">
            <a:spAutoFit/>
          </a:bodyPr>
          <a:lstStyle/>
          <a:p>
            <a:r>
              <a:rPr lang="zh-CN" altLang="en-US" sz="2400" b="1" dirty="0">
                <a:solidFill>
                  <a:srgbClr val="3D89BC"/>
                </a:solidFill>
              </a:rPr>
              <a:t>实</a:t>
            </a:r>
            <a:r>
              <a:rPr lang="zh-CN" altLang="en-US" sz="2400" b="1" dirty="0" smtClean="0">
                <a:solidFill>
                  <a:srgbClr val="3D89BC"/>
                </a:solidFill>
              </a:rPr>
              <a:t>训</a:t>
            </a:r>
            <a:r>
              <a:rPr lang="zh-CN" altLang="en-US" sz="2400" b="1" dirty="0">
                <a:solidFill>
                  <a:srgbClr val="3D89BC"/>
                </a:solidFill>
              </a:rPr>
              <a:t>指导</a:t>
            </a:r>
            <a:r>
              <a:rPr lang="zh-CN" altLang="en-US" sz="2400" b="1" dirty="0" smtClean="0">
                <a:solidFill>
                  <a:srgbClr val="3D89BC"/>
                </a:solidFill>
              </a:rPr>
              <a:t>：</a:t>
            </a:r>
            <a:endParaRPr lang="en-US" altLang="zh-CN" sz="2400" b="1" dirty="0">
              <a:solidFill>
                <a:srgbClr val="3D89BC"/>
              </a:solidFill>
            </a:endParaRPr>
          </a:p>
          <a:p>
            <a:pPr marL="342900" indent="-342900">
              <a:buFont typeface="Wingdings" panose="05000000000000000000" pitchFamily="2" charset="2"/>
              <a:buChar char="n"/>
            </a:pPr>
            <a:r>
              <a:rPr lang="zh-CN" altLang="zh-CN" sz="2000" dirty="0"/>
              <a:t>根据数据源类型，从“输入”中将“</a:t>
            </a:r>
            <a:r>
              <a:rPr lang="en-US" altLang="zh-CN" sz="2000" dirty="0"/>
              <a:t>CSV</a:t>
            </a:r>
            <a:r>
              <a:rPr lang="zh-CN" altLang="zh-CN" sz="2000" dirty="0"/>
              <a:t>文件输入”对象拖曳到编辑区，在“</a:t>
            </a:r>
            <a:r>
              <a:rPr lang="en-US" altLang="zh-CN" sz="2000" dirty="0"/>
              <a:t>CSV</a:t>
            </a:r>
            <a:r>
              <a:rPr lang="zh-CN" altLang="zh-CN" sz="2000" dirty="0"/>
              <a:t>文件输入”对象属性中选择</a:t>
            </a:r>
            <a:r>
              <a:rPr lang="en-US" altLang="zh-CN" sz="2000" dirty="0"/>
              <a:t>CSV</a:t>
            </a:r>
            <a:r>
              <a:rPr lang="zh-CN" altLang="zh-CN" sz="2000" dirty="0"/>
              <a:t>文件，然后设置“列分隔符”“封闭符”等，单击“获取字段”按钮获取</a:t>
            </a:r>
            <a:r>
              <a:rPr lang="en-US" altLang="zh-CN" sz="2000" dirty="0"/>
              <a:t>CSV</a:t>
            </a:r>
            <a:r>
              <a:rPr lang="zh-CN" altLang="zh-CN" sz="2000" dirty="0"/>
              <a:t>文件中的字段名</a:t>
            </a:r>
            <a:endParaRPr lang="zh-CN" altLang="zh-CN" sz="2000" dirty="0"/>
          </a:p>
        </p:txBody>
      </p:sp>
      <p:pic>
        <p:nvPicPr>
          <p:cNvPr id="6146" name="图片 90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45396" y="3016994"/>
            <a:ext cx="4563746" cy="3054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0" name="31 CuadroTexto"/>
          <p:cNvSpPr txBox="1"/>
          <p:nvPr/>
        </p:nvSpPr>
        <p:spPr>
          <a:xfrm>
            <a:off x="4729199" y="6267161"/>
            <a:ext cx="276860" cy="275590"/>
          </a:xfrm>
          <a:prstGeom prst="rect">
            <a:avLst/>
          </a:prstGeom>
          <a:noFill/>
        </p:spPr>
        <p:txBody>
          <a:bodyPr wrap="none">
            <a:spAutoFit/>
          </a:bodyPr>
          <a:lstStyle/>
          <a:p>
            <a:pPr fontAlgn="auto">
              <a:spcBef>
                <a:spcPts val="0"/>
              </a:spcBef>
              <a:spcAft>
                <a:spcPts val="0"/>
              </a:spcAft>
              <a:defRPr/>
            </a:pPr>
            <a:r>
              <a:rPr lang="en-US" altLang="zh-CN" sz="1200" b="1" dirty="0" smtClean="0">
                <a:solidFill>
                  <a:schemeClr val="bg1">
                    <a:lumMod val="50000"/>
                  </a:schemeClr>
                </a:solidFill>
              </a:rPr>
              <a:t>4</a:t>
            </a:r>
            <a:endParaRPr lang="es-ES" altLang="zh-CN" sz="1200" b="1" dirty="0">
              <a:solidFill>
                <a:schemeClr val="bg1">
                  <a:lumMod val="50000"/>
                </a:schemeClr>
              </a:solidFill>
            </a:endParaRPr>
          </a:p>
        </p:txBody>
      </p:sp>
      <p:sp>
        <p:nvSpPr>
          <p:cNvPr id="37" name="文本框 6"/>
          <p:cNvSpPr txBox="1"/>
          <p:nvPr/>
        </p:nvSpPr>
        <p:spPr>
          <a:xfrm>
            <a:off x="452232" y="173917"/>
            <a:ext cx="2877711" cy="415498"/>
          </a:xfrm>
          <a:prstGeom prst="rect">
            <a:avLst/>
          </a:prstGeom>
          <a:noFill/>
        </p:spPr>
        <p:txBody>
          <a:bodyPr wrap="none" rtlCol="0">
            <a:spAutoFit/>
          </a:bodyPr>
          <a:lstStyle/>
          <a:p>
            <a:r>
              <a:rPr lang="en-US" altLang="zh-CN" sz="2100" b="1" spc="225" dirty="0" smtClean="0">
                <a:solidFill>
                  <a:prstClr val="white"/>
                </a:solidFill>
              </a:rPr>
              <a:t>6.4</a:t>
            </a:r>
            <a:r>
              <a:rPr lang="zh-CN" altLang="en-US" sz="2100" b="1" spc="225" dirty="0" smtClean="0">
                <a:solidFill>
                  <a:prstClr val="white"/>
                </a:solidFill>
              </a:rPr>
              <a:t> 上机练习与实训</a:t>
            </a:r>
            <a:endParaRPr lang="zh-CN" altLang="en-US" sz="2100" b="1" spc="225" dirty="0">
              <a:solidFill>
                <a:prstClr val="white"/>
              </a:solidFill>
            </a:endParaRPr>
          </a:p>
        </p:txBody>
      </p:sp>
      <p:sp>
        <p:nvSpPr>
          <p:cNvPr id="38" name="矩形 37"/>
          <p:cNvSpPr/>
          <p:nvPr/>
        </p:nvSpPr>
        <p:spPr>
          <a:xfrm>
            <a:off x="452232" y="889323"/>
            <a:ext cx="4493538" cy="461665"/>
          </a:xfrm>
          <a:prstGeom prst="rect">
            <a:avLst/>
          </a:prstGeom>
        </p:spPr>
        <p:txBody>
          <a:bodyPr wrap="none">
            <a:spAutoFit/>
          </a:bodyPr>
          <a:lstStyle/>
          <a:p>
            <a:r>
              <a:rPr lang="zh-CN" altLang="en-US" sz="2400" b="1" dirty="0">
                <a:solidFill>
                  <a:srgbClr val="3D89BC"/>
                </a:solidFill>
              </a:rPr>
              <a:t>实训题目：客户数据的清洗转换</a:t>
            </a:r>
            <a:endParaRPr lang="zh-CN" altLang="zh-CN" sz="2400" b="1" dirty="0">
              <a:solidFill>
                <a:srgbClr val="3D89BC"/>
              </a:solidFill>
            </a:endParaRPr>
          </a:p>
        </p:txBody>
      </p:sp>
      <p:sp>
        <p:nvSpPr>
          <p:cNvPr id="18" name="文本框 17"/>
          <p:cNvSpPr txBox="1"/>
          <p:nvPr/>
        </p:nvSpPr>
        <p:spPr>
          <a:xfrm>
            <a:off x="416241" y="1338168"/>
            <a:ext cx="8311515" cy="769441"/>
          </a:xfrm>
          <a:prstGeom prst="rect">
            <a:avLst/>
          </a:prstGeom>
          <a:noFill/>
        </p:spPr>
        <p:txBody>
          <a:bodyPr wrap="square" rtlCol="0" anchor="t">
            <a:spAutoFit/>
          </a:bodyPr>
          <a:lstStyle/>
          <a:p>
            <a:r>
              <a:rPr lang="en-US" altLang="zh-CN" sz="2400" b="1" dirty="0" smtClean="0">
                <a:solidFill>
                  <a:srgbClr val="3D89BC"/>
                </a:solidFill>
              </a:rPr>
              <a:t> </a:t>
            </a:r>
            <a:endParaRPr lang="en-US" altLang="zh-CN" sz="2400" b="1" dirty="0">
              <a:solidFill>
                <a:srgbClr val="3D89BC"/>
              </a:solidFill>
            </a:endParaRPr>
          </a:p>
          <a:p>
            <a:pPr marL="342900" indent="-342900">
              <a:buFont typeface="Wingdings" panose="05000000000000000000" pitchFamily="2" charset="2"/>
              <a:buChar char="n"/>
            </a:pPr>
            <a:r>
              <a:rPr lang="zh-CN" altLang="zh-CN" sz="2000" dirty="0"/>
              <a:t>添加“数据检验”，对</a:t>
            </a:r>
            <a:r>
              <a:rPr lang="en-US" altLang="zh-CN" sz="2000" dirty="0" err="1"/>
              <a:t>customerid</a:t>
            </a:r>
            <a:r>
              <a:rPr lang="zh-CN" altLang="zh-CN" sz="2000" dirty="0"/>
              <a:t>字段和</a:t>
            </a:r>
            <a:r>
              <a:rPr lang="en-US" altLang="zh-CN" sz="2000" dirty="0"/>
              <a:t>studio</a:t>
            </a:r>
            <a:r>
              <a:rPr lang="zh-CN" altLang="zh-CN" sz="2000" dirty="0"/>
              <a:t>字段增加检验</a:t>
            </a:r>
            <a:endParaRPr lang="zh-CN" altLang="zh-CN" sz="2000" dirty="0"/>
          </a:p>
        </p:txBody>
      </p:sp>
      <p:pic>
        <p:nvPicPr>
          <p:cNvPr id="7170" name="图片 907"/>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72336" y="2188722"/>
            <a:ext cx="2988446" cy="3841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90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30725" y="2188722"/>
            <a:ext cx="3083080" cy="3938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7" name="文本框 6"/>
          <p:cNvSpPr txBox="1"/>
          <p:nvPr/>
        </p:nvSpPr>
        <p:spPr>
          <a:xfrm>
            <a:off x="452232" y="173917"/>
            <a:ext cx="2877711" cy="415498"/>
          </a:xfrm>
          <a:prstGeom prst="rect">
            <a:avLst/>
          </a:prstGeom>
          <a:noFill/>
        </p:spPr>
        <p:txBody>
          <a:bodyPr wrap="none" rtlCol="0">
            <a:spAutoFit/>
          </a:bodyPr>
          <a:lstStyle/>
          <a:p>
            <a:r>
              <a:rPr lang="en-US" altLang="zh-CN" sz="2100" b="1" spc="225" dirty="0" smtClean="0">
                <a:solidFill>
                  <a:prstClr val="white"/>
                </a:solidFill>
              </a:rPr>
              <a:t>6.4</a:t>
            </a:r>
            <a:r>
              <a:rPr lang="zh-CN" altLang="en-US" sz="2100" b="1" spc="225" dirty="0" smtClean="0">
                <a:solidFill>
                  <a:prstClr val="white"/>
                </a:solidFill>
              </a:rPr>
              <a:t> 上机练习与实训</a:t>
            </a:r>
            <a:endParaRPr lang="zh-CN" altLang="en-US" sz="2100" b="1" spc="225" dirty="0">
              <a:solidFill>
                <a:prstClr val="white"/>
              </a:solidFill>
            </a:endParaRPr>
          </a:p>
        </p:txBody>
      </p:sp>
      <p:sp>
        <p:nvSpPr>
          <p:cNvPr id="38" name="矩形 37"/>
          <p:cNvSpPr/>
          <p:nvPr/>
        </p:nvSpPr>
        <p:spPr>
          <a:xfrm>
            <a:off x="452232" y="889323"/>
            <a:ext cx="4493538" cy="461665"/>
          </a:xfrm>
          <a:prstGeom prst="rect">
            <a:avLst/>
          </a:prstGeom>
        </p:spPr>
        <p:txBody>
          <a:bodyPr wrap="none">
            <a:spAutoFit/>
          </a:bodyPr>
          <a:lstStyle/>
          <a:p>
            <a:r>
              <a:rPr lang="zh-CN" altLang="en-US" sz="2400" b="1" dirty="0">
                <a:solidFill>
                  <a:srgbClr val="3D89BC"/>
                </a:solidFill>
              </a:rPr>
              <a:t>实训题目：客户数据的清洗转换</a:t>
            </a:r>
            <a:endParaRPr lang="zh-CN" altLang="zh-CN" sz="2400" b="1" dirty="0">
              <a:solidFill>
                <a:srgbClr val="3D89BC"/>
              </a:solidFill>
            </a:endParaRPr>
          </a:p>
        </p:txBody>
      </p:sp>
      <p:sp>
        <p:nvSpPr>
          <p:cNvPr id="18" name="文本框 17"/>
          <p:cNvSpPr txBox="1"/>
          <p:nvPr/>
        </p:nvSpPr>
        <p:spPr>
          <a:xfrm>
            <a:off x="416241" y="1338168"/>
            <a:ext cx="8181167" cy="769441"/>
          </a:xfrm>
          <a:prstGeom prst="rect">
            <a:avLst/>
          </a:prstGeom>
          <a:noFill/>
        </p:spPr>
        <p:txBody>
          <a:bodyPr wrap="square" rtlCol="0" anchor="t">
            <a:spAutoFit/>
          </a:bodyPr>
          <a:lstStyle/>
          <a:p>
            <a:r>
              <a:rPr lang="en-US" altLang="zh-CN" sz="2400" b="1" dirty="0" smtClean="0">
                <a:solidFill>
                  <a:srgbClr val="3D89BC"/>
                </a:solidFill>
              </a:rPr>
              <a:t> </a:t>
            </a:r>
            <a:r>
              <a:rPr lang="zh-CN" altLang="zh-CN" sz="2000" dirty="0" smtClean="0"/>
              <a:t>从</a:t>
            </a:r>
            <a:r>
              <a:rPr lang="zh-CN" altLang="zh-CN" sz="2000" dirty="0"/>
              <a:t>“脚本”中选择“</a:t>
            </a:r>
            <a:r>
              <a:rPr lang="en-US" altLang="zh-CN" sz="2000" dirty="0"/>
              <a:t>JavaScript</a:t>
            </a:r>
            <a:r>
              <a:rPr lang="zh-CN" altLang="zh-CN" sz="2000" dirty="0"/>
              <a:t>脚本”拖入编辑区，对字段</a:t>
            </a:r>
            <a:r>
              <a:rPr lang="en-US" altLang="zh-CN" sz="2000" dirty="0" err="1"/>
              <a:t>checkin</a:t>
            </a:r>
            <a:r>
              <a:rPr lang="zh-CN" altLang="zh-CN" sz="2000" dirty="0"/>
              <a:t>和</a:t>
            </a:r>
            <a:r>
              <a:rPr lang="en-US" altLang="zh-CN" sz="2000" dirty="0"/>
              <a:t>checkout</a:t>
            </a:r>
            <a:r>
              <a:rPr lang="zh-CN" altLang="zh-CN" sz="2000" dirty="0"/>
              <a:t>进行格式</a:t>
            </a:r>
            <a:r>
              <a:rPr lang="zh-CN" altLang="zh-CN" sz="2000" dirty="0" smtClean="0"/>
              <a:t>设置</a:t>
            </a:r>
            <a:r>
              <a:rPr lang="zh-CN" altLang="en-US" sz="2000" dirty="0" smtClean="0"/>
              <a:t>。</a:t>
            </a:r>
            <a:endParaRPr lang="en-US" altLang="zh-CN" sz="2000" dirty="0" smtClean="0"/>
          </a:p>
        </p:txBody>
      </p:sp>
      <p:pic>
        <p:nvPicPr>
          <p:cNvPr id="8194" name="图片 9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574506" y="3363079"/>
            <a:ext cx="3569493" cy="25199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416241" y="2416480"/>
            <a:ext cx="5166978" cy="3477875"/>
          </a:xfrm>
          <a:prstGeom prst="rect">
            <a:avLst/>
          </a:prstGeom>
        </p:spPr>
        <p:txBody>
          <a:bodyPr wrap="square">
            <a:spAutoFit/>
          </a:bodyPr>
          <a:lstStyle/>
          <a:p>
            <a:pPr marL="342900" indent="-342900">
              <a:buFont typeface="Wingdings" panose="05000000000000000000" pitchFamily="2" charset="2"/>
              <a:buChar char="n"/>
            </a:pPr>
            <a:r>
              <a:rPr lang="zh-CN" altLang="zh-CN" sz="2000" dirty="0"/>
              <a:t>在“流程”中选择“过滤记录”拖入编辑区，根据</a:t>
            </a:r>
            <a:r>
              <a:rPr lang="en-US" altLang="zh-CN" sz="2000" dirty="0"/>
              <a:t>JavaScript</a:t>
            </a:r>
            <a:r>
              <a:rPr lang="zh-CN" altLang="zh-CN" sz="2000" dirty="0"/>
              <a:t>代码中设置的变量字段</a:t>
            </a:r>
            <a:r>
              <a:rPr lang="en-US" altLang="zh-CN" sz="2000" dirty="0" err="1"/>
              <a:t>dat_checkin</a:t>
            </a:r>
            <a:r>
              <a:rPr lang="zh-CN" altLang="zh-CN" sz="2000" dirty="0"/>
              <a:t>和</a:t>
            </a:r>
            <a:r>
              <a:rPr lang="en-US" altLang="zh-CN" sz="2000" dirty="0" err="1"/>
              <a:t>dat_checkout</a:t>
            </a:r>
            <a:r>
              <a:rPr lang="zh-CN" altLang="zh-CN" sz="2000" dirty="0"/>
              <a:t>，设置条件为</a:t>
            </a:r>
            <a:r>
              <a:rPr lang="en-US" altLang="zh-CN" sz="2000" dirty="0" err="1"/>
              <a:t>dat_checkin</a:t>
            </a:r>
            <a:r>
              <a:rPr lang="en-US" altLang="zh-CN" sz="2000" dirty="0"/>
              <a:t>&lt;=</a:t>
            </a:r>
            <a:r>
              <a:rPr lang="en-US" altLang="zh-CN" sz="2000" dirty="0" err="1"/>
              <a:t>dat_checkout</a:t>
            </a:r>
            <a:r>
              <a:rPr lang="zh-CN" altLang="zh-CN" sz="2000" dirty="0"/>
              <a:t>。在“输出”中将“</a:t>
            </a:r>
            <a:r>
              <a:rPr lang="en-US" altLang="zh-CN" sz="2000" dirty="0"/>
              <a:t>Excel</a:t>
            </a:r>
            <a:r>
              <a:rPr lang="zh-CN" altLang="zh-CN" sz="2000" dirty="0"/>
              <a:t>输出”拖曳到编辑框，命名为</a:t>
            </a:r>
            <a:r>
              <a:rPr lang="en-US" altLang="zh-CN" sz="2000" dirty="0"/>
              <a:t>output good rows</a:t>
            </a:r>
            <a:r>
              <a:rPr lang="zh-CN" altLang="zh-CN" sz="2000" dirty="0"/>
              <a:t>，再在“转换”中添加“增加常量”，命名为</a:t>
            </a:r>
            <a:r>
              <a:rPr lang="en-US" altLang="zh-CN" sz="2000" dirty="0"/>
              <a:t>Add error description</a:t>
            </a:r>
            <a:r>
              <a:rPr lang="zh-CN" altLang="zh-CN" sz="2000" dirty="0"/>
              <a:t>，指定“发送</a:t>
            </a:r>
            <a:r>
              <a:rPr lang="en-US" altLang="zh-CN" sz="2000" dirty="0"/>
              <a:t>true</a:t>
            </a:r>
            <a:r>
              <a:rPr lang="zh-CN" altLang="zh-CN" sz="2000" dirty="0"/>
              <a:t>数据给步骤”的值为</a:t>
            </a:r>
            <a:r>
              <a:rPr lang="en-US" altLang="zh-CN" sz="2000" dirty="0"/>
              <a:t>output good rows</a:t>
            </a:r>
            <a:r>
              <a:rPr lang="zh-CN" altLang="zh-CN" sz="2000" dirty="0"/>
              <a:t>，指定“发送</a:t>
            </a:r>
            <a:r>
              <a:rPr lang="en-US" altLang="zh-CN" sz="2000" dirty="0"/>
              <a:t>false</a:t>
            </a:r>
            <a:r>
              <a:rPr lang="zh-CN" altLang="zh-CN" sz="2000" dirty="0"/>
              <a:t>数据给步骤”的值为</a:t>
            </a:r>
            <a:r>
              <a:rPr lang="en-US" altLang="zh-CN" sz="2000" dirty="0"/>
              <a:t>Add error description</a:t>
            </a:r>
            <a:endParaRPr lang="zh-CN" altLang="zh-CN"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rPr>
              <a:t>第六章 数据转换与加载</a:t>
            </a:r>
            <a:endParaRPr lang="zh-CN" altLang="en-US" sz="1350" dirty="0">
              <a:solidFill>
                <a:prstClr val="white"/>
              </a:solidFill>
            </a:endParaRPr>
          </a:p>
        </p:txBody>
      </p:sp>
      <p:sp>
        <p:nvSpPr>
          <p:cNvPr id="61" name="TextBox 60"/>
          <p:cNvSpPr txBox="1"/>
          <p:nvPr/>
        </p:nvSpPr>
        <p:spPr>
          <a:xfrm>
            <a:off x="2313042" y="3336577"/>
            <a:ext cx="1345816" cy="861774"/>
          </a:xfrm>
          <a:prstGeom prst="rect">
            <a:avLst/>
          </a:prstGeom>
          <a:noFill/>
        </p:spPr>
        <p:txBody>
          <a:bodyPr wrap="square" lIns="0" tIns="0" rIns="0" bIns="0" rtlCol="0">
            <a:spAutoFit/>
          </a:bodyPr>
          <a:lstStyle/>
          <a:p>
            <a:pPr algn="ctr"/>
            <a:endParaRPr lang="en-US" altLang="zh-CN" sz="1400" dirty="0" smtClean="0">
              <a:solidFill>
                <a:schemeClr val="bg1"/>
              </a:solidFill>
            </a:endParaRPr>
          </a:p>
          <a:p>
            <a:pPr algn="ctr"/>
            <a:r>
              <a:rPr lang="zh-CN" altLang="en-US" sz="1400" dirty="0" smtClean="0">
                <a:solidFill>
                  <a:schemeClr val="bg1"/>
                </a:solidFill>
              </a:rPr>
              <a:t>存储</a:t>
            </a:r>
            <a:endParaRPr lang="en-US" altLang="zh-CN" sz="1400" dirty="0" smtClean="0">
              <a:solidFill>
                <a:schemeClr val="bg1"/>
              </a:solidFill>
            </a:endParaRPr>
          </a:p>
          <a:p>
            <a:endParaRPr lang="en-US" altLang="zh-CN" sz="1400" dirty="0" smtClean="0">
              <a:solidFill>
                <a:schemeClr val="bg1"/>
              </a:solidFill>
            </a:endParaRPr>
          </a:p>
          <a:p>
            <a:r>
              <a:rPr lang="zh-CN" altLang="en-US" sz="1400" dirty="0" smtClean="0">
                <a:solidFill>
                  <a:schemeClr val="bg1"/>
                </a:solidFill>
              </a:rPr>
              <a:t>   存储成本下降</a:t>
            </a:r>
            <a:endParaRPr lang="zh-CN" altLang="en-US" sz="1400" dirty="0">
              <a:solidFill>
                <a:schemeClr val="bg1"/>
              </a:solidFill>
            </a:endParaRPr>
          </a:p>
        </p:txBody>
      </p:sp>
      <p:sp>
        <p:nvSpPr>
          <p:cNvPr id="37" name="文本框 6"/>
          <p:cNvSpPr txBox="1"/>
          <p:nvPr/>
        </p:nvSpPr>
        <p:spPr>
          <a:xfrm>
            <a:off x="452232" y="173917"/>
            <a:ext cx="2470548" cy="415498"/>
          </a:xfrm>
          <a:prstGeom prst="rect">
            <a:avLst/>
          </a:prstGeom>
          <a:noFill/>
        </p:spPr>
        <p:txBody>
          <a:bodyPr wrap="none" rtlCol="0">
            <a:spAutoFit/>
          </a:bodyPr>
          <a:lstStyle/>
          <a:p>
            <a:r>
              <a:rPr lang="en-US" altLang="zh-CN" sz="2100" b="1" spc="225" dirty="0">
                <a:solidFill>
                  <a:prstClr val="white"/>
                </a:solidFill>
              </a:rPr>
              <a:t>6.1</a:t>
            </a:r>
            <a:r>
              <a:rPr lang="zh-CN" altLang="en-US" sz="2100" b="1" spc="225" dirty="0">
                <a:solidFill>
                  <a:prstClr val="white"/>
                </a:solidFill>
              </a:rPr>
              <a:t>数据清洗转换</a:t>
            </a:r>
            <a:endParaRPr lang="zh-CN" altLang="en-US" sz="2100" b="1" spc="225" dirty="0">
              <a:solidFill>
                <a:prstClr val="white"/>
              </a:solidFill>
            </a:endParaRPr>
          </a:p>
        </p:txBody>
      </p:sp>
      <p:sp>
        <p:nvSpPr>
          <p:cNvPr id="38" name="矩形 37"/>
          <p:cNvSpPr/>
          <p:nvPr/>
        </p:nvSpPr>
        <p:spPr>
          <a:xfrm>
            <a:off x="452232" y="804868"/>
            <a:ext cx="2504440" cy="460375"/>
          </a:xfrm>
          <a:prstGeom prst="rect">
            <a:avLst/>
          </a:prstGeom>
        </p:spPr>
        <p:txBody>
          <a:bodyPr wrap="none">
            <a:spAutoFit/>
          </a:bodyPr>
          <a:lstStyle/>
          <a:p>
            <a:r>
              <a:rPr lang="zh-CN" altLang="en-US" sz="2400" b="1" dirty="0" smtClean="0">
                <a:solidFill>
                  <a:srgbClr val="3D89BC"/>
                </a:solidFill>
              </a:rPr>
              <a:t>（</a:t>
            </a:r>
            <a:r>
              <a:rPr lang="en-US" altLang="zh-CN" sz="2400" b="1" dirty="0" smtClean="0">
                <a:solidFill>
                  <a:srgbClr val="3D89BC"/>
                </a:solidFill>
              </a:rPr>
              <a:t>1</a:t>
            </a:r>
            <a:r>
              <a:rPr lang="zh-CN" altLang="en-US" sz="2400" b="1" dirty="0" smtClean="0">
                <a:solidFill>
                  <a:srgbClr val="3D89BC"/>
                </a:solidFill>
              </a:rPr>
              <a:t>）缺失值清洗</a:t>
            </a:r>
            <a:endParaRPr lang="en-US" altLang="zh-CN" sz="2400" b="1" dirty="0">
              <a:solidFill>
                <a:srgbClr val="3D89BC"/>
              </a:solidFill>
            </a:endParaRPr>
          </a:p>
        </p:txBody>
      </p:sp>
      <p:sp>
        <p:nvSpPr>
          <p:cNvPr id="18" name="文本框 17"/>
          <p:cNvSpPr txBox="1"/>
          <p:nvPr/>
        </p:nvSpPr>
        <p:spPr>
          <a:xfrm>
            <a:off x="452120" y="1242695"/>
            <a:ext cx="8311515" cy="829945"/>
          </a:xfrm>
          <a:prstGeom prst="rect">
            <a:avLst/>
          </a:prstGeom>
          <a:noFill/>
        </p:spPr>
        <p:txBody>
          <a:bodyPr wrap="square" rtlCol="0" anchor="t">
            <a:spAutoFit/>
          </a:bodyPr>
          <a:lstStyle/>
          <a:p>
            <a:pPr indent="406400" fontAlgn="auto">
              <a:lnSpc>
                <a:spcPct val="150000"/>
              </a:lnSpc>
              <a:extLst>
                <a:ext uri="{35155182-B16C-46BC-9424-99874614C6A1}">
                  <wpsdc:indentchars xmlns:wpsdc="http://www.wps.cn/officeDocument/2017/drawingmlCustomData" val="200" checksum="1740828767"/>
                </a:ext>
              </a:extLst>
            </a:pPr>
            <a:r>
              <a:rPr lang="zh-CN" altLang="en-US" sz="1600" dirty="0"/>
              <a:t>在各类数据源系统中，</a:t>
            </a:r>
            <a:r>
              <a:rPr lang="zh-CN" altLang="en-US" sz="1600" b="1" dirty="0"/>
              <a:t>缺失值</a:t>
            </a:r>
            <a:r>
              <a:rPr lang="zh-CN" altLang="en-US" sz="1600" dirty="0"/>
              <a:t>的问题时常发生，在一定程度上，造成缺失值的</a:t>
            </a:r>
            <a:r>
              <a:rPr lang="zh-CN" altLang="en-US" sz="1600" b="1" dirty="0"/>
              <a:t>原因</a:t>
            </a:r>
            <a:r>
              <a:rPr lang="zh-CN" altLang="en-US" sz="1600" u="heavy" dirty="0">
                <a:solidFill>
                  <a:schemeClr val="tx1"/>
                </a:solidFill>
                <a:uFill>
                  <a:solidFill>
                    <a:srgbClr val="C00000"/>
                  </a:solidFill>
                </a:uFill>
              </a:rPr>
              <a:t>在于系统的不完备性和故障</a:t>
            </a:r>
            <a:r>
              <a:rPr lang="zh-CN" altLang="en-US" sz="1600" dirty="0"/>
              <a:t>。具体原因较多，主要分为</a:t>
            </a:r>
            <a:r>
              <a:rPr lang="zh-CN" altLang="en-US" sz="1600" u="heavy" dirty="0">
                <a:solidFill>
                  <a:schemeClr val="tx1"/>
                </a:solidFill>
                <a:uFill>
                  <a:solidFill>
                    <a:srgbClr val="C00000"/>
                  </a:solidFill>
                </a:uFill>
              </a:rPr>
              <a:t>系统原因和人为原因</a:t>
            </a:r>
            <a:endParaRPr lang="zh-CN" altLang="en-US" sz="1600" u="heavy" dirty="0">
              <a:solidFill>
                <a:schemeClr val="tx1"/>
              </a:solidFill>
              <a:uFill>
                <a:solidFill>
                  <a:srgbClr val="C00000"/>
                </a:solidFill>
              </a:uFill>
            </a:endParaRPr>
          </a:p>
        </p:txBody>
      </p:sp>
      <p:sp>
        <p:nvSpPr>
          <p:cNvPr id="4" name="文本框 3"/>
          <p:cNvSpPr txBox="1"/>
          <p:nvPr/>
        </p:nvSpPr>
        <p:spPr>
          <a:xfrm>
            <a:off x="666750" y="2656205"/>
            <a:ext cx="8201025" cy="2907665"/>
          </a:xfrm>
          <a:prstGeom prst="rect">
            <a:avLst/>
          </a:prstGeom>
          <a:noFill/>
        </p:spPr>
        <p:txBody>
          <a:bodyPr wrap="square" rtlCol="0" anchor="t">
            <a:spAutoFit/>
          </a:bodyPr>
          <a:lstStyle/>
          <a:p>
            <a:pPr marL="285750" indent="-285750" fontAlgn="auto">
              <a:lnSpc>
                <a:spcPct val="150000"/>
              </a:lnSpc>
              <a:buClr>
                <a:srgbClr val="3D89BC"/>
              </a:buClr>
              <a:buFont typeface="Wingdings" panose="05000000000000000000" charset="0"/>
              <a:buChar char="l"/>
            </a:pPr>
            <a:endParaRPr lang="zh-CN" altLang="en-US" sz="1400" dirty="0">
              <a:sym typeface="+mn-ea"/>
            </a:endParaRPr>
          </a:p>
          <a:p>
            <a:pPr marL="285750" indent="-285750" fontAlgn="auto">
              <a:lnSpc>
                <a:spcPct val="150000"/>
              </a:lnSpc>
              <a:buClr>
                <a:srgbClr val="3D89BC"/>
              </a:buClr>
              <a:buFont typeface="Wingdings" panose="05000000000000000000" charset="0"/>
              <a:buChar char="l"/>
            </a:pPr>
            <a:r>
              <a:rPr lang="zh-CN" altLang="en-US" dirty="0">
                <a:sym typeface="+mn-ea"/>
              </a:rPr>
              <a:t>计算源端数据中字段缺失值比例，之后根据缺失率和重要性分别制定策略。对于</a:t>
            </a:r>
            <a:r>
              <a:rPr lang="zh-CN" altLang="en-US" b="1" dirty="0">
                <a:sym typeface="+mn-ea"/>
              </a:rPr>
              <a:t>重要性高和缺失率高的数据</a:t>
            </a:r>
            <a:r>
              <a:rPr lang="zh-CN" altLang="en-US" dirty="0">
                <a:sym typeface="+mn-ea"/>
              </a:rPr>
              <a:t>，可</a:t>
            </a:r>
            <a:r>
              <a:rPr lang="zh-CN" altLang="en-US" u="heavy" dirty="0">
                <a:solidFill>
                  <a:schemeClr val="tx1"/>
                </a:solidFill>
                <a:uFill>
                  <a:solidFill>
                    <a:srgbClr val="FF0000"/>
                  </a:solidFill>
                </a:uFill>
                <a:sym typeface="+mn-ea"/>
              </a:rPr>
              <a:t>采取数据从其他渠道补全、使用其他字段计算获取和去掉字段，并在结果中制定策略进行清洗</a:t>
            </a:r>
            <a:r>
              <a:rPr lang="zh-CN" altLang="en-US" dirty="0">
                <a:sym typeface="+mn-ea"/>
              </a:rPr>
              <a:t>；对于</a:t>
            </a:r>
            <a:r>
              <a:rPr lang="zh-CN" altLang="en-US" b="1" dirty="0">
                <a:sym typeface="+mn-ea"/>
              </a:rPr>
              <a:t>重要性高但缺失率较低的数据</a:t>
            </a:r>
            <a:r>
              <a:rPr lang="zh-CN" altLang="en-US" dirty="0">
                <a:sym typeface="+mn-ea"/>
              </a:rPr>
              <a:t>，可</a:t>
            </a:r>
            <a:r>
              <a:rPr lang="zh-CN" altLang="en-US" u="heavy" dirty="0">
                <a:solidFill>
                  <a:schemeClr val="tx1"/>
                </a:solidFill>
                <a:uFill>
                  <a:solidFill>
                    <a:srgbClr val="FF0000"/>
                  </a:solidFill>
                </a:uFill>
                <a:sym typeface="+mn-ea"/>
              </a:rPr>
              <a:t>采取计算填充、经验或业务知识估计等策略进行清洗</a:t>
            </a:r>
            <a:r>
              <a:rPr lang="zh-CN" altLang="en-US" dirty="0">
                <a:sym typeface="+mn-ea"/>
              </a:rPr>
              <a:t>；对于</a:t>
            </a:r>
            <a:r>
              <a:rPr lang="zh-CN" altLang="en-US" b="1" dirty="0">
                <a:sym typeface="+mn-ea"/>
              </a:rPr>
              <a:t>重要性低、缺失率高的数据</a:t>
            </a:r>
            <a:r>
              <a:rPr lang="zh-CN" altLang="en-US" dirty="0">
                <a:sym typeface="+mn-ea"/>
              </a:rPr>
              <a:t>，可</a:t>
            </a:r>
            <a:r>
              <a:rPr lang="zh-CN" altLang="en-US" u="heavy" dirty="0">
                <a:solidFill>
                  <a:schemeClr val="tx1"/>
                </a:solidFill>
                <a:uFill>
                  <a:solidFill>
                    <a:srgbClr val="FF0000"/>
                  </a:solidFill>
                </a:uFill>
                <a:sym typeface="+mn-ea"/>
              </a:rPr>
              <a:t>采取去除该字段的策略进行清洗</a:t>
            </a:r>
            <a:r>
              <a:rPr lang="zh-CN" altLang="en-US" dirty="0">
                <a:sym typeface="+mn-ea"/>
              </a:rPr>
              <a:t>；对于</a:t>
            </a:r>
            <a:r>
              <a:rPr lang="zh-CN" altLang="en-US" b="1" dirty="0">
                <a:sym typeface="+mn-ea"/>
              </a:rPr>
              <a:t>重要性低且缺失率低的数据</a:t>
            </a:r>
            <a:r>
              <a:rPr lang="zh-CN" altLang="en-US" dirty="0">
                <a:sym typeface="+mn-ea"/>
              </a:rPr>
              <a:t>，可以</a:t>
            </a:r>
            <a:r>
              <a:rPr lang="zh-CN" altLang="en-US" u="heavy" dirty="0">
                <a:solidFill>
                  <a:schemeClr val="tx1"/>
                </a:solidFill>
                <a:uFill>
                  <a:solidFill>
                    <a:srgbClr val="C00000"/>
                  </a:solidFill>
                </a:uFill>
                <a:sym typeface="+mn-ea"/>
              </a:rPr>
              <a:t>不做处理</a:t>
            </a:r>
            <a:endParaRPr lang="zh-CN" altLang="en-US" sz="1400" u="heavy" dirty="0">
              <a:solidFill>
                <a:schemeClr val="tx1"/>
              </a:solidFill>
              <a:uFill>
                <a:solidFill>
                  <a:srgbClr val="C00000"/>
                </a:solidFill>
              </a:uFill>
              <a:sym typeface="+mn-ea"/>
            </a:endParaRPr>
          </a:p>
        </p:txBody>
      </p:sp>
      <p:grpSp>
        <p:nvGrpSpPr>
          <p:cNvPr id="6" name="组合 5"/>
          <p:cNvGrpSpPr/>
          <p:nvPr>
            <p:custDataLst>
              <p:tags r:id="rId1"/>
            </p:custDataLst>
          </p:nvPr>
        </p:nvGrpSpPr>
        <p:grpSpPr>
          <a:xfrm>
            <a:off x="916940" y="2151271"/>
            <a:ext cx="4458970" cy="748028"/>
            <a:chOff x="2272941" y="1968137"/>
            <a:chExt cx="4458789" cy="748301"/>
          </a:xfrm>
        </p:grpSpPr>
        <p:sp>
          <p:nvSpPr>
            <p:cNvPr id="42" name="圆角矩形 41"/>
            <p:cNvSpPr/>
            <p:nvPr>
              <p:custDataLst>
                <p:tags r:id="rId2"/>
              </p:custDataLst>
            </p:nvPr>
          </p:nvSpPr>
          <p:spPr>
            <a:xfrm>
              <a:off x="2368735" y="1968137"/>
              <a:ext cx="4362995" cy="57476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50" name="标题 1"/>
            <p:cNvSpPr txBox="1"/>
            <p:nvPr>
              <p:custDataLst>
                <p:tags r:id="rId3"/>
              </p:custDataLst>
            </p:nvPr>
          </p:nvSpPr>
          <p:spPr>
            <a:xfrm>
              <a:off x="2838068" y="2039799"/>
              <a:ext cx="2985014" cy="373516"/>
            </a:xfrm>
            <a:prstGeom prst="rect">
              <a:avLst/>
            </a:prstGeom>
            <a:noFill/>
          </p:spPr>
          <p:txBody>
            <a:bodyPr wrap="square" rtlCol="0">
              <a:noAutofit/>
            </a:bodyPr>
            <a:lstStyle>
              <a:defPPr>
                <a:defRPr lang="zh-CN"/>
              </a:defPPr>
              <a:lvl1pPr>
                <a:lnSpc>
                  <a:spcPct val="130000"/>
                </a:lnSpc>
                <a:defRPr sz="1200"/>
              </a:lvl1pPr>
            </a:lstStyle>
            <a:p>
              <a:pPr>
                <a:lnSpc>
                  <a:spcPct val="110000"/>
                </a:lnSpc>
              </a:pPr>
              <a:r>
                <a:rPr lang="zh-CN" altLang="en-US" sz="2400" dirty="0" smtClean="0"/>
                <a:t>确定范围</a:t>
              </a:r>
              <a:endParaRPr lang="zh-CN" altLang="en-US" sz="2400" dirty="0"/>
            </a:p>
          </p:txBody>
        </p:sp>
        <p:sp>
          <p:nvSpPr>
            <p:cNvPr id="9" name="椭圆形标注 8"/>
            <p:cNvSpPr/>
            <p:nvPr>
              <p:custDataLst>
                <p:tags r:id="rId4"/>
              </p:custDataLst>
            </p:nvPr>
          </p:nvSpPr>
          <p:spPr>
            <a:xfrm>
              <a:off x="2272941" y="2035344"/>
              <a:ext cx="565304" cy="494985"/>
            </a:xfrm>
            <a:prstGeom prst="wedgeEllipseCallout">
              <a:avLst>
                <a:gd name="adj1" fmla="val 23834"/>
                <a:gd name="adj2" fmla="val 68750"/>
              </a:avLst>
            </a:prstGeom>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fontScale="95000" lnSpcReduction="10000"/>
            </a:bodyPr>
            <a:lstStyle/>
            <a:p>
              <a:pPr algn="ctr"/>
              <a:r>
                <a:rPr lang="en-US" altLang="zh-CN" dirty="0" smtClean="0">
                  <a:solidFill>
                    <a:schemeClr val="bg1"/>
                  </a:solidFill>
                </a:rPr>
                <a:t>01</a:t>
              </a:r>
              <a:endParaRPr lang="zh-CN" altLang="en-US" dirty="0">
                <a:solidFill>
                  <a:schemeClr val="bg1"/>
                </a:solidFill>
              </a:endParaRPr>
            </a:p>
          </p:txBody>
        </p:sp>
        <p:sp>
          <p:nvSpPr>
            <p:cNvPr id="71" name="任意多边形 70"/>
            <p:cNvSpPr/>
            <p:nvPr>
              <p:custDataLst>
                <p:tags r:id="rId5"/>
              </p:custDataLst>
            </p:nvPr>
          </p:nvSpPr>
          <p:spPr>
            <a:xfrm>
              <a:off x="2458470" y="2636854"/>
              <a:ext cx="4183526" cy="79584"/>
            </a:xfrm>
            <a:custGeom>
              <a:avLst/>
              <a:gdLst>
                <a:gd name="connsiteX0" fmla="*/ 0 w 4183526"/>
                <a:gd name="connsiteY0" fmla="*/ 0 h 79584"/>
                <a:gd name="connsiteX1" fmla="*/ 4183526 w 4183526"/>
                <a:gd name="connsiteY1" fmla="*/ 0 h 79584"/>
                <a:gd name="connsiteX2" fmla="*/ 4146556 w 4183526"/>
                <a:gd name="connsiteY2" fmla="*/ 30504 h 79584"/>
                <a:gd name="connsiteX3" fmla="*/ 3985877 w 4183526"/>
                <a:gd name="connsiteY3" fmla="*/ 79584 h 79584"/>
                <a:gd name="connsiteX4" fmla="*/ 197648 w 4183526"/>
                <a:gd name="connsiteY4" fmla="*/ 79583 h 79584"/>
                <a:gd name="connsiteX5" fmla="*/ 36970 w 4183526"/>
                <a:gd name="connsiteY5" fmla="*/ 30503 h 7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83526" h="79584">
                  <a:moveTo>
                    <a:pt x="0" y="0"/>
                  </a:moveTo>
                  <a:lnTo>
                    <a:pt x="4183526" y="0"/>
                  </a:lnTo>
                  <a:lnTo>
                    <a:pt x="4146556" y="30504"/>
                  </a:lnTo>
                  <a:cubicBezTo>
                    <a:pt x="4100689" y="61491"/>
                    <a:pt x="4045396" y="79584"/>
                    <a:pt x="3985877" y="79584"/>
                  </a:cubicBezTo>
                  <a:lnTo>
                    <a:pt x="197648" y="79583"/>
                  </a:lnTo>
                  <a:cubicBezTo>
                    <a:pt x="138129" y="79583"/>
                    <a:pt x="82836" y="61490"/>
                    <a:pt x="36970" y="3050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7" name="文本框 6"/>
          <p:cNvSpPr txBox="1"/>
          <p:nvPr/>
        </p:nvSpPr>
        <p:spPr>
          <a:xfrm>
            <a:off x="452232" y="173917"/>
            <a:ext cx="2877711" cy="415498"/>
          </a:xfrm>
          <a:prstGeom prst="rect">
            <a:avLst/>
          </a:prstGeom>
          <a:noFill/>
        </p:spPr>
        <p:txBody>
          <a:bodyPr wrap="none" rtlCol="0">
            <a:spAutoFit/>
          </a:bodyPr>
          <a:lstStyle/>
          <a:p>
            <a:r>
              <a:rPr lang="en-US" altLang="zh-CN" sz="2100" b="1" spc="225" dirty="0" smtClean="0">
                <a:solidFill>
                  <a:prstClr val="white"/>
                </a:solidFill>
              </a:rPr>
              <a:t>6.4</a:t>
            </a:r>
            <a:r>
              <a:rPr lang="zh-CN" altLang="en-US" sz="2100" b="1" spc="225" dirty="0" smtClean="0">
                <a:solidFill>
                  <a:prstClr val="white"/>
                </a:solidFill>
              </a:rPr>
              <a:t> 上机练习与实训</a:t>
            </a:r>
            <a:endParaRPr lang="zh-CN" altLang="en-US" sz="2100" b="1" spc="225" dirty="0">
              <a:solidFill>
                <a:prstClr val="white"/>
              </a:solidFill>
            </a:endParaRPr>
          </a:p>
        </p:txBody>
      </p:sp>
      <p:sp>
        <p:nvSpPr>
          <p:cNvPr id="38" name="矩形 37"/>
          <p:cNvSpPr/>
          <p:nvPr/>
        </p:nvSpPr>
        <p:spPr>
          <a:xfrm>
            <a:off x="452232" y="889323"/>
            <a:ext cx="4493538" cy="461665"/>
          </a:xfrm>
          <a:prstGeom prst="rect">
            <a:avLst/>
          </a:prstGeom>
        </p:spPr>
        <p:txBody>
          <a:bodyPr wrap="none">
            <a:spAutoFit/>
          </a:bodyPr>
          <a:lstStyle/>
          <a:p>
            <a:r>
              <a:rPr lang="zh-CN" altLang="en-US" sz="2400" b="1" dirty="0">
                <a:solidFill>
                  <a:srgbClr val="3D89BC"/>
                </a:solidFill>
              </a:rPr>
              <a:t>实训题目：客户数据的清洗转换</a:t>
            </a:r>
            <a:endParaRPr lang="zh-CN" altLang="zh-CN" sz="2400" b="1" dirty="0">
              <a:solidFill>
                <a:srgbClr val="3D89BC"/>
              </a:solidFill>
            </a:endParaRPr>
          </a:p>
        </p:txBody>
      </p:sp>
      <p:sp>
        <p:nvSpPr>
          <p:cNvPr id="18" name="文本框 17"/>
          <p:cNvSpPr txBox="1"/>
          <p:nvPr/>
        </p:nvSpPr>
        <p:spPr>
          <a:xfrm>
            <a:off x="416242" y="1338168"/>
            <a:ext cx="5815128" cy="400110"/>
          </a:xfrm>
          <a:prstGeom prst="rect">
            <a:avLst/>
          </a:prstGeom>
          <a:noFill/>
        </p:spPr>
        <p:txBody>
          <a:bodyPr wrap="square" rtlCol="0" anchor="t">
            <a:spAutoFit/>
          </a:bodyPr>
          <a:lstStyle/>
          <a:p>
            <a:pPr marL="342900" indent="-342900">
              <a:buFont typeface="Wingdings" panose="05000000000000000000" pitchFamily="2" charset="2"/>
              <a:buChar char="n"/>
            </a:pPr>
            <a:r>
              <a:rPr lang="zh-CN" altLang="zh-CN" sz="2000" dirty="0" smtClean="0"/>
              <a:t>“</a:t>
            </a:r>
            <a:r>
              <a:rPr lang="en-US" altLang="zh-CN" sz="2000" dirty="0"/>
              <a:t>Excel</a:t>
            </a:r>
            <a:r>
              <a:rPr lang="zh-CN" altLang="zh-CN" sz="2000" dirty="0"/>
              <a:t>输出”的属性“字段”选项卡设置</a:t>
            </a:r>
            <a:endParaRPr lang="en-US" altLang="zh-CN" sz="2000" dirty="0" smtClean="0"/>
          </a:p>
        </p:txBody>
      </p:sp>
      <p:sp>
        <p:nvSpPr>
          <p:cNvPr id="2" name="矩形 1"/>
          <p:cNvSpPr/>
          <p:nvPr/>
        </p:nvSpPr>
        <p:spPr>
          <a:xfrm>
            <a:off x="416241" y="2416480"/>
            <a:ext cx="5166978" cy="1323439"/>
          </a:xfrm>
          <a:prstGeom prst="rect">
            <a:avLst/>
          </a:prstGeom>
        </p:spPr>
        <p:txBody>
          <a:bodyPr wrap="square">
            <a:spAutoFit/>
          </a:bodyPr>
          <a:lstStyle/>
          <a:p>
            <a:pPr marL="342900" indent="-342900">
              <a:buFont typeface="Wingdings" panose="05000000000000000000" pitchFamily="2" charset="2"/>
              <a:buChar char="n"/>
            </a:pPr>
            <a:r>
              <a:rPr lang="zh-CN" altLang="zh-CN" sz="2000" dirty="0"/>
              <a:t>“增加常量”实际上类似于前面提到的“定义错误处理”，由于“过滤记录”无法使用“定义错误处理”，采用“增加常量”的方式添加错误字段</a:t>
            </a:r>
            <a:endParaRPr lang="zh-CN" altLang="zh-CN" sz="2000" dirty="0"/>
          </a:p>
        </p:txBody>
      </p:sp>
      <p:pic>
        <p:nvPicPr>
          <p:cNvPr id="9218" name="图片 91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816842" y="715971"/>
            <a:ext cx="3155035" cy="2879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图片 9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3378" y="4017254"/>
            <a:ext cx="7114694" cy="1867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7" name="文本框 6"/>
          <p:cNvSpPr txBox="1"/>
          <p:nvPr/>
        </p:nvSpPr>
        <p:spPr>
          <a:xfrm>
            <a:off x="452232" y="173917"/>
            <a:ext cx="2877711" cy="415498"/>
          </a:xfrm>
          <a:prstGeom prst="rect">
            <a:avLst/>
          </a:prstGeom>
          <a:noFill/>
        </p:spPr>
        <p:txBody>
          <a:bodyPr wrap="none" rtlCol="0">
            <a:spAutoFit/>
          </a:bodyPr>
          <a:lstStyle/>
          <a:p>
            <a:r>
              <a:rPr lang="en-US" altLang="zh-CN" sz="2100" b="1" spc="225" dirty="0" smtClean="0">
                <a:solidFill>
                  <a:prstClr val="white"/>
                </a:solidFill>
              </a:rPr>
              <a:t>6.4</a:t>
            </a:r>
            <a:r>
              <a:rPr lang="zh-CN" altLang="en-US" sz="2100" b="1" spc="225" dirty="0" smtClean="0">
                <a:solidFill>
                  <a:prstClr val="white"/>
                </a:solidFill>
              </a:rPr>
              <a:t> 上机练习与实训</a:t>
            </a:r>
            <a:endParaRPr lang="zh-CN" altLang="en-US" sz="2100" b="1" spc="225" dirty="0">
              <a:solidFill>
                <a:prstClr val="white"/>
              </a:solidFill>
            </a:endParaRPr>
          </a:p>
        </p:txBody>
      </p:sp>
      <p:sp>
        <p:nvSpPr>
          <p:cNvPr id="38" name="矩形 37"/>
          <p:cNvSpPr/>
          <p:nvPr/>
        </p:nvSpPr>
        <p:spPr>
          <a:xfrm>
            <a:off x="452232" y="889323"/>
            <a:ext cx="4493538" cy="461665"/>
          </a:xfrm>
          <a:prstGeom prst="rect">
            <a:avLst/>
          </a:prstGeom>
        </p:spPr>
        <p:txBody>
          <a:bodyPr wrap="none">
            <a:spAutoFit/>
          </a:bodyPr>
          <a:lstStyle/>
          <a:p>
            <a:r>
              <a:rPr lang="zh-CN" altLang="en-US" sz="2400" b="1" dirty="0">
                <a:solidFill>
                  <a:srgbClr val="3D89BC"/>
                </a:solidFill>
              </a:rPr>
              <a:t>实训题目：客户数据的清洗转换</a:t>
            </a:r>
            <a:endParaRPr lang="zh-CN" altLang="zh-CN" sz="2400" b="1" dirty="0">
              <a:solidFill>
                <a:srgbClr val="3D89BC"/>
              </a:solidFill>
            </a:endParaRPr>
          </a:p>
        </p:txBody>
      </p:sp>
      <p:sp>
        <p:nvSpPr>
          <p:cNvPr id="18" name="文本框 17"/>
          <p:cNvSpPr txBox="1"/>
          <p:nvPr/>
        </p:nvSpPr>
        <p:spPr>
          <a:xfrm>
            <a:off x="416242" y="1338168"/>
            <a:ext cx="8050026" cy="707886"/>
          </a:xfrm>
          <a:prstGeom prst="rect">
            <a:avLst/>
          </a:prstGeom>
          <a:noFill/>
        </p:spPr>
        <p:txBody>
          <a:bodyPr wrap="square" rtlCol="0" anchor="t">
            <a:spAutoFit/>
          </a:bodyPr>
          <a:lstStyle/>
          <a:p>
            <a:pPr marL="342900" indent="-342900">
              <a:buFont typeface="Wingdings" panose="05000000000000000000" pitchFamily="2" charset="2"/>
              <a:buChar char="n"/>
            </a:pPr>
            <a:r>
              <a:rPr lang="zh-CN" altLang="zh-CN" sz="2000" dirty="0" smtClean="0"/>
              <a:t>在</a:t>
            </a:r>
            <a:r>
              <a:rPr lang="zh-CN" altLang="zh-CN" sz="2000" dirty="0"/>
              <a:t>“转换”中将“字段选择”拖曳到编辑区，打开属性对话框，单击“获取选择的字段”按钮</a:t>
            </a:r>
            <a:endParaRPr lang="en-US" altLang="zh-CN" sz="2000" dirty="0" smtClean="0"/>
          </a:p>
        </p:txBody>
      </p:sp>
      <p:sp>
        <p:nvSpPr>
          <p:cNvPr id="2" name="矩形 1"/>
          <p:cNvSpPr/>
          <p:nvPr/>
        </p:nvSpPr>
        <p:spPr>
          <a:xfrm>
            <a:off x="416240" y="3255604"/>
            <a:ext cx="7942451" cy="1631216"/>
          </a:xfrm>
          <a:prstGeom prst="rect">
            <a:avLst/>
          </a:prstGeom>
        </p:spPr>
        <p:txBody>
          <a:bodyPr wrap="square">
            <a:spAutoFit/>
          </a:bodyPr>
          <a:lstStyle/>
          <a:p>
            <a:pPr marL="342900" indent="-342900">
              <a:buFont typeface="Wingdings" panose="05000000000000000000" pitchFamily="2" charset="2"/>
              <a:buChar char="n"/>
            </a:pPr>
            <a:r>
              <a:rPr lang="zh-CN" altLang="zh-CN" sz="2000" dirty="0"/>
              <a:t>在“流程”中选择“空操作”，并将其拖曳到编辑区，选择“数据检验”，右击，在弹出的快捷菜单中选择“定义错误步骤”命令，指定“目标步骤”为重命名为</a:t>
            </a:r>
            <a:r>
              <a:rPr lang="en-US" altLang="zh-CN" sz="2000" dirty="0"/>
              <a:t>collect error rows</a:t>
            </a:r>
            <a:r>
              <a:rPr lang="zh-CN" altLang="zh-CN" sz="2000" dirty="0"/>
              <a:t>的空操作，并设置“错误描述列名”“错误列的列名”“错误编码列名”，重命名和“增加常量”中设置的一致</a:t>
            </a:r>
            <a:endParaRPr lang="zh-CN" altLang="zh-CN" sz="2000" dirty="0"/>
          </a:p>
        </p:txBody>
      </p:sp>
      <p:pic>
        <p:nvPicPr>
          <p:cNvPr id="10242" name="图片 914"/>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032249" y="1699854"/>
            <a:ext cx="3341687"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图片 9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4567161"/>
            <a:ext cx="3167691" cy="1676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pic>
        <p:nvPicPr>
          <p:cNvPr id="27" name="27 Imagen"/>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bwMode="auto">
          <a:xfrm>
            <a:off x="4167188" y="6250579"/>
            <a:ext cx="363537"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30 CuadroTexto"/>
          <p:cNvSpPr txBox="1"/>
          <p:nvPr/>
        </p:nvSpPr>
        <p:spPr>
          <a:xfrm>
            <a:off x="4467225" y="6261691"/>
            <a:ext cx="315913" cy="277813"/>
          </a:xfrm>
          <a:prstGeom prst="rect">
            <a:avLst/>
          </a:prstGeom>
          <a:noFill/>
        </p:spPr>
        <p:txBody>
          <a:bodyPr wrap="none">
            <a:spAutoFit/>
          </a:bodyPr>
          <a:lstStyle/>
          <a:p>
            <a:pPr fontAlgn="auto">
              <a:spcBef>
                <a:spcPts val="0"/>
              </a:spcBef>
              <a:spcAft>
                <a:spcPts val="0"/>
              </a:spcAft>
              <a:defRPr/>
            </a:pPr>
            <a:r>
              <a:rPr lang="es-HN" sz="1200" b="1" i="1" dirty="0">
                <a:solidFill>
                  <a:schemeClr val="bg1">
                    <a:lumMod val="65000"/>
                  </a:schemeClr>
                </a:solidFill>
                <a:latin typeface="+mn-lt"/>
              </a:rPr>
              <a:t>of</a:t>
            </a:r>
            <a:endParaRPr lang="es-ES" sz="1200" b="1" i="1" dirty="0">
              <a:solidFill>
                <a:schemeClr val="bg1">
                  <a:lumMod val="65000"/>
                </a:schemeClr>
              </a:solidFill>
              <a:latin typeface="+mn-lt"/>
            </a:endParaRPr>
          </a:p>
        </p:txBody>
      </p:sp>
      <p:sp>
        <p:nvSpPr>
          <p:cNvPr id="30" name="31 CuadroTexto"/>
          <p:cNvSpPr txBox="1"/>
          <p:nvPr/>
        </p:nvSpPr>
        <p:spPr>
          <a:xfrm>
            <a:off x="4729199" y="6267161"/>
            <a:ext cx="373820" cy="276999"/>
          </a:xfrm>
          <a:prstGeom prst="rect">
            <a:avLst/>
          </a:prstGeom>
          <a:noFill/>
        </p:spPr>
        <p:txBody>
          <a:bodyPr wrap="none">
            <a:spAutoFit/>
          </a:bodyPr>
          <a:lstStyle/>
          <a:p>
            <a:pPr fontAlgn="auto">
              <a:spcBef>
                <a:spcPts val="0"/>
              </a:spcBef>
              <a:spcAft>
                <a:spcPts val="0"/>
              </a:spcAft>
              <a:defRPr/>
            </a:pPr>
            <a:r>
              <a:rPr lang="en-US" altLang="zh-CN" sz="1200" b="1" dirty="0" smtClean="0">
                <a:solidFill>
                  <a:schemeClr val="bg1">
                    <a:lumMod val="50000"/>
                  </a:schemeClr>
                </a:solidFill>
              </a:rPr>
              <a:t>44</a:t>
            </a:r>
            <a:endParaRPr lang="es-ES" altLang="zh-CN" sz="1200" b="1" dirty="0">
              <a:solidFill>
                <a:schemeClr val="bg1">
                  <a:lumMod val="50000"/>
                </a:schemeClr>
              </a:solidFill>
            </a:endParaRPr>
          </a:p>
        </p:txBody>
      </p:sp>
      <p:pic>
        <p:nvPicPr>
          <p:cNvPr id="31" name="Imagen 27">
            <a:hlinkClick r:id="" action="ppaction://hlinkshowjump?jump=nextslide"/>
          </p:cNvPr>
          <p:cNvPicPr>
            <a:picLocks noChangeAspect="1" noChangeArrowheads="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5103019" y="6301379"/>
            <a:ext cx="211137" cy="21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Imagen 28">
            <a:hlinkClick r:id="" action="ppaction://hlinkshowjump?jump=previousslide"/>
          </p:cNvPr>
          <p:cNvPicPr>
            <a:picLocks noChangeAspect="1" noChangeArrowheads="1"/>
          </p:cNvPicPr>
          <p:nvPr/>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flipH="1">
            <a:off x="3926681" y="6301379"/>
            <a:ext cx="211137" cy="21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灯片编号占位符 5"/>
          <p:cNvSpPr txBox="1"/>
          <p:nvPr/>
        </p:nvSpPr>
        <p:spPr>
          <a:xfrm>
            <a:off x="2402285" y="6222797"/>
            <a:ext cx="2133600" cy="365125"/>
          </a:xfrm>
          <a:prstGeom prst="rect">
            <a:avLst/>
          </a:prstGeom>
        </p:spPr>
        <p:txBody>
          <a:bodyPr vert="horz" lIns="91440" tIns="45720" rIns="91440" bIns="45720" rtlCol="0" anchor="ctr"/>
          <a:lstStyle>
            <a:defPPr>
              <a:defRPr lang="zh-CN"/>
            </a:defPPr>
            <a:lvl1pPr marL="0" algn="r" defTabSz="914400" rtl="0" eaLnBrk="1" latinLnBrk="0" hangingPunct="1">
              <a:defRPr sz="1200" b="1"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F730C6D-5BB4-4F63-9D16-9EBF769D35DB}" type="slidenum">
              <a:rPr lang="zh-CN" altLang="en-US" smtClean="0"/>
            </a:fld>
            <a:endParaRPr lang="zh-CN" altLang="en-US" dirty="0"/>
          </a:p>
        </p:txBody>
      </p:sp>
      <p:sp>
        <p:nvSpPr>
          <p:cNvPr id="37" name="文本框 6"/>
          <p:cNvSpPr txBox="1"/>
          <p:nvPr/>
        </p:nvSpPr>
        <p:spPr>
          <a:xfrm>
            <a:off x="452232" y="173917"/>
            <a:ext cx="2877711" cy="415498"/>
          </a:xfrm>
          <a:prstGeom prst="rect">
            <a:avLst/>
          </a:prstGeom>
          <a:noFill/>
        </p:spPr>
        <p:txBody>
          <a:bodyPr wrap="none" rtlCol="0">
            <a:spAutoFit/>
          </a:bodyPr>
          <a:lstStyle/>
          <a:p>
            <a:r>
              <a:rPr lang="en-US" altLang="zh-CN" sz="2100" b="1" spc="225" dirty="0" smtClean="0">
                <a:solidFill>
                  <a:prstClr val="white"/>
                </a:solidFill>
              </a:rPr>
              <a:t>6.4</a:t>
            </a:r>
            <a:r>
              <a:rPr lang="zh-CN" altLang="en-US" sz="2100" b="1" spc="225" dirty="0" smtClean="0">
                <a:solidFill>
                  <a:prstClr val="white"/>
                </a:solidFill>
              </a:rPr>
              <a:t> 上机练习与实训</a:t>
            </a:r>
            <a:endParaRPr lang="zh-CN" altLang="en-US" sz="2100" b="1" spc="225" dirty="0">
              <a:solidFill>
                <a:prstClr val="white"/>
              </a:solidFill>
            </a:endParaRPr>
          </a:p>
        </p:txBody>
      </p:sp>
      <p:sp>
        <p:nvSpPr>
          <p:cNvPr id="38" name="矩形 37"/>
          <p:cNvSpPr/>
          <p:nvPr/>
        </p:nvSpPr>
        <p:spPr>
          <a:xfrm>
            <a:off x="452232" y="889323"/>
            <a:ext cx="4493538" cy="461665"/>
          </a:xfrm>
          <a:prstGeom prst="rect">
            <a:avLst/>
          </a:prstGeom>
        </p:spPr>
        <p:txBody>
          <a:bodyPr wrap="none">
            <a:spAutoFit/>
          </a:bodyPr>
          <a:lstStyle/>
          <a:p>
            <a:r>
              <a:rPr lang="zh-CN" altLang="en-US" sz="2400" b="1" dirty="0">
                <a:solidFill>
                  <a:srgbClr val="3D89BC"/>
                </a:solidFill>
              </a:rPr>
              <a:t>实训题目：客户数据的清洗转换</a:t>
            </a:r>
            <a:endParaRPr lang="zh-CN" altLang="zh-CN" sz="2400" b="1" dirty="0">
              <a:solidFill>
                <a:srgbClr val="3D89BC"/>
              </a:solidFill>
            </a:endParaRPr>
          </a:p>
        </p:txBody>
      </p:sp>
      <p:sp>
        <p:nvSpPr>
          <p:cNvPr id="18" name="文本框 17"/>
          <p:cNvSpPr txBox="1"/>
          <p:nvPr/>
        </p:nvSpPr>
        <p:spPr>
          <a:xfrm>
            <a:off x="416242" y="1338168"/>
            <a:ext cx="8050026" cy="707886"/>
          </a:xfrm>
          <a:prstGeom prst="rect">
            <a:avLst/>
          </a:prstGeom>
          <a:noFill/>
        </p:spPr>
        <p:txBody>
          <a:bodyPr wrap="square" rtlCol="0" anchor="t">
            <a:spAutoFit/>
          </a:bodyPr>
          <a:lstStyle/>
          <a:p>
            <a:pPr marL="342900" indent="-342900">
              <a:buFont typeface="Wingdings" panose="05000000000000000000" pitchFamily="2" charset="2"/>
              <a:buChar char="n"/>
            </a:pPr>
            <a:r>
              <a:rPr lang="zh-CN" altLang="zh-CN" sz="2000" dirty="0"/>
              <a:t>添加</a:t>
            </a:r>
            <a:r>
              <a:rPr lang="en-US" altLang="zh-CN" sz="2000" dirty="0"/>
              <a:t>JavaScript</a:t>
            </a:r>
            <a:r>
              <a:rPr lang="zh-CN" altLang="zh-CN" sz="2000" dirty="0"/>
              <a:t>代码，命名为</a:t>
            </a:r>
            <a:r>
              <a:rPr lang="en-US" altLang="zh-CN" sz="2000" dirty="0"/>
              <a:t>Flatten source fields</a:t>
            </a:r>
            <a:r>
              <a:rPr lang="zh-CN" altLang="zh-CN" sz="2000" dirty="0"/>
              <a:t>，对收集的错误数据进行过滤，并生成新字段</a:t>
            </a:r>
            <a:r>
              <a:rPr lang="en-US" altLang="zh-CN" sz="2000" dirty="0" err="1" smtClean="0"/>
              <a:t>error_row</a:t>
            </a:r>
            <a:r>
              <a:rPr lang="zh-CN" altLang="en-US" sz="2000" dirty="0" smtClean="0"/>
              <a:t>。</a:t>
            </a:r>
            <a:endParaRPr lang="en-US" altLang="zh-CN" sz="2000" dirty="0" smtClean="0"/>
          </a:p>
        </p:txBody>
      </p:sp>
      <p:sp>
        <p:nvSpPr>
          <p:cNvPr id="2" name="矩形 1"/>
          <p:cNvSpPr/>
          <p:nvPr/>
        </p:nvSpPr>
        <p:spPr>
          <a:xfrm>
            <a:off x="498287" y="5021901"/>
            <a:ext cx="7942451" cy="1015663"/>
          </a:xfrm>
          <a:prstGeom prst="rect">
            <a:avLst/>
          </a:prstGeom>
        </p:spPr>
        <p:txBody>
          <a:bodyPr wrap="square">
            <a:spAutoFit/>
          </a:bodyPr>
          <a:lstStyle/>
          <a:p>
            <a:pPr marL="342900" indent="-342900">
              <a:buFont typeface="Wingdings" panose="05000000000000000000" pitchFamily="2" charset="2"/>
              <a:buChar char="n"/>
            </a:pPr>
            <a:r>
              <a:rPr lang="zh-CN" altLang="zh-CN" sz="2000" dirty="0"/>
              <a:t>在“输入”中拖曳“获取系统信息”到编辑区，添加“转换名称”“转换</a:t>
            </a:r>
            <a:r>
              <a:rPr lang="en-US" altLang="zh-CN" sz="2000" dirty="0"/>
              <a:t>ID</a:t>
            </a:r>
            <a:r>
              <a:rPr lang="zh-CN" altLang="zh-CN" sz="2000" dirty="0"/>
              <a:t>”“系统日期（可变）”</a:t>
            </a:r>
            <a:r>
              <a:rPr lang="en-US" altLang="zh-CN" sz="2000" dirty="0"/>
              <a:t>3</a:t>
            </a:r>
            <a:r>
              <a:rPr lang="zh-CN" altLang="zh-CN" sz="2000" dirty="0"/>
              <a:t>个系统变量，并分别制定这</a:t>
            </a:r>
            <a:r>
              <a:rPr lang="en-US" altLang="zh-CN" sz="2000" dirty="0"/>
              <a:t>3</a:t>
            </a:r>
            <a:r>
              <a:rPr lang="zh-CN" altLang="zh-CN" sz="2000" dirty="0"/>
              <a:t>个变量的变量名。这</a:t>
            </a:r>
            <a:r>
              <a:rPr lang="en-US" altLang="zh-CN" sz="2000" dirty="0"/>
              <a:t>3</a:t>
            </a:r>
            <a:r>
              <a:rPr lang="zh-CN" altLang="zh-CN" sz="2000" dirty="0"/>
              <a:t>个变量将作为最终错误输出的</a:t>
            </a:r>
            <a:r>
              <a:rPr lang="en-US" altLang="zh-CN" sz="2000" dirty="0"/>
              <a:t>3</a:t>
            </a:r>
            <a:r>
              <a:rPr lang="zh-CN" altLang="zh-CN" sz="2000" dirty="0"/>
              <a:t>个新列</a:t>
            </a:r>
            <a:endParaRPr lang="zh-CN" altLang="zh-CN" sz="2000" dirty="0"/>
          </a:p>
        </p:txBody>
      </p:sp>
      <p:pic>
        <p:nvPicPr>
          <p:cNvPr id="11266" name="图片 1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1087" y="1968575"/>
            <a:ext cx="4340282" cy="2829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7" name="文本框 6"/>
          <p:cNvSpPr txBox="1"/>
          <p:nvPr/>
        </p:nvSpPr>
        <p:spPr>
          <a:xfrm>
            <a:off x="452232" y="173917"/>
            <a:ext cx="2877711" cy="415498"/>
          </a:xfrm>
          <a:prstGeom prst="rect">
            <a:avLst/>
          </a:prstGeom>
          <a:noFill/>
        </p:spPr>
        <p:txBody>
          <a:bodyPr wrap="none" rtlCol="0">
            <a:spAutoFit/>
          </a:bodyPr>
          <a:lstStyle/>
          <a:p>
            <a:r>
              <a:rPr lang="en-US" altLang="zh-CN" sz="2100" b="1" spc="225" dirty="0" smtClean="0">
                <a:solidFill>
                  <a:prstClr val="white"/>
                </a:solidFill>
              </a:rPr>
              <a:t>6.4</a:t>
            </a:r>
            <a:r>
              <a:rPr lang="zh-CN" altLang="en-US" sz="2100" b="1" spc="225" dirty="0" smtClean="0">
                <a:solidFill>
                  <a:prstClr val="white"/>
                </a:solidFill>
              </a:rPr>
              <a:t> 上机练习与实训</a:t>
            </a:r>
            <a:endParaRPr lang="zh-CN" altLang="en-US" sz="2100" b="1" spc="225" dirty="0">
              <a:solidFill>
                <a:prstClr val="white"/>
              </a:solidFill>
            </a:endParaRPr>
          </a:p>
        </p:txBody>
      </p:sp>
      <p:sp>
        <p:nvSpPr>
          <p:cNvPr id="38" name="矩形 37"/>
          <p:cNvSpPr/>
          <p:nvPr/>
        </p:nvSpPr>
        <p:spPr>
          <a:xfrm>
            <a:off x="452232" y="889323"/>
            <a:ext cx="4493538" cy="461665"/>
          </a:xfrm>
          <a:prstGeom prst="rect">
            <a:avLst/>
          </a:prstGeom>
        </p:spPr>
        <p:txBody>
          <a:bodyPr wrap="none">
            <a:spAutoFit/>
          </a:bodyPr>
          <a:lstStyle/>
          <a:p>
            <a:r>
              <a:rPr lang="zh-CN" altLang="en-US" sz="2400" b="1" dirty="0">
                <a:solidFill>
                  <a:srgbClr val="3D89BC"/>
                </a:solidFill>
              </a:rPr>
              <a:t>实训题目：客户数据的清洗转换</a:t>
            </a:r>
            <a:endParaRPr lang="zh-CN" altLang="zh-CN" sz="2400" b="1" dirty="0">
              <a:solidFill>
                <a:srgbClr val="3D89BC"/>
              </a:solidFill>
            </a:endParaRPr>
          </a:p>
        </p:txBody>
      </p:sp>
      <p:sp>
        <p:nvSpPr>
          <p:cNvPr id="18" name="文本框 17"/>
          <p:cNvSpPr txBox="1"/>
          <p:nvPr/>
        </p:nvSpPr>
        <p:spPr>
          <a:xfrm>
            <a:off x="416242" y="1338168"/>
            <a:ext cx="8050026" cy="707886"/>
          </a:xfrm>
          <a:prstGeom prst="rect">
            <a:avLst/>
          </a:prstGeom>
          <a:noFill/>
        </p:spPr>
        <p:txBody>
          <a:bodyPr wrap="square" rtlCol="0" anchor="t">
            <a:spAutoFit/>
          </a:bodyPr>
          <a:lstStyle/>
          <a:p>
            <a:pPr marL="342900" indent="-342900">
              <a:buFont typeface="Wingdings" panose="05000000000000000000" pitchFamily="2" charset="2"/>
              <a:buChar char="n"/>
            </a:pPr>
            <a:r>
              <a:rPr lang="zh-CN" altLang="zh-CN" sz="2000" dirty="0"/>
              <a:t>添加“</a:t>
            </a:r>
            <a:r>
              <a:rPr lang="en-US" altLang="zh-CN" sz="2000" dirty="0"/>
              <a:t>Excel</a:t>
            </a:r>
            <a:r>
              <a:rPr lang="zh-CN" altLang="zh-CN" sz="2000" dirty="0"/>
              <a:t>输出”到编辑区，并在打开的“</a:t>
            </a:r>
            <a:r>
              <a:rPr lang="en-US" altLang="zh-CN" sz="2000" dirty="0"/>
              <a:t>Excel</a:t>
            </a:r>
            <a:r>
              <a:rPr lang="zh-CN" altLang="zh-CN" sz="2000" dirty="0"/>
              <a:t>输出”对话框中设置“字段”选项卡属性</a:t>
            </a:r>
            <a:endParaRPr lang="en-US" altLang="zh-CN" sz="2000" dirty="0" smtClean="0"/>
          </a:p>
        </p:txBody>
      </p:sp>
      <p:pic>
        <p:nvPicPr>
          <p:cNvPr id="12290" name="图片 917"/>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41232" y="2357737"/>
            <a:ext cx="3285449" cy="196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图片 9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06639" y="1912340"/>
            <a:ext cx="3865992" cy="2912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7" name="文本框 6"/>
          <p:cNvSpPr txBox="1"/>
          <p:nvPr/>
        </p:nvSpPr>
        <p:spPr>
          <a:xfrm>
            <a:off x="452232" y="173917"/>
            <a:ext cx="2877711" cy="415498"/>
          </a:xfrm>
          <a:prstGeom prst="rect">
            <a:avLst/>
          </a:prstGeom>
          <a:noFill/>
        </p:spPr>
        <p:txBody>
          <a:bodyPr wrap="none" rtlCol="0">
            <a:spAutoFit/>
          </a:bodyPr>
          <a:lstStyle/>
          <a:p>
            <a:r>
              <a:rPr lang="en-US" altLang="zh-CN" sz="2100" b="1" spc="225" dirty="0" smtClean="0">
                <a:solidFill>
                  <a:prstClr val="white"/>
                </a:solidFill>
              </a:rPr>
              <a:t>6.4</a:t>
            </a:r>
            <a:r>
              <a:rPr lang="zh-CN" altLang="en-US" sz="2100" b="1" spc="225" dirty="0" smtClean="0">
                <a:solidFill>
                  <a:prstClr val="white"/>
                </a:solidFill>
              </a:rPr>
              <a:t> 上机练习与实训</a:t>
            </a:r>
            <a:endParaRPr lang="zh-CN" altLang="en-US" sz="2100" b="1" spc="225" dirty="0">
              <a:solidFill>
                <a:prstClr val="white"/>
              </a:solidFill>
            </a:endParaRPr>
          </a:p>
        </p:txBody>
      </p:sp>
      <p:sp>
        <p:nvSpPr>
          <p:cNvPr id="38" name="矩形 37"/>
          <p:cNvSpPr/>
          <p:nvPr/>
        </p:nvSpPr>
        <p:spPr>
          <a:xfrm>
            <a:off x="452232" y="889323"/>
            <a:ext cx="4493538" cy="461665"/>
          </a:xfrm>
          <a:prstGeom prst="rect">
            <a:avLst/>
          </a:prstGeom>
        </p:spPr>
        <p:txBody>
          <a:bodyPr wrap="none">
            <a:spAutoFit/>
          </a:bodyPr>
          <a:lstStyle/>
          <a:p>
            <a:r>
              <a:rPr lang="zh-CN" altLang="en-US" sz="2400" b="1" dirty="0">
                <a:solidFill>
                  <a:srgbClr val="3D89BC"/>
                </a:solidFill>
              </a:rPr>
              <a:t>实训题目：客户数据的清洗转换</a:t>
            </a:r>
            <a:endParaRPr lang="zh-CN" altLang="zh-CN" sz="2400" b="1" dirty="0">
              <a:solidFill>
                <a:srgbClr val="3D89BC"/>
              </a:solidFill>
            </a:endParaRPr>
          </a:p>
        </p:txBody>
      </p:sp>
      <p:sp>
        <p:nvSpPr>
          <p:cNvPr id="18" name="文本框 17"/>
          <p:cNvSpPr txBox="1"/>
          <p:nvPr/>
        </p:nvSpPr>
        <p:spPr>
          <a:xfrm>
            <a:off x="416242" y="1338168"/>
            <a:ext cx="8050026" cy="400110"/>
          </a:xfrm>
          <a:prstGeom prst="rect">
            <a:avLst/>
          </a:prstGeom>
          <a:noFill/>
        </p:spPr>
        <p:txBody>
          <a:bodyPr wrap="square" rtlCol="0" anchor="t">
            <a:spAutoFit/>
          </a:bodyPr>
          <a:lstStyle/>
          <a:p>
            <a:pPr marL="342900" indent="-342900">
              <a:buFont typeface="Wingdings" panose="05000000000000000000" pitchFamily="2" charset="2"/>
              <a:buChar char="n"/>
            </a:pPr>
            <a:r>
              <a:rPr lang="zh-CN" altLang="zh-CN" sz="2000" dirty="0"/>
              <a:t>整个转换最终的实现及</a:t>
            </a:r>
            <a:r>
              <a:rPr lang="zh-CN" altLang="zh-CN" sz="2000" dirty="0" smtClean="0"/>
              <a:t>连接</a:t>
            </a:r>
            <a:endParaRPr lang="en-US" altLang="zh-CN" sz="2000" dirty="0" smtClean="0"/>
          </a:p>
        </p:txBody>
      </p:sp>
      <p:pic>
        <p:nvPicPr>
          <p:cNvPr id="13314" name="图片 91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3170" y="1738278"/>
            <a:ext cx="6746425" cy="293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sym typeface="+mn-ea"/>
              </a:rPr>
              <a:t>第六章 数据转换与加载</a:t>
            </a:r>
            <a:endParaRPr lang="zh-CN" altLang="en-US" sz="1350" dirty="0">
              <a:solidFill>
                <a:prstClr val="white"/>
              </a:solidFill>
              <a:sym typeface="+mn-ea"/>
            </a:endParaRPr>
          </a:p>
        </p:txBody>
      </p:sp>
      <p:sp>
        <p:nvSpPr>
          <p:cNvPr id="37" name="文本框 6"/>
          <p:cNvSpPr txBox="1"/>
          <p:nvPr/>
        </p:nvSpPr>
        <p:spPr>
          <a:xfrm>
            <a:off x="452232" y="173917"/>
            <a:ext cx="2877711" cy="415498"/>
          </a:xfrm>
          <a:prstGeom prst="rect">
            <a:avLst/>
          </a:prstGeom>
          <a:noFill/>
        </p:spPr>
        <p:txBody>
          <a:bodyPr wrap="none" rtlCol="0">
            <a:spAutoFit/>
          </a:bodyPr>
          <a:lstStyle/>
          <a:p>
            <a:r>
              <a:rPr lang="en-US" altLang="zh-CN" sz="2100" b="1" spc="225" dirty="0" smtClean="0">
                <a:solidFill>
                  <a:prstClr val="white"/>
                </a:solidFill>
              </a:rPr>
              <a:t>6.4</a:t>
            </a:r>
            <a:r>
              <a:rPr lang="zh-CN" altLang="en-US" sz="2100" b="1" spc="225" dirty="0" smtClean="0">
                <a:solidFill>
                  <a:prstClr val="white"/>
                </a:solidFill>
              </a:rPr>
              <a:t> 上机练习与实训</a:t>
            </a:r>
            <a:endParaRPr lang="zh-CN" altLang="en-US" sz="2100" b="1" spc="225" dirty="0">
              <a:solidFill>
                <a:prstClr val="white"/>
              </a:solidFill>
            </a:endParaRPr>
          </a:p>
        </p:txBody>
      </p:sp>
      <p:sp>
        <p:nvSpPr>
          <p:cNvPr id="38" name="矩形 37"/>
          <p:cNvSpPr/>
          <p:nvPr/>
        </p:nvSpPr>
        <p:spPr>
          <a:xfrm>
            <a:off x="452232" y="889323"/>
            <a:ext cx="4493538" cy="461665"/>
          </a:xfrm>
          <a:prstGeom prst="rect">
            <a:avLst/>
          </a:prstGeom>
        </p:spPr>
        <p:txBody>
          <a:bodyPr wrap="none">
            <a:spAutoFit/>
          </a:bodyPr>
          <a:lstStyle/>
          <a:p>
            <a:r>
              <a:rPr lang="zh-CN" altLang="en-US" sz="2400" b="1" dirty="0">
                <a:solidFill>
                  <a:srgbClr val="3D89BC"/>
                </a:solidFill>
              </a:rPr>
              <a:t>实训题目：客户数据的清洗转换</a:t>
            </a:r>
            <a:endParaRPr lang="zh-CN" altLang="zh-CN" sz="2400" b="1" dirty="0">
              <a:solidFill>
                <a:srgbClr val="3D89BC"/>
              </a:solidFill>
            </a:endParaRPr>
          </a:p>
        </p:txBody>
      </p:sp>
      <p:sp>
        <p:nvSpPr>
          <p:cNvPr id="18" name="文本框 17"/>
          <p:cNvSpPr txBox="1"/>
          <p:nvPr/>
        </p:nvSpPr>
        <p:spPr>
          <a:xfrm>
            <a:off x="416242" y="1338168"/>
            <a:ext cx="8050026" cy="1938992"/>
          </a:xfrm>
          <a:prstGeom prst="rect">
            <a:avLst/>
          </a:prstGeom>
          <a:noFill/>
        </p:spPr>
        <p:txBody>
          <a:bodyPr wrap="square" rtlCol="0" anchor="t">
            <a:spAutoFit/>
          </a:bodyPr>
          <a:lstStyle/>
          <a:p>
            <a:pPr marL="342900" indent="-342900">
              <a:buFont typeface="Wingdings" panose="05000000000000000000" pitchFamily="2" charset="2"/>
              <a:buChar char="n"/>
            </a:pPr>
            <a:r>
              <a:rPr lang="zh-CN" altLang="zh-CN" sz="2000" dirty="0"/>
              <a:t>执行该转换，通过</a:t>
            </a:r>
            <a:r>
              <a:rPr lang="en-US" altLang="zh-CN" sz="2000" dirty="0"/>
              <a:t>Preview data</a:t>
            </a:r>
            <a:r>
              <a:rPr lang="zh-CN" altLang="zh-CN" sz="2000" dirty="0"/>
              <a:t>查看执行结果，选中</a:t>
            </a:r>
            <a:r>
              <a:rPr lang="en-US" altLang="zh-CN" sz="2000" dirty="0"/>
              <a:t>CSV file input</a:t>
            </a:r>
            <a:r>
              <a:rPr lang="zh-CN" altLang="zh-CN" sz="2000" dirty="0"/>
              <a:t>输入源，可以看到原始数据有</a:t>
            </a:r>
            <a:r>
              <a:rPr lang="en-US" altLang="zh-CN" sz="2000" dirty="0"/>
              <a:t>9</a:t>
            </a:r>
            <a:r>
              <a:rPr lang="zh-CN" altLang="zh-CN" sz="2000" dirty="0"/>
              <a:t>条，选中</a:t>
            </a:r>
            <a:r>
              <a:rPr lang="en-US" altLang="zh-CN" sz="2000" dirty="0"/>
              <a:t>output bad rows</a:t>
            </a:r>
            <a:r>
              <a:rPr lang="zh-CN" altLang="zh-CN" sz="2000" dirty="0"/>
              <a:t>，可以看到不满足条件的记录有</a:t>
            </a:r>
            <a:r>
              <a:rPr lang="en-US" altLang="zh-CN" sz="2000" dirty="0"/>
              <a:t>6</a:t>
            </a:r>
            <a:r>
              <a:rPr lang="zh-CN" altLang="zh-CN" sz="2000" dirty="0"/>
              <a:t>条</a:t>
            </a:r>
            <a:r>
              <a:rPr lang="zh-CN" altLang="zh-CN" sz="2000" dirty="0" smtClean="0"/>
              <a:t>，。</a:t>
            </a:r>
            <a:r>
              <a:rPr lang="zh-CN" altLang="zh-CN" sz="2000" dirty="0"/>
              <a:t>选中</a:t>
            </a:r>
            <a:r>
              <a:rPr lang="en-US" altLang="zh-CN" sz="2000" dirty="0"/>
              <a:t>output good rows</a:t>
            </a:r>
            <a:r>
              <a:rPr lang="zh-CN" altLang="zh-CN" sz="2000" dirty="0"/>
              <a:t>，可看到满足条件的记录有</a:t>
            </a:r>
            <a:r>
              <a:rPr lang="en-US" altLang="zh-CN" sz="2000" dirty="0"/>
              <a:t>3</a:t>
            </a:r>
            <a:r>
              <a:rPr lang="zh-CN" altLang="zh-CN" sz="2000" dirty="0"/>
              <a:t>条，如图</a:t>
            </a:r>
            <a:r>
              <a:rPr lang="en-US" altLang="zh-CN" sz="2000" dirty="0"/>
              <a:t>6-37</a:t>
            </a:r>
            <a:r>
              <a:rPr lang="zh-CN" altLang="zh-CN" sz="2000" dirty="0"/>
              <a:t>所示。由于针对错误数据的处理中添加了以</a:t>
            </a:r>
            <a:r>
              <a:rPr lang="en-US" altLang="zh-CN" sz="2000" dirty="0"/>
              <a:t>error_</a:t>
            </a:r>
            <a:r>
              <a:rPr lang="zh-CN" altLang="zh-CN" sz="2000" dirty="0"/>
              <a:t>开头的错误字段，并添加了</a:t>
            </a:r>
            <a:r>
              <a:rPr lang="en-US" altLang="zh-CN" sz="2000" dirty="0"/>
              <a:t>3</a:t>
            </a:r>
            <a:r>
              <a:rPr lang="zh-CN" altLang="zh-CN" sz="2000" dirty="0"/>
              <a:t>个系统变量，所以不满足条件的记录字段个数和满足条件的字段个数不同</a:t>
            </a:r>
            <a:endParaRPr lang="en-US" altLang="zh-CN" sz="2000" dirty="0" smtClean="0"/>
          </a:p>
        </p:txBody>
      </p:sp>
      <p:pic>
        <p:nvPicPr>
          <p:cNvPr id="14338" name="图片 92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09057" y="3426217"/>
            <a:ext cx="5573561" cy="1371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9" name="图片 5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479" y="4797910"/>
            <a:ext cx="7528953" cy="9035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图片 9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0920" y="3746938"/>
            <a:ext cx="5218304" cy="1050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90257" y="854039"/>
            <a:ext cx="7832784" cy="781050"/>
            <a:chOff x="2788580" y="1152524"/>
            <a:chExt cx="3730770" cy="781050"/>
          </a:xfrm>
        </p:grpSpPr>
        <p:grpSp>
          <p:nvGrpSpPr>
            <p:cNvPr id="6" name="组合 5"/>
            <p:cNvGrpSpPr/>
            <p:nvPr/>
          </p:nvGrpSpPr>
          <p:grpSpPr>
            <a:xfrm>
              <a:off x="2788580" y="1152524"/>
              <a:ext cx="3730770" cy="781050"/>
              <a:chOff x="3725790" y="847725"/>
              <a:chExt cx="3730770" cy="781050"/>
            </a:xfrm>
          </p:grpSpPr>
          <p:grpSp>
            <p:nvGrpSpPr>
              <p:cNvPr id="7" name="组合 6"/>
              <p:cNvGrpSpPr/>
              <p:nvPr/>
            </p:nvGrpSpPr>
            <p:grpSpPr>
              <a:xfrm>
                <a:off x="3725790" y="1019175"/>
                <a:ext cx="627135" cy="609600"/>
                <a:chOff x="3725790" y="1019175"/>
                <a:chExt cx="627135" cy="609600"/>
              </a:xfrm>
            </p:grpSpPr>
            <p:sp>
              <p:nvSpPr>
                <p:cNvPr id="12" name="任意多边形 11"/>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H="1">
                <a:off x="6829425" y="1019175"/>
                <a:ext cx="627135" cy="609600"/>
                <a:chOff x="3725790" y="1019175"/>
                <a:chExt cx="627135" cy="609600"/>
              </a:xfrm>
            </p:grpSpPr>
            <p:sp>
              <p:nvSpPr>
                <p:cNvPr id="10" name="任意多边形 9"/>
                <p:cNvSpPr/>
                <p:nvPr/>
              </p:nvSpPr>
              <p:spPr>
                <a:xfrm>
                  <a:off x="3725790" y="1019175"/>
                  <a:ext cx="627135" cy="609600"/>
                </a:xfrm>
                <a:custGeom>
                  <a:avLst/>
                  <a:gdLst>
                    <a:gd name="connsiteX0" fmla="*/ 0 w 627135"/>
                    <a:gd name="connsiteY0" fmla="*/ 0 h 609600"/>
                    <a:gd name="connsiteX1" fmla="*/ 627135 w 627135"/>
                    <a:gd name="connsiteY1" fmla="*/ 0 h 609600"/>
                    <a:gd name="connsiteX2" fmla="*/ 627135 w 627135"/>
                    <a:gd name="connsiteY2" fmla="*/ 609600 h 609600"/>
                    <a:gd name="connsiteX3" fmla="*/ 1783 w 627135"/>
                    <a:gd name="connsiteY3" fmla="*/ 609600 h 609600"/>
                    <a:gd name="connsiteX4" fmla="*/ 305666 w 627135"/>
                    <a:gd name="connsiteY4" fmla="*/ 300804 h 609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7135" h="609600">
                      <a:moveTo>
                        <a:pt x="0" y="0"/>
                      </a:moveTo>
                      <a:lnTo>
                        <a:pt x="627135" y="0"/>
                      </a:lnTo>
                      <a:lnTo>
                        <a:pt x="627135" y="609600"/>
                      </a:lnTo>
                      <a:lnTo>
                        <a:pt x="1783" y="609600"/>
                      </a:lnTo>
                      <a:lnTo>
                        <a:pt x="305666" y="30080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V="1">
                  <a:off x="4181475" y="1457325"/>
                  <a:ext cx="171450" cy="171450"/>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a:off x="4181475" y="847725"/>
                <a:ext cx="2819400" cy="6096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4"/>
            <p:cNvSpPr txBox="1"/>
            <p:nvPr/>
          </p:nvSpPr>
          <p:spPr>
            <a:xfrm>
              <a:off x="3587368" y="1169836"/>
              <a:ext cx="1969254" cy="523220"/>
            </a:xfrm>
            <a:prstGeom prst="rect">
              <a:avLst/>
            </a:prstGeom>
            <a:noFill/>
          </p:spPr>
          <p:txBody>
            <a:bodyPr wrap="none" rtlCol="0">
              <a:spAutoFit/>
            </a:bodyPr>
            <a:lstStyle/>
            <a:p>
              <a:pPr algn="ctr"/>
              <a:r>
                <a:rPr lang="zh-CN" altLang="en-US" sz="2800" dirty="0" smtClean="0">
                  <a:solidFill>
                    <a:schemeClr val="accent4"/>
                  </a:solidFill>
                </a:rPr>
                <a:t>第六章　</a:t>
              </a:r>
              <a:r>
                <a:rPr lang="zh-CN" altLang="en-US" sz="2800" dirty="0">
                  <a:solidFill>
                    <a:schemeClr val="accent4"/>
                  </a:solidFill>
                </a:rPr>
                <a:t>数据转换与加载</a:t>
              </a:r>
              <a:endParaRPr lang="zh-CN" altLang="en-US" sz="2800" dirty="0" smtClean="0">
                <a:solidFill>
                  <a:schemeClr val="accent4"/>
                </a:solidFill>
              </a:endParaRPr>
            </a:p>
          </p:txBody>
        </p:sp>
      </p:grpSp>
      <p:grpSp>
        <p:nvGrpSpPr>
          <p:cNvPr id="67" name="组合 66"/>
          <p:cNvGrpSpPr/>
          <p:nvPr/>
        </p:nvGrpSpPr>
        <p:grpSpPr>
          <a:xfrm>
            <a:off x="1754534" y="2048547"/>
            <a:ext cx="5693399" cy="415498"/>
            <a:chOff x="1807265" y="2462595"/>
            <a:chExt cx="5693399" cy="415498"/>
          </a:xfrm>
          <a:solidFill>
            <a:schemeClr val="bg2"/>
          </a:solidFill>
        </p:grpSpPr>
        <p:sp>
          <p:nvSpPr>
            <p:cNvPr id="47" name="圆角矩形 46"/>
            <p:cNvSpPr/>
            <p:nvPr/>
          </p:nvSpPr>
          <p:spPr>
            <a:xfrm>
              <a:off x="1807265" y="2478527"/>
              <a:ext cx="5693399" cy="394154"/>
            </a:xfrm>
            <a:prstGeom prst="roundRect">
              <a:avLst>
                <a:gd name="adj" fmla="val 20658"/>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8" name="矩形 47"/>
            <p:cNvSpPr/>
            <p:nvPr/>
          </p:nvSpPr>
          <p:spPr>
            <a:xfrm>
              <a:off x="1883286" y="2462595"/>
              <a:ext cx="2739853" cy="415498"/>
            </a:xfrm>
            <a:prstGeom prst="rect">
              <a:avLst/>
            </a:prstGeom>
            <a:grpFill/>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6.1</a:t>
              </a:r>
              <a:r>
                <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数据清洗转换</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1754534" y="2753555"/>
            <a:ext cx="5693399" cy="426278"/>
            <a:chOff x="1807265" y="2935089"/>
            <a:chExt cx="5693399" cy="426278"/>
          </a:xfrm>
        </p:grpSpPr>
        <p:sp>
          <p:nvSpPr>
            <p:cNvPr id="49" name="圆角矩形 48"/>
            <p:cNvSpPr/>
            <p:nvPr/>
          </p:nvSpPr>
          <p:spPr>
            <a:xfrm>
              <a:off x="1807265" y="2935089"/>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0" name="矩形 49"/>
            <p:cNvSpPr/>
            <p:nvPr/>
          </p:nvSpPr>
          <p:spPr>
            <a:xfrm>
              <a:off x="1881814" y="2945869"/>
              <a:ext cx="2739853" cy="415498"/>
            </a:xfrm>
            <a:prstGeom prst="rect">
              <a:avLst/>
            </a:prstGeom>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6.2</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数据质量评估</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1754534" y="3469343"/>
            <a:ext cx="5693399" cy="426278"/>
            <a:chOff x="1807265" y="3400693"/>
            <a:chExt cx="5693399" cy="426278"/>
          </a:xfrm>
        </p:grpSpPr>
        <p:sp>
          <p:nvSpPr>
            <p:cNvPr id="51" name="圆角矩形 50"/>
            <p:cNvSpPr/>
            <p:nvPr/>
          </p:nvSpPr>
          <p:spPr>
            <a:xfrm>
              <a:off x="1807265" y="3400693"/>
              <a:ext cx="5693399" cy="394200"/>
            </a:xfrm>
            <a:prstGeom prst="roundRect">
              <a:avLst>
                <a:gd name="adj" fmla="val 20658"/>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2" name="矩形 51"/>
            <p:cNvSpPr/>
            <p:nvPr/>
          </p:nvSpPr>
          <p:spPr>
            <a:xfrm>
              <a:off x="1881814" y="3411473"/>
              <a:ext cx="2143536" cy="415498"/>
            </a:xfrm>
            <a:prstGeom prst="rect">
              <a:avLst/>
            </a:prstGeom>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6.3</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数据加载</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1754534" y="4800952"/>
            <a:ext cx="5693399" cy="748016"/>
            <a:chOff x="1807265" y="3866296"/>
            <a:chExt cx="5693399" cy="748016"/>
          </a:xfrm>
        </p:grpSpPr>
        <p:sp>
          <p:nvSpPr>
            <p:cNvPr id="53" name="圆角矩形 52"/>
            <p:cNvSpPr/>
            <p:nvPr/>
          </p:nvSpPr>
          <p:spPr>
            <a:xfrm>
              <a:off x="1807265" y="3866296"/>
              <a:ext cx="5693399" cy="394200"/>
            </a:xfrm>
            <a:prstGeom prst="roundRect">
              <a:avLst>
                <a:gd name="adj" fmla="val 20658"/>
              </a:avLst>
            </a:prstGeom>
            <a:solidFill>
              <a:srgbClr val="3D89BC"/>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4" name="矩形 53"/>
            <p:cNvSpPr/>
            <p:nvPr/>
          </p:nvSpPr>
          <p:spPr>
            <a:xfrm>
              <a:off x="1881814" y="3877077"/>
              <a:ext cx="716280" cy="737235"/>
            </a:xfrm>
            <a:prstGeom prst="rect">
              <a:avLst/>
            </a:prstGeom>
          </p:spPr>
          <p:txBody>
            <a:bodyPr wrap="none">
              <a:spAutoFit/>
            </a:bodyPr>
            <a:lstStyle/>
            <a:p>
              <a:pPr algn="l"/>
              <a:r>
                <a:rPr lang="zh-CN" altLang="en-US" sz="2100" dirty="0" smtClean="0">
                  <a:solidFill>
                    <a:schemeClr val="bg1"/>
                  </a:solidFill>
                  <a:sym typeface="+mn-ea"/>
                </a:rPr>
                <a:t>习题</a:t>
              </a:r>
              <a:endParaRPr lang="zh-CN" altLang="en-US" sz="2100" dirty="0">
                <a:solidFill>
                  <a:schemeClr val="tx1">
                    <a:lumMod val="75000"/>
                    <a:lumOff val="25000"/>
                  </a:schemeClr>
                </a:solidFill>
              </a:endParaRPr>
            </a:p>
            <a:p>
              <a:pPr algn="l"/>
              <a:endParaRPr lang="zh-CN" altLang="en-US" sz="2100" spc="225"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矩形 31"/>
          <p:cNvSpPr/>
          <p:nvPr/>
        </p:nvSpPr>
        <p:spPr>
          <a:xfrm>
            <a:off x="-7143" y="-9147"/>
            <a:ext cx="9158090" cy="382199"/>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33" name="矩形 32"/>
          <p:cNvSpPr/>
          <p:nvPr/>
        </p:nvSpPr>
        <p:spPr>
          <a:xfrm>
            <a:off x="7929" y="38314"/>
            <a:ext cx="235962" cy="300082"/>
          </a:xfrm>
          <a:prstGeom prst="rect">
            <a:avLst/>
          </a:prstGeom>
        </p:spPr>
        <p:txBody>
          <a:bodyPr wrap="none">
            <a:spAutoFit/>
          </a:bodyPr>
          <a:lstStyle/>
          <a:p>
            <a:r>
              <a:rPr lang="zh-CN" altLang="en-US" sz="1350" dirty="0" smtClean="0">
                <a:solidFill>
                  <a:schemeClr val="bg1"/>
                </a:solidFill>
              </a:rPr>
              <a:t> </a:t>
            </a:r>
            <a:endParaRPr lang="zh-CN" altLang="en-US" sz="1350" dirty="0">
              <a:solidFill>
                <a:schemeClr val="bg1"/>
              </a:solidFill>
            </a:endParaRPr>
          </a:p>
        </p:txBody>
      </p:sp>
      <p:sp>
        <p:nvSpPr>
          <p:cNvPr id="35" name="矩形 34"/>
          <p:cNvSpPr/>
          <p:nvPr/>
        </p:nvSpPr>
        <p:spPr>
          <a:xfrm>
            <a:off x="0" y="6123214"/>
            <a:ext cx="9144000" cy="54614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6" name="矩形 35"/>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43" name="组合 42"/>
          <p:cNvGrpSpPr/>
          <p:nvPr/>
        </p:nvGrpSpPr>
        <p:grpSpPr>
          <a:xfrm>
            <a:off x="1760249" y="4179614"/>
            <a:ext cx="5693399" cy="415498"/>
            <a:chOff x="1812980" y="3411473"/>
            <a:chExt cx="5693399" cy="415498"/>
          </a:xfrm>
          <a:solidFill>
            <a:srgbClr val="3D89BC"/>
          </a:solidFill>
        </p:grpSpPr>
        <p:sp>
          <p:nvSpPr>
            <p:cNvPr id="44" name="圆角矩形 43"/>
            <p:cNvSpPr/>
            <p:nvPr/>
          </p:nvSpPr>
          <p:spPr>
            <a:xfrm>
              <a:off x="1812980" y="3422283"/>
              <a:ext cx="5693399" cy="394200"/>
            </a:xfrm>
            <a:prstGeom prst="roundRect">
              <a:avLst>
                <a:gd name="adj" fmla="val 20658"/>
              </a:avLst>
            </a:prstGeom>
            <a:solidFill>
              <a:schemeClr val="bg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5" name="矩形 44"/>
            <p:cNvSpPr/>
            <p:nvPr/>
          </p:nvSpPr>
          <p:spPr>
            <a:xfrm>
              <a:off x="1881814" y="3411473"/>
              <a:ext cx="3038011" cy="415498"/>
            </a:xfrm>
            <a:prstGeom prst="rect">
              <a:avLst/>
            </a:prstGeom>
            <a:solidFill>
              <a:schemeClr val="bg2"/>
            </a:solidFill>
          </p:spPr>
          <p:txBody>
            <a:bodyPr wrap="none">
              <a:spAutoFit/>
            </a:bodyPr>
            <a:lstStyle/>
            <a:p>
              <a:r>
                <a:rPr lang="en-US" altLang="zh-CN"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6.4</a:t>
              </a:r>
              <a:r>
                <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rPr>
                <a:t>　上机练习与实训</a:t>
              </a:r>
              <a:endParaRPr lang="zh-CN" altLang="en-US" sz="2100" spc="225"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 name="矩形 1"/>
          <p:cNvSpPr/>
          <p:nvPr/>
        </p:nvSpPr>
        <p:spPr>
          <a:xfrm>
            <a:off x="7929" y="38314"/>
            <a:ext cx="2435282" cy="300082"/>
          </a:xfrm>
          <a:prstGeom prst="rect">
            <a:avLst/>
          </a:prstGeom>
        </p:spPr>
        <p:txBody>
          <a:bodyPr wrap="none">
            <a:spAutoFit/>
          </a:bodyPr>
          <a:lstStyle/>
          <a:p>
            <a:pPr algn="ctr"/>
            <a:r>
              <a:rPr lang="zh-CN" altLang="en-US" sz="1350" dirty="0" smtClean="0">
                <a:solidFill>
                  <a:schemeClr val="bg1"/>
                </a:solidFill>
              </a:rPr>
              <a:t>大数据应用人才培养系列教材</a:t>
            </a:r>
            <a:endParaRPr lang="zh-CN" altLang="en-US" sz="1350" dirty="0">
              <a:solidFill>
                <a:schemeClr val="bg1"/>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 name="矩形 645"/>
          <p:cNvSpPr/>
          <p:nvPr/>
        </p:nvSpPr>
        <p:spPr>
          <a:xfrm>
            <a:off x="-14288" y="-22224"/>
            <a:ext cx="9169004" cy="688022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pic>
        <p:nvPicPr>
          <p:cNvPr id="678" name="图片 677"/>
          <p:cNvPicPr>
            <a:picLocks noChangeAspect="1"/>
          </p:cNvPicPr>
          <p:nvPr/>
        </p:nvPicPr>
        <p:blipFill rotWithShape="1">
          <a:blip r:embed="rId1"/>
          <a:srcRect l="19090" t="21720" r="16280" b="22029"/>
          <a:stretch>
            <a:fillRect/>
          </a:stretch>
        </p:blipFill>
        <p:spPr>
          <a:xfrm>
            <a:off x="-38100" y="-22225"/>
            <a:ext cx="9201150" cy="6829426"/>
          </a:xfrm>
          <a:prstGeom prst="rect">
            <a:avLst/>
          </a:prstGeom>
        </p:spPr>
      </p:pic>
      <p:sp>
        <p:nvSpPr>
          <p:cNvPr id="5" name="矩形 4"/>
          <p:cNvSpPr/>
          <p:nvPr/>
        </p:nvSpPr>
        <p:spPr>
          <a:xfrm>
            <a:off x="564073" y="2252178"/>
            <a:ext cx="7961879" cy="3428439"/>
          </a:xfrm>
          <a:prstGeom prst="rect">
            <a:avLst/>
          </a:prstGeom>
        </p:spPr>
        <p:txBody>
          <a:bodyPr wrap="square">
            <a:spAutoFit/>
          </a:bodyPr>
          <a:lstStyle/>
          <a:p>
            <a:pPr>
              <a:lnSpc>
                <a:spcPct val="150000"/>
              </a:lnSpc>
            </a:pPr>
            <a:r>
              <a:rPr lang="en-US" altLang="zh-CN" sz="2100" spc="225" dirty="0">
                <a:solidFill>
                  <a:prstClr val="white"/>
                </a:solidFill>
              </a:rPr>
              <a:t>1</a:t>
            </a:r>
            <a:r>
              <a:rPr lang="zh-CN" altLang="en-US" sz="2100" spc="225" dirty="0">
                <a:solidFill>
                  <a:prstClr val="white"/>
                </a:solidFill>
              </a:rPr>
              <a:t>．什么是数据评估？数据评估的指标有哪些？</a:t>
            </a:r>
            <a:endParaRPr lang="zh-CN" altLang="en-US" sz="2100" spc="225" dirty="0">
              <a:solidFill>
                <a:prstClr val="white"/>
              </a:solidFill>
            </a:endParaRPr>
          </a:p>
          <a:p>
            <a:pPr>
              <a:lnSpc>
                <a:spcPct val="150000"/>
              </a:lnSpc>
            </a:pPr>
            <a:r>
              <a:rPr lang="en-US" altLang="zh-CN" sz="2100" spc="225" dirty="0">
                <a:solidFill>
                  <a:prstClr val="white"/>
                </a:solidFill>
              </a:rPr>
              <a:t>2</a:t>
            </a:r>
            <a:r>
              <a:rPr lang="zh-CN" altLang="en-US" sz="2100" spc="225" dirty="0">
                <a:solidFill>
                  <a:prstClr val="white"/>
                </a:solidFill>
              </a:rPr>
              <a:t>．数据检验的方法都有哪些？其各自的优缺点是什么？</a:t>
            </a:r>
            <a:endParaRPr lang="zh-CN" altLang="en-US" sz="2100" spc="225" dirty="0">
              <a:solidFill>
                <a:prstClr val="white"/>
              </a:solidFill>
            </a:endParaRPr>
          </a:p>
          <a:p>
            <a:pPr>
              <a:lnSpc>
                <a:spcPct val="150000"/>
              </a:lnSpc>
            </a:pPr>
            <a:r>
              <a:rPr lang="en-US" altLang="zh-CN" sz="2100" spc="225" dirty="0">
                <a:solidFill>
                  <a:prstClr val="white"/>
                </a:solidFill>
              </a:rPr>
              <a:t>3</a:t>
            </a:r>
            <a:r>
              <a:rPr lang="zh-CN" altLang="en-US" sz="2100" spc="225" dirty="0">
                <a:solidFill>
                  <a:prstClr val="white"/>
                </a:solidFill>
              </a:rPr>
              <a:t>．数据转换错误都有哪些？如何处理？</a:t>
            </a:r>
            <a:endParaRPr lang="zh-CN" altLang="en-US" sz="2100" spc="225" dirty="0">
              <a:solidFill>
                <a:prstClr val="white"/>
              </a:solidFill>
            </a:endParaRPr>
          </a:p>
          <a:p>
            <a:pPr>
              <a:lnSpc>
                <a:spcPct val="150000"/>
              </a:lnSpc>
            </a:pPr>
            <a:r>
              <a:rPr lang="en-US" altLang="zh-CN" sz="2100" spc="225" dirty="0">
                <a:solidFill>
                  <a:prstClr val="white"/>
                </a:solidFill>
              </a:rPr>
              <a:t>4</a:t>
            </a:r>
            <a:r>
              <a:rPr lang="zh-CN" altLang="en-US" sz="2100" spc="225" dirty="0">
                <a:solidFill>
                  <a:prstClr val="white"/>
                </a:solidFill>
              </a:rPr>
              <a:t>．结合一个实例说明数据清洗的流程包括哪些步骤，并简要说明数据清洗的主要评价标准。</a:t>
            </a:r>
            <a:endParaRPr lang="zh-CN" altLang="en-US" sz="2100" spc="225" dirty="0">
              <a:solidFill>
                <a:prstClr val="white"/>
              </a:solidFill>
            </a:endParaRPr>
          </a:p>
          <a:p>
            <a:pPr>
              <a:lnSpc>
                <a:spcPct val="150000"/>
              </a:lnSpc>
            </a:pPr>
            <a:r>
              <a:rPr lang="en-US" altLang="zh-CN" sz="2100" spc="225" dirty="0">
                <a:solidFill>
                  <a:prstClr val="white"/>
                </a:solidFill>
              </a:rPr>
              <a:t>5</a:t>
            </a:r>
            <a:r>
              <a:rPr lang="zh-CN" altLang="en-US" sz="2100" spc="225" dirty="0">
                <a:solidFill>
                  <a:prstClr val="white"/>
                </a:solidFill>
              </a:rPr>
              <a:t>．什么是数据审计？有哪些方法？</a:t>
            </a:r>
            <a:endParaRPr lang="zh-CN" altLang="en-US" sz="2100" spc="225" dirty="0">
              <a:solidFill>
                <a:prstClr val="white"/>
              </a:solidFill>
            </a:endParaRPr>
          </a:p>
          <a:p>
            <a:pPr>
              <a:lnSpc>
                <a:spcPct val="150000"/>
              </a:lnSpc>
            </a:pPr>
            <a:r>
              <a:rPr lang="en-US" altLang="zh-CN" sz="2100" spc="225" dirty="0">
                <a:solidFill>
                  <a:prstClr val="white"/>
                </a:solidFill>
              </a:rPr>
              <a:t>6</a:t>
            </a:r>
            <a:r>
              <a:rPr lang="zh-CN" altLang="en-US" sz="2100" spc="225" dirty="0">
                <a:solidFill>
                  <a:prstClr val="white"/>
                </a:solidFill>
              </a:rPr>
              <a:t>．什么是数据排重？</a:t>
            </a:r>
            <a:endParaRPr lang="zh-CN" altLang="en-US" sz="2100" spc="225" dirty="0">
              <a:solidFill>
                <a:prstClr val="white"/>
              </a:solidFill>
            </a:endParaRPr>
          </a:p>
        </p:txBody>
      </p:sp>
      <p:sp>
        <p:nvSpPr>
          <p:cNvPr id="3" name="矩形 2"/>
          <p:cNvSpPr/>
          <p:nvPr/>
        </p:nvSpPr>
        <p:spPr>
          <a:xfrm>
            <a:off x="564072" y="1012685"/>
            <a:ext cx="1569660" cy="646331"/>
          </a:xfrm>
          <a:prstGeom prst="rect">
            <a:avLst/>
          </a:prstGeom>
        </p:spPr>
        <p:txBody>
          <a:bodyPr wrap="none">
            <a:spAutoFit/>
          </a:bodyPr>
          <a:lstStyle/>
          <a:p>
            <a:r>
              <a:rPr lang="zh-CN" altLang="en-US" sz="3600" b="1" dirty="0">
                <a:solidFill>
                  <a:srgbClr val="96C527"/>
                </a:solidFill>
              </a:rPr>
              <a:t>习题：</a:t>
            </a:r>
            <a:endParaRPr lang="zh-CN" altLang="en-US" sz="3600" b="1" dirty="0">
              <a:solidFill>
                <a:srgbClr val="96C527"/>
              </a:solidFill>
            </a:endParaRPr>
          </a:p>
        </p:txBody>
      </p:sp>
      <p:cxnSp>
        <p:nvCxnSpPr>
          <p:cNvPr id="6" name="直接连接符 5"/>
          <p:cNvCxnSpPr/>
          <p:nvPr/>
        </p:nvCxnSpPr>
        <p:spPr>
          <a:xfrm>
            <a:off x="564073" y="1615012"/>
            <a:ext cx="1523494" cy="0"/>
          </a:xfrm>
          <a:prstGeom prst="line">
            <a:avLst/>
          </a:prstGeom>
          <a:ln>
            <a:solidFill>
              <a:srgbClr val="96C527"/>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64073" y="1697007"/>
            <a:ext cx="9514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997136"/>
            <a:ext cx="7084431" cy="1791128"/>
            <a:chOff x="-1" y="2037922"/>
            <a:chExt cx="12192763" cy="1791128"/>
          </a:xfrm>
        </p:grpSpPr>
        <p:sp>
          <p:nvSpPr>
            <p:cNvPr id="3" name="矩形 2"/>
            <p:cNvSpPr/>
            <p:nvPr/>
          </p:nvSpPr>
          <p:spPr>
            <a:xfrm>
              <a:off x="762" y="2038350"/>
              <a:ext cx="12192000" cy="17907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62" y="2037922"/>
              <a:ext cx="12192000" cy="72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 y="3752264"/>
              <a:ext cx="12192000" cy="72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r="75391"/>
          <a:stretch>
            <a:fillRect/>
          </a:stretch>
        </p:blipFill>
        <p:spPr>
          <a:xfrm flipH="1">
            <a:off x="6143625" y="0"/>
            <a:ext cx="3000375" cy="6858000"/>
          </a:xfrm>
          <a:prstGeom prst="rect">
            <a:avLst/>
          </a:prstGeom>
        </p:spPr>
      </p:pic>
      <p:sp>
        <p:nvSpPr>
          <p:cNvPr id="7" name="文本框 5"/>
          <p:cNvSpPr txBox="1"/>
          <p:nvPr/>
        </p:nvSpPr>
        <p:spPr>
          <a:xfrm>
            <a:off x="1371600" y="2328817"/>
            <a:ext cx="4185761" cy="1200329"/>
          </a:xfrm>
          <a:prstGeom prst="rect">
            <a:avLst/>
          </a:prstGeom>
          <a:noFill/>
        </p:spPr>
        <p:txBody>
          <a:bodyPr wrap="none" rtlCol="0">
            <a:spAutoFit/>
          </a:bodyPr>
          <a:lstStyle/>
          <a:p>
            <a:r>
              <a:rPr lang="zh-CN" altLang="en-US" sz="7200" spc="600" dirty="0" smtClean="0">
                <a:solidFill>
                  <a:schemeClr val="bg1"/>
                </a:solidFill>
              </a:rPr>
              <a:t>感谢聆听</a:t>
            </a:r>
            <a:endParaRPr lang="zh-CN" altLang="en-US" sz="7200" spc="600" dirty="0">
              <a:solidFill>
                <a:schemeClr val="bg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rPr>
              <a:t>第六章 数据转换与加载</a:t>
            </a:r>
            <a:endParaRPr lang="zh-CN" altLang="en-US" sz="1350" dirty="0">
              <a:solidFill>
                <a:prstClr val="white"/>
              </a:solidFill>
            </a:endParaRPr>
          </a:p>
        </p:txBody>
      </p:sp>
      <p:sp>
        <p:nvSpPr>
          <p:cNvPr id="61" name="TextBox 60"/>
          <p:cNvSpPr txBox="1"/>
          <p:nvPr/>
        </p:nvSpPr>
        <p:spPr>
          <a:xfrm>
            <a:off x="2313042" y="3336577"/>
            <a:ext cx="1345816" cy="861774"/>
          </a:xfrm>
          <a:prstGeom prst="rect">
            <a:avLst/>
          </a:prstGeom>
          <a:noFill/>
        </p:spPr>
        <p:txBody>
          <a:bodyPr wrap="square" lIns="0" tIns="0" rIns="0" bIns="0" rtlCol="0">
            <a:spAutoFit/>
          </a:bodyPr>
          <a:lstStyle/>
          <a:p>
            <a:pPr algn="ctr"/>
            <a:endParaRPr lang="en-US" altLang="zh-CN" sz="1400" dirty="0" smtClean="0">
              <a:solidFill>
                <a:schemeClr val="bg1"/>
              </a:solidFill>
            </a:endParaRPr>
          </a:p>
          <a:p>
            <a:pPr algn="ctr"/>
            <a:r>
              <a:rPr lang="zh-CN" altLang="en-US" sz="1400" dirty="0" smtClean="0">
                <a:solidFill>
                  <a:schemeClr val="bg1"/>
                </a:solidFill>
              </a:rPr>
              <a:t>存储</a:t>
            </a:r>
            <a:endParaRPr lang="en-US" altLang="zh-CN" sz="1400" dirty="0" smtClean="0">
              <a:solidFill>
                <a:schemeClr val="bg1"/>
              </a:solidFill>
            </a:endParaRPr>
          </a:p>
          <a:p>
            <a:endParaRPr lang="en-US" altLang="zh-CN" sz="1400" dirty="0" smtClean="0">
              <a:solidFill>
                <a:schemeClr val="bg1"/>
              </a:solidFill>
            </a:endParaRPr>
          </a:p>
          <a:p>
            <a:r>
              <a:rPr lang="zh-CN" altLang="en-US" sz="1400" dirty="0" smtClean="0">
                <a:solidFill>
                  <a:schemeClr val="bg1"/>
                </a:solidFill>
              </a:rPr>
              <a:t>   存储成本下降</a:t>
            </a:r>
            <a:endParaRPr lang="zh-CN" altLang="en-US" sz="1400" dirty="0">
              <a:solidFill>
                <a:schemeClr val="bg1"/>
              </a:solidFill>
            </a:endParaRPr>
          </a:p>
        </p:txBody>
      </p:sp>
      <p:sp>
        <p:nvSpPr>
          <p:cNvPr id="37" name="文本框 6"/>
          <p:cNvSpPr txBox="1"/>
          <p:nvPr/>
        </p:nvSpPr>
        <p:spPr>
          <a:xfrm>
            <a:off x="452232" y="173917"/>
            <a:ext cx="2470548" cy="415498"/>
          </a:xfrm>
          <a:prstGeom prst="rect">
            <a:avLst/>
          </a:prstGeom>
          <a:noFill/>
        </p:spPr>
        <p:txBody>
          <a:bodyPr wrap="none" rtlCol="0">
            <a:spAutoFit/>
          </a:bodyPr>
          <a:lstStyle/>
          <a:p>
            <a:r>
              <a:rPr lang="en-US" altLang="zh-CN" sz="2100" b="1" spc="225" dirty="0">
                <a:solidFill>
                  <a:prstClr val="white"/>
                </a:solidFill>
              </a:rPr>
              <a:t>6.1</a:t>
            </a:r>
            <a:r>
              <a:rPr lang="zh-CN" altLang="en-US" sz="2100" b="1" spc="225" dirty="0">
                <a:solidFill>
                  <a:prstClr val="white"/>
                </a:solidFill>
              </a:rPr>
              <a:t>数据清洗转换</a:t>
            </a:r>
            <a:endParaRPr lang="zh-CN" altLang="en-US" sz="2100" b="1" spc="225" dirty="0">
              <a:solidFill>
                <a:prstClr val="white"/>
              </a:solidFill>
            </a:endParaRPr>
          </a:p>
        </p:txBody>
      </p:sp>
      <p:sp>
        <p:nvSpPr>
          <p:cNvPr id="38" name="矩形 37"/>
          <p:cNvSpPr/>
          <p:nvPr/>
        </p:nvSpPr>
        <p:spPr>
          <a:xfrm>
            <a:off x="452232" y="889323"/>
            <a:ext cx="2504440" cy="460375"/>
          </a:xfrm>
          <a:prstGeom prst="rect">
            <a:avLst/>
          </a:prstGeom>
        </p:spPr>
        <p:txBody>
          <a:bodyPr wrap="none">
            <a:spAutoFit/>
          </a:bodyPr>
          <a:lstStyle/>
          <a:p>
            <a:r>
              <a:rPr lang="zh-CN" altLang="en-US" sz="2400" b="1" dirty="0" smtClean="0">
                <a:solidFill>
                  <a:srgbClr val="3D89BC"/>
                </a:solidFill>
              </a:rPr>
              <a:t>（</a:t>
            </a:r>
            <a:r>
              <a:rPr lang="en-US" altLang="zh-CN" sz="2400" b="1" dirty="0" smtClean="0">
                <a:solidFill>
                  <a:srgbClr val="3D89BC"/>
                </a:solidFill>
              </a:rPr>
              <a:t>1</a:t>
            </a:r>
            <a:r>
              <a:rPr lang="zh-CN" altLang="en-US" sz="2400" b="1" dirty="0" smtClean="0">
                <a:solidFill>
                  <a:srgbClr val="3D89BC"/>
                </a:solidFill>
              </a:rPr>
              <a:t>）缺失值清洗</a:t>
            </a:r>
            <a:endParaRPr lang="en-US" altLang="zh-CN" sz="2400" b="1" dirty="0">
              <a:solidFill>
                <a:srgbClr val="3D89BC"/>
              </a:solidFill>
            </a:endParaRPr>
          </a:p>
        </p:txBody>
      </p:sp>
      <p:grpSp>
        <p:nvGrpSpPr>
          <p:cNvPr id="6" name="组合 5"/>
          <p:cNvGrpSpPr/>
          <p:nvPr>
            <p:custDataLst>
              <p:tags r:id="rId1"/>
            </p:custDataLst>
          </p:nvPr>
        </p:nvGrpSpPr>
        <p:grpSpPr>
          <a:xfrm>
            <a:off x="916940" y="1439716"/>
            <a:ext cx="4458970" cy="748665"/>
            <a:chOff x="2272941" y="1793964"/>
            <a:chExt cx="4458789" cy="748938"/>
          </a:xfrm>
        </p:grpSpPr>
        <p:sp>
          <p:nvSpPr>
            <p:cNvPr id="42" name="圆角矩形 41"/>
            <p:cNvSpPr/>
            <p:nvPr>
              <p:custDataLst>
                <p:tags r:id="rId2"/>
              </p:custDataLst>
            </p:nvPr>
          </p:nvSpPr>
          <p:spPr>
            <a:xfrm>
              <a:off x="2368735" y="1968137"/>
              <a:ext cx="4362995" cy="57476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50" name="标题 1"/>
            <p:cNvSpPr txBox="1"/>
            <p:nvPr>
              <p:custDataLst>
                <p:tags r:id="rId3"/>
              </p:custDataLst>
            </p:nvPr>
          </p:nvSpPr>
          <p:spPr>
            <a:xfrm>
              <a:off x="2838068" y="2039799"/>
              <a:ext cx="2985014" cy="373516"/>
            </a:xfrm>
            <a:prstGeom prst="rect">
              <a:avLst/>
            </a:prstGeom>
            <a:noFill/>
          </p:spPr>
          <p:txBody>
            <a:bodyPr wrap="square" rtlCol="0">
              <a:noAutofit/>
            </a:bodyPr>
            <a:lstStyle>
              <a:defPPr>
                <a:defRPr lang="zh-CN"/>
              </a:defPPr>
              <a:lvl1pPr>
                <a:lnSpc>
                  <a:spcPct val="130000"/>
                </a:lnSpc>
                <a:defRPr sz="1200"/>
              </a:lvl1pPr>
            </a:lstStyle>
            <a:p>
              <a:pPr>
                <a:lnSpc>
                  <a:spcPct val="110000"/>
                </a:lnSpc>
              </a:pPr>
              <a:r>
                <a:rPr lang="zh-CN" altLang="en-US" sz="2400" dirty="0" smtClean="0"/>
                <a:t>确定范围</a:t>
              </a:r>
              <a:endParaRPr lang="zh-CN" altLang="en-US" sz="2400" dirty="0"/>
            </a:p>
          </p:txBody>
        </p:sp>
        <p:sp>
          <p:nvSpPr>
            <p:cNvPr id="9" name="椭圆形标注 8"/>
            <p:cNvSpPr/>
            <p:nvPr>
              <p:custDataLst>
                <p:tags r:id="rId4"/>
              </p:custDataLst>
            </p:nvPr>
          </p:nvSpPr>
          <p:spPr>
            <a:xfrm>
              <a:off x="2272941" y="1793964"/>
              <a:ext cx="565304" cy="494985"/>
            </a:xfrm>
            <a:prstGeom prst="wedgeEllipseCallout">
              <a:avLst>
                <a:gd name="adj1" fmla="val 23834"/>
                <a:gd name="adj2" fmla="val 68750"/>
              </a:avLst>
            </a:prstGeom>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fontScale="95000" lnSpcReduction="10000"/>
            </a:bodyPr>
            <a:lstStyle/>
            <a:p>
              <a:pPr algn="ctr"/>
              <a:r>
                <a:rPr lang="en-US" altLang="zh-CN" dirty="0" smtClean="0">
                  <a:solidFill>
                    <a:schemeClr val="bg1"/>
                  </a:solidFill>
                </a:rPr>
                <a:t>01</a:t>
              </a:r>
              <a:endParaRPr lang="zh-CN" altLang="en-US" dirty="0">
                <a:solidFill>
                  <a:schemeClr val="bg1"/>
                </a:solidFill>
              </a:endParaRPr>
            </a:p>
          </p:txBody>
        </p:sp>
        <p:sp>
          <p:nvSpPr>
            <p:cNvPr id="71" name="任意多边形 70"/>
            <p:cNvSpPr/>
            <p:nvPr>
              <p:custDataLst>
                <p:tags r:id="rId5"/>
              </p:custDataLst>
            </p:nvPr>
          </p:nvSpPr>
          <p:spPr>
            <a:xfrm>
              <a:off x="2458470" y="2455819"/>
              <a:ext cx="4183526" cy="79584"/>
            </a:xfrm>
            <a:custGeom>
              <a:avLst/>
              <a:gdLst>
                <a:gd name="connsiteX0" fmla="*/ 0 w 4183526"/>
                <a:gd name="connsiteY0" fmla="*/ 0 h 79584"/>
                <a:gd name="connsiteX1" fmla="*/ 4183526 w 4183526"/>
                <a:gd name="connsiteY1" fmla="*/ 0 h 79584"/>
                <a:gd name="connsiteX2" fmla="*/ 4146556 w 4183526"/>
                <a:gd name="connsiteY2" fmla="*/ 30504 h 79584"/>
                <a:gd name="connsiteX3" fmla="*/ 3985877 w 4183526"/>
                <a:gd name="connsiteY3" fmla="*/ 79584 h 79584"/>
                <a:gd name="connsiteX4" fmla="*/ 197648 w 4183526"/>
                <a:gd name="connsiteY4" fmla="*/ 79583 h 79584"/>
                <a:gd name="connsiteX5" fmla="*/ 36970 w 4183526"/>
                <a:gd name="connsiteY5" fmla="*/ 30503 h 7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83526" h="79584">
                  <a:moveTo>
                    <a:pt x="0" y="0"/>
                  </a:moveTo>
                  <a:lnTo>
                    <a:pt x="4183526" y="0"/>
                  </a:lnTo>
                  <a:lnTo>
                    <a:pt x="4146556" y="30504"/>
                  </a:lnTo>
                  <a:cubicBezTo>
                    <a:pt x="4100689" y="61491"/>
                    <a:pt x="4045396" y="79584"/>
                    <a:pt x="3985877" y="79584"/>
                  </a:cubicBezTo>
                  <a:lnTo>
                    <a:pt x="197648" y="79583"/>
                  </a:lnTo>
                  <a:cubicBezTo>
                    <a:pt x="138129" y="79583"/>
                    <a:pt x="82836" y="61490"/>
                    <a:pt x="36970" y="3050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grpSp>
      <p:pic>
        <p:nvPicPr>
          <p:cNvPr id="1026" name="Picture 2" descr="6-1"/>
          <p:cNvPicPr>
            <a:picLocks noChangeAspect="1" noChangeArrowheads="1"/>
          </p:cNvPicPr>
          <p:nvPr/>
        </p:nvPicPr>
        <p:blipFill>
          <a:blip r:embed="rId6" cstate="print">
            <a:extLst>
              <a:ext uri="{28A0092B-C50C-407E-A947-70E740481C1C}">
                <a14:useLocalDpi xmlns:a14="http://schemas.microsoft.com/office/drawing/2010/main" val="0"/>
              </a:ext>
            </a:extLst>
          </a:blip>
          <a:srcRect l="1828" t="2893" r="2538"/>
          <a:stretch>
            <a:fillRect/>
          </a:stretch>
        </p:blipFill>
        <p:spPr bwMode="auto">
          <a:xfrm>
            <a:off x="1249196" y="2277835"/>
            <a:ext cx="6868206" cy="3944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4395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66936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rPr>
              <a:t>第六章 数据转换与加载</a:t>
            </a:r>
            <a:endParaRPr lang="zh-CN" altLang="en-US" sz="1350" dirty="0">
              <a:solidFill>
                <a:prstClr val="white"/>
              </a:solidFill>
            </a:endParaRPr>
          </a:p>
        </p:txBody>
      </p:sp>
      <p:sp>
        <p:nvSpPr>
          <p:cNvPr id="37" name="文本框 6"/>
          <p:cNvSpPr txBox="1"/>
          <p:nvPr/>
        </p:nvSpPr>
        <p:spPr>
          <a:xfrm>
            <a:off x="452232" y="173917"/>
            <a:ext cx="2470548" cy="415498"/>
          </a:xfrm>
          <a:prstGeom prst="rect">
            <a:avLst/>
          </a:prstGeom>
          <a:noFill/>
        </p:spPr>
        <p:txBody>
          <a:bodyPr wrap="none" rtlCol="0">
            <a:spAutoFit/>
          </a:bodyPr>
          <a:lstStyle/>
          <a:p>
            <a:r>
              <a:rPr lang="en-US" altLang="zh-CN" sz="2100" b="1" spc="225" dirty="0">
                <a:solidFill>
                  <a:prstClr val="white"/>
                </a:solidFill>
              </a:rPr>
              <a:t>6.1</a:t>
            </a:r>
            <a:r>
              <a:rPr lang="zh-CN" altLang="en-US" sz="2100" b="1" spc="225" dirty="0">
                <a:solidFill>
                  <a:prstClr val="white"/>
                </a:solidFill>
              </a:rPr>
              <a:t>数据清洗转换</a:t>
            </a:r>
            <a:endParaRPr lang="zh-CN" altLang="en-US" sz="2100" b="1" spc="225" dirty="0">
              <a:solidFill>
                <a:prstClr val="white"/>
              </a:solidFill>
            </a:endParaRPr>
          </a:p>
        </p:txBody>
      </p:sp>
      <p:sp>
        <p:nvSpPr>
          <p:cNvPr id="38" name="矩形 37"/>
          <p:cNvSpPr/>
          <p:nvPr/>
        </p:nvSpPr>
        <p:spPr>
          <a:xfrm>
            <a:off x="452232" y="889323"/>
            <a:ext cx="2504440" cy="460375"/>
          </a:xfrm>
          <a:prstGeom prst="rect">
            <a:avLst/>
          </a:prstGeom>
        </p:spPr>
        <p:txBody>
          <a:bodyPr wrap="none">
            <a:spAutoFit/>
          </a:bodyPr>
          <a:lstStyle/>
          <a:p>
            <a:r>
              <a:rPr lang="zh-CN" altLang="en-US" sz="2400" b="1" dirty="0" smtClean="0">
                <a:solidFill>
                  <a:srgbClr val="3D89BC"/>
                </a:solidFill>
              </a:rPr>
              <a:t>（</a:t>
            </a:r>
            <a:r>
              <a:rPr lang="en-US" altLang="zh-CN" sz="2400" b="1" dirty="0" smtClean="0">
                <a:solidFill>
                  <a:srgbClr val="3D89BC"/>
                </a:solidFill>
              </a:rPr>
              <a:t>1</a:t>
            </a:r>
            <a:r>
              <a:rPr lang="zh-CN" altLang="en-US" sz="2400" b="1" dirty="0" smtClean="0">
                <a:solidFill>
                  <a:srgbClr val="3D89BC"/>
                </a:solidFill>
              </a:rPr>
              <a:t>）缺失值清洗</a:t>
            </a:r>
            <a:endParaRPr lang="en-US" altLang="zh-CN" sz="2400" b="1" dirty="0">
              <a:solidFill>
                <a:srgbClr val="3D89BC"/>
              </a:solidFill>
            </a:endParaRPr>
          </a:p>
        </p:txBody>
      </p:sp>
      <p:grpSp>
        <p:nvGrpSpPr>
          <p:cNvPr id="6" name="组合 5"/>
          <p:cNvGrpSpPr/>
          <p:nvPr>
            <p:custDataLst>
              <p:tags r:id="rId1"/>
            </p:custDataLst>
          </p:nvPr>
        </p:nvGrpSpPr>
        <p:grpSpPr>
          <a:xfrm>
            <a:off x="916940" y="1439716"/>
            <a:ext cx="4458970" cy="748665"/>
            <a:chOff x="2272941" y="1793964"/>
            <a:chExt cx="4458789" cy="748938"/>
          </a:xfrm>
        </p:grpSpPr>
        <p:sp>
          <p:nvSpPr>
            <p:cNvPr id="42" name="圆角矩形 41"/>
            <p:cNvSpPr/>
            <p:nvPr>
              <p:custDataLst>
                <p:tags r:id="rId2"/>
              </p:custDataLst>
            </p:nvPr>
          </p:nvSpPr>
          <p:spPr>
            <a:xfrm>
              <a:off x="2368735" y="1968137"/>
              <a:ext cx="4362995" cy="57476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50" name="标题 1"/>
            <p:cNvSpPr txBox="1"/>
            <p:nvPr>
              <p:custDataLst>
                <p:tags r:id="rId3"/>
              </p:custDataLst>
            </p:nvPr>
          </p:nvSpPr>
          <p:spPr>
            <a:xfrm>
              <a:off x="2838068" y="2039799"/>
              <a:ext cx="2985014" cy="373516"/>
            </a:xfrm>
            <a:prstGeom prst="rect">
              <a:avLst/>
            </a:prstGeom>
            <a:noFill/>
          </p:spPr>
          <p:txBody>
            <a:bodyPr wrap="square" rtlCol="0">
              <a:normAutofit/>
            </a:bodyPr>
            <a:lstStyle>
              <a:defPPr>
                <a:defRPr lang="zh-CN"/>
              </a:defPPr>
              <a:lvl1pPr>
                <a:lnSpc>
                  <a:spcPct val="130000"/>
                </a:lnSpc>
                <a:defRPr sz="1200"/>
              </a:lvl1pPr>
            </a:lstStyle>
            <a:p>
              <a:pPr>
                <a:lnSpc>
                  <a:spcPct val="110000"/>
                </a:lnSpc>
              </a:pPr>
              <a:endParaRPr lang="zh-CN" altLang="en-US" sz="1600" dirty="0"/>
            </a:p>
          </p:txBody>
        </p:sp>
        <p:sp>
          <p:nvSpPr>
            <p:cNvPr id="9" name="椭圆形标注 8"/>
            <p:cNvSpPr/>
            <p:nvPr>
              <p:custDataLst>
                <p:tags r:id="rId4"/>
              </p:custDataLst>
            </p:nvPr>
          </p:nvSpPr>
          <p:spPr>
            <a:xfrm>
              <a:off x="2272941" y="1793964"/>
              <a:ext cx="565304" cy="494985"/>
            </a:xfrm>
            <a:prstGeom prst="wedgeEllipseCallout">
              <a:avLst>
                <a:gd name="adj1" fmla="val 23834"/>
                <a:gd name="adj2" fmla="val 68750"/>
              </a:avLst>
            </a:prstGeom>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fontScale="95000" lnSpcReduction="10000"/>
            </a:bodyPr>
            <a:lstStyle/>
            <a:p>
              <a:pPr algn="ctr"/>
              <a:r>
                <a:rPr lang="en-US" altLang="zh-CN" dirty="0" smtClean="0">
                  <a:solidFill>
                    <a:schemeClr val="bg1"/>
                  </a:solidFill>
                </a:rPr>
                <a:t>02</a:t>
              </a:r>
              <a:endParaRPr lang="zh-CN" altLang="en-US" dirty="0">
                <a:solidFill>
                  <a:schemeClr val="bg1"/>
                </a:solidFill>
              </a:endParaRPr>
            </a:p>
          </p:txBody>
        </p:sp>
        <p:sp>
          <p:nvSpPr>
            <p:cNvPr id="71" name="任意多边形 70"/>
            <p:cNvSpPr/>
            <p:nvPr>
              <p:custDataLst>
                <p:tags r:id="rId5"/>
              </p:custDataLst>
            </p:nvPr>
          </p:nvSpPr>
          <p:spPr>
            <a:xfrm>
              <a:off x="2458470" y="2455819"/>
              <a:ext cx="4183526" cy="79584"/>
            </a:xfrm>
            <a:custGeom>
              <a:avLst/>
              <a:gdLst>
                <a:gd name="connsiteX0" fmla="*/ 0 w 4183526"/>
                <a:gd name="connsiteY0" fmla="*/ 0 h 79584"/>
                <a:gd name="connsiteX1" fmla="*/ 4183526 w 4183526"/>
                <a:gd name="connsiteY1" fmla="*/ 0 h 79584"/>
                <a:gd name="connsiteX2" fmla="*/ 4146556 w 4183526"/>
                <a:gd name="connsiteY2" fmla="*/ 30504 h 79584"/>
                <a:gd name="connsiteX3" fmla="*/ 3985877 w 4183526"/>
                <a:gd name="connsiteY3" fmla="*/ 79584 h 79584"/>
                <a:gd name="connsiteX4" fmla="*/ 197648 w 4183526"/>
                <a:gd name="connsiteY4" fmla="*/ 79583 h 79584"/>
                <a:gd name="connsiteX5" fmla="*/ 36970 w 4183526"/>
                <a:gd name="connsiteY5" fmla="*/ 30503 h 7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83526" h="79584">
                  <a:moveTo>
                    <a:pt x="0" y="0"/>
                  </a:moveTo>
                  <a:lnTo>
                    <a:pt x="4183526" y="0"/>
                  </a:lnTo>
                  <a:lnTo>
                    <a:pt x="4146556" y="30504"/>
                  </a:lnTo>
                  <a:cubicBezTo>
                    <a:pt x="4100689" y="61491"/>
                    <a:pt x="4045396" y="79584"/>
                    <a:pt x="3985877" y="79584"/>
                  </a:cubicBezTo>
                  <a:lnTo>
                    <a:pt x="197648" y="79583"/>
                  </a:lnTo>
                  <a:cubicBezTo>
                    <a:pt x="138129" y="79583"/>
                    <a:pt x="82836" y="61490"/>
                    <a:pt x="36970" y="3050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grpSp>
      <p:sp>
        <p:nvSpPr>
          <p:cNvPr id="3" name="矩形 2"/>
          <p:cNvSpPr/>
          <p:nvPr/>
        </p:nvSpPr>
        <p:spPr>
          <a:xfrm>
            <a:off x="1664523" y="1661939"/>
            <a:ext cx="2954655" cy="461665"/>
          </a:xfrm>
          <a:prstGeom prst="rect">
            <a:avLst/>
          </a:prstGeom>
        </p:spPr>
        <p:txBody>
          <a:bodyPr wrap="none">
            <a:spAutoFit/>
          </a:bodyPr>
          <a:lstStyle/>
          <a:p>
            <a:r>
              <a:rPr lang="zh-CN" altLang="en-US" sz="2400" dirty="0"/>
              <a:t>去除重要性低的字段</a:t>
            </a:r>
            <a:endParaRPr lang="zh-CN" altLang="en-US" sz="2400" dirty="0"/>
          </a:p>
        </p:txBody>
      </p:sp>
      <p:sp>
        <p:nvSpPr>
          <p:cNvPr id="4" name="矩形 3"/>
          <p:cNvSpPr/>
          <p:nvPr/>
        </p:nvSpPr>
        <p:spPr>
          <a:xfrm>
            <a:off x="840740" y="2254250"/>
            <a:ext cx="8047355" cy="1476375"/>
          </a:xfrm>
          <a:prstGeom prst="rect">
            <a:avLst/>
          </a:prstGeom>
        </p:spPr>
        <p:txBody>
          <a:bodyPr wrap="square">
            <a:spAutoFit/>
          </a:bodyPr>
          <a:lstStyle/>
          <a:p>
            <a:pPr>
              <a:lnSpc>
                <a:spcPct val="150000"/>
              </a:lnSpc>
            </a:pPr>
            <a:r>
              <a:rPr lang="zh-CN" altLang="zh-CN" sz="2000" dirty="0"/>
              <a:t>重要性低的字段，且缺失严重，可以</a:t>
            </a:r>
            <a:r>
              <a:rPr lang="zh-CN" altLang="zh-CN" sz="2000" b="1" dirty="0"/>
              <a:t>采取将数据抽取的结果放入一中间临时库中，在数据清洗之前，先备份临时库数据，然后直接删除不需要的字段</a:t>
            </a:r>
            <a:r>
              <a:rPr lang="zh-CN" altLang="zh-CN" sz="2000" dirty="0"/>
              <a:t>。</a:t>
            </a:r>
            <a:endParaRPr lang="zh-CN" altLang="zh-CN" sz="2000" dirty="0"/>
          </a:p>
        </p:txBody>
      </p:sp>
      <p:grpSp>
        <p:nvGrpSpPr>
          <p:cNvPr id="34" name="组合 33"/>
          <p:cNvGrpSpPr/>
          <p:nvPr>
            <p:custDataLst>
              <p:tags r:id="rId6"/>
            </p:custDataLst>
          </p:nvPr>
        </p:nvGrpSpPr>
        <p:grpSpPr>
          <a:xfrm>
            <a:off x="1013055" y="3722156"/>
            <a:ext cx="4458970" cy="748665"/>
            <a:chOff x="2272941" y="1793964"/>
            <a:chExt cx="4458789" cy="748938"/>
          </a:xfrm>
        </p:grpSpPr>
        <p:sp>
          <p:nvSpPr>
            <p:cNvPr id="35" name="圆角矩形 34"/>
            <p:cNvSpPr/>
            <p:nvPr>
              <p:custDataLst>
                <p:tags r:id="rId7"/>
              </p:custDataLst>
            </p:nvPr>
          </p:nvSpPr>
          <p:spPr>
            <a:xfrm>
              <a:off x="2368735" y="1968137"/>
              <a:ext cx="4362995" cy="57476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39" name="标题 1"/>
            <p:cNvSpPr txBox="1"/>
            <p:nvPr>
              <p:custDataLst>
                <p:tags r:id="rId8"/>
              </p:custDataLst>
            </p:nvPr>
          </p:nvSpPr>
          <p:spPr>
            <a:xfrm>
              <a:off x="2838068" y="2039799"/>
              <a:ext cx="2985014" cy="373516"/>
            </a:xfrm>
            <a:prstGeom prst="rect">
              <a:avLst/>
            </a:prstGeom>
            <a:noFill/>
          </p:spPr>
          <p:txBody>
            <a:bodyPr wrap="square" rtlCol="0">
              <a:normAutofit/>
            </a:bodyPr>
            <a:lstStyle>
              <a:defPPr>
                <a:defRPr lang="zh-CN"/>
              </a:defPPr>
              <a:lvl1pPr>
                <a:lnSpc>
                  <a:spcPct val="130000"/>
                </a:lnSpc>
                <a:defRPr sz="1200"/>
              </a:lvl1pPr>
            </a:lstStyle>
            <a:p>
              <a:pPr>
                <a:lnSpc>
                  <a:spcPct val="110000"/>
                </a:lnSpc>
              </a:pPr>
              <a:endParaRPr lang="zh-CN" altLang="en-US" sz="1600" dirty="0"/>
            </a:p>
          </p:txBody>
        </p:sp>
        <p:sp>
          <p:nvSpPr>
            <p:cNvPr id="40" name="椭圆形标注 39"/>
            <p:cNvSpPr/>
            <p:nvPr>
              <p:custDataLst>
                <p:tags r:id="rId9"/>
              </p:custDataLst>
            </p:nvPr>
          </p:nvSpPr>
          <p:spPr>
            <a:xfrm>
              <a:off x="2272941" y="1793964"/>
              <a:ext cx="565304" cy="494985"/>
            </a:xfrm>
            <a:prstGeom prst="wedgeEllipseCallout">
              <a:avLst>
                <a:gd name="adj1" fmla="val 23834"/>
                <a:gd name="adj2" fmla="val 68750"/>
              </a:avLst>
            </a:prstGeom>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fontScale="95000" lnSpcReduction="10000"/>
            </a:bodyPr>
            <a:lstStyle/>
            <a:p>
              <a:pPr algn="ctr"/>
              <a:r>
                <a:rPr lang="en-US" altLang="zh-CN" dirty="0" smtClean="0">
                  <a:solidFill>
                    <a:schemeClr val="bg1"/>
                  </a:solidFill>
                </a:rPr>
                <a:t>02</a:t>
              </a:r>
              <a:endParaRPr lang="zh-CN" altLang="en-US" dirty="0">
                <a:solidFill>
                  <a:schemeClr val="bg1"/>
                </a:solidFill>
              </a:endParaRPr>
            </a:p>
          </p:txBody>
        </p:sp>
        <p:sp>
          <p:nvSpPr>
            <p:cNvPr id="41" name="任意多边形 40"/>
            <p:cNvSpPr/>
            <p:nvPr>
              <p:custDataLst>
                <p:tags r:id="rId10"/>
              </p:custDataLst>
            </p:nvPr>
          </p:nvSpPr>
          <p:spPr>
            <a:xfrm>
              <a:off x="2458470" y="2455819"/>
              <a:ext cx="4183526" cy="79584"/>
            </a:xfrm>
            <a:custGeom>
              <a:avLst/>
              <a:gdLst>
                <a:gd name="connsiteX0" fmla="*/ 0 w 4183526"/>
                <a:gd name="connsiteY0" fmla="*/ 0 h 79584"/>
                <a:gd name="connsiteX1" fmla="*/ 4183526 w 4183526"/>
                <a:gd name="connsiteY1" fmla="*/ 0 h 79584"/>
                <a:gd name="connsiteX2" fmla="*/ 4146556 w 4183526"/>
                <a:gd name="connsiteY2" fmla="*/ 30504 h 79584"/>
                <a:gd name="connsiteX3" fmla="*/ 3985877 w 4183526"/>
                <a:gd name="connsiteY3" fmla="*/ 79584 h 79584"/>
                <a:gd name="connsiteX4" fmla="*/ 197648 w 4183526"/>
                <a:gd name="connsiteY4" fmla="*/ 79583 h 79584"/>
                <a:gd name="connsiteX5" fmla="*/ 36970 w 4183526"/>
                <a:gd name="connsiteY5" fmla="*/ 30503 h 7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83526" h="79584">
                  <a:moveTo>
                    <a:pt x="0" y="0"/>
                  </a:moveTo>
                  <a:lnTo>
                    <a:pt x="4183526" y="0"/>
                  </a:lnTo>
                  <a:lnTo>
                    <a:pt x="4146556" y="30504"/>
                  </a:lnTo>
                  <a:cubicBezTo>
                    <a:pt x="4100689" y="61491"/>
                    <a:pt x="4045396" y="79584"/>
                    <a:pt x="3985877" y="79584"/>
                  </a:cubicBezTo>
                  <a:lnTo>
                    <a:pt x="197648" y="79583"/>
                  </a:lnTo>
                  <a:cubicBezTo>
                    <a:pt x="138129" y="79583"/>
                    <a:pt x="82836" y="61490"/>
                    <a:pt x="36970" y="3050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grpSp>
      <p:sp>
        <p:nvSpPr>
          <p:cNvPr id="43" name="矩形 42"/>
          <p:cNvSpPr/>
          <p:nvPr/>
        </p:nvSpPr>
        <p:spPr>
          <a:xfrm>
            <a:off x="1726983" y="3859924"/>
            <a:ext cx="2031325" cy="461665"/>
          </a:xfrm>
          <a:prstGeom prst="rect">
            <a:avLst/>
          </a:prstGeom>
        </p:spPr>
        <p:txBody>
          <a:bodyPr wrap="none">
            <a:spAutoFit/>
          </a:bodyPr>
          <a:lstStyle/>
          <a:p>
            <a:r>
              <a:rPr lang="zh-CN" altLang="zh-CN" sz="2400" dirty="0"/>
              <a:t>填充缺失内容</a:t>
            </a:r>
            <a:endParaRPr lang="zh-CN" altLang="en-US" sz="2400" dirty="0"/>
          </a:p>
        </p:txBody>
      </p:sp>
      <p:sp>
        <p:nvSpPr>
          <p:cNvPr id="44" name="矩形 43"/>
          <p:cNvSpPr/>
          <p:nvPr/>
        </p:nvSpPr>
        <p:spPr>
          <a:xfrm>
            <a:off x="767080" y="4549140"/>
            <a:ext cx="8231505" cy="1476375"/>
          </a:xfrm>
          <a:prstGeom prst="rect">
            <a:avLst/>
          </a:prstGeom>
        </p:spPr>
        <p:txBody>
          <a:bodyPr wrap="square">
            <a:spAutoFit/>
          </a:bodyPr>
          <a:lstStyle/>
          <a:p>
            <a:pPr>
              <a:lnSpc>
                <a:spcPct val="150000"/>
              </a:lnSpc>
            </a:pPr>
            <a:r>
              <a:rPr lang="zh-CN" altLang="en-US" sz="2000" dirty="0"/>
              <a:t>某些缺失值补齐</a:t>
            </a:r>
            <a:r>
              <a:rPr lang="zh-CN" altLang="en-US" sz="2000" b="1" dirty="0"/>
              <a:t>采取一定的值去填充缺失项，从而使数据完备化</a:t>
            </a:r>
            <a:r>
              <a:rPr lang="zh-CN" altLang="en-US" sz="2000" dirty="0"/>
              <a:t>。通常基于统计学原理，根据决策表中其余对象取值的分布情况来对一个空值进行填充，例如用其属性的平均值来进行补充等</a:t>
            </a:r>
            <a:endParaRPr lang="zh-CN" altLang="zh-CN" sz="2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8892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71433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rPr>
              <a:t>第六章 数据转换与加载</a:t>
            </a:r>
            <a:endParaRPr lang="zh-CN" altLang="en-US" sz="1350" dirty="0">
              <a:solidFill>
                <a:prstClr val="white"/>
              </a:solidFill>
            </a:endParaRPr>
          </a:p>
        </p:txBody>
      </p:sp>
      <p:sp>
        <p:nvSpPr>
          <p:cNvPr id="37" name="文本框 6"/>
          <p:cNvSpPr txBox="1"/>
          <p:nvPr/>
        </p:nvSpPr>
        <p:spPr>
          <a:xfrm>
            <a:off x="452232" y="173917"/>
            <a:ext cx="2470548" cy="415498"/>
          </a:xfrm>
          <a:prstGeom prst="rect">
            <a:avLst/>
          </a:prstGeom>
          <a:noFill/>
        </p:spPr>
        <p:txBody>
          <a:bodyPr wrap="none" rtlCol="0">
            <a:spAutoFit/>
          </a:bodyPr>
          <a:lstStyle/>
          <a:p>
            <a:r>
              <a:rPr lang="en-US" altLang="zh-CN" sz="2100" b="1" spc="225" dirty="0">
                <a:solidFill>
                  <a:prstClr val="white"/>
                </a:solidFill>
              </a:rPr>
              <a:t>6.1</a:t>
            </a:r>
            <a:r>
              <a:rPr lang="zh-CN" altLang="en-US" sz="2100" b="1" spc="225" dirty="0">
                <a:solidFill>
                  <a:prstClr val="white"/>
                </a:solidFill>
              </a:rPr>
              <a:t>数据清洗转换</a:t>
            </a:r>
            <a:endParaRPr lang="zh-CN" altLang="en-US" sz="2100" b="1" spc="225" dirty="0">
              <a:solidFill>
                <a:prstClr val="white"/>
              </a:solidFill>
            </a:endParaRPr>
          </a:p>
        </p:txBody>
      </p:sp>
      <p:sp>
        <p:nvSpPr>
          <p:cNvPr id="38" name="矩形 37"/>
          <p:cNvSpPr/>
          <p:nvPr/>
        </p:nvSpPr>
        <p:spPr>
          <a:xfrm>
            <a:off x="452232" y="889323"/>
            <a:ext cx="2809240" cy="460375"/>
          </a:xfrm>
          <a:prstGeom prst="rect">
            <a:avLst/>
          </a:prstGeom>
        </p:spPr>
        <p:txBody>
          <a:bodyPr wrap="none">
            <a:spAutoFit/>
          </a:bodyPr>
          <a:lstStyle/>
          <a:p>
            <a:r>
              <a:rPr lang="zh-CN" altLang="en-US" sz="2400" b="1" dirty="0" smtClean="0">
                <a:solidFill>
                  <a:srgbClr val="3D89BC"/>
                </a:solidFill>
              </a:rPr>
              <a:t>（</a:t>
            </a:r>
            <a:r>
              <a:rPr lang="en-US" altLang="zh-CN" sz="2400" b="1" dirty="0" smtClean="0">
                <a:solidFill>
                  <a:srgbClr val="3D89BC"/>
                </a:solidFill>
              </a:rPr>
              <a:t>2</a:t>
            </a:r>
            <a:r>
              <a:rPr lang="zh-CN" altLang="en-US" sz="2400" b="1" dirty="0" smtClean="0">
                <a:solidFill>
                  <a:srgbClr val="3D89BC"/>
                </a:solidFill>
              </a:rPr>
              <a:t>）格式内容清洗</a:t>
            </a:r>
            <a:endParaRPr lang="en-US" altLang="zh-CN" sz="2400" b="1" dirty="0">
              <a:solidFill>
                <a:srgbClr val="3D89BC"/>
              </a:solidFill>
            </a:endParaRPr>
          </a:p>
        </p:txBody>
      </p:sp>
      <p:sp>
        <p:nvSpPr>
          <p:cNvPr id="18" name="文本框 17"/>
          <p:cNvSpPr txBox="1"/>
          <p:nvPr/>
        </p:nvSpPr>
        <p:spPr>
          <a:xfrm>
            <a:off x="598170" y="1464310"/>
            <a:ext cx="8074660" cy="1476375"/>
          </a:xfrm>
          <a:prstGeom prst="rect">
            <a:avLst/>
          </a:prstGeom>
          <a:noFill/>
        </p:spPr>
        <p:txBody>
          <a:bodyPr wrap="square" rtlCol="0" anchor="t">
            <a:spAutoFit/>
          </a:bodyPr>
          <a:lstStyle/>
          <a:p>
            <a:pPr indent="406400" fontAlgn="auto">
              <a:lnSpc>
                <a:spcPct val="150000"/>
              </a:lnSpc>
            </a:pPr>
            <a:r>
              <a:rPr lang="zh-CN" altLang="en-US" sz="2000" dirty="0"/>
              <a:t>数据源系统若为业务系统，则该系统的数据通常由用户填写，在用户填写数据的过程中，存在</a:t>
            </a:r>
            <a:r>
              <a:rPr lang="zh-CN" altLang="en-US" sz="2000" b="1" dirty="0"/>
              <a:t>全角输入、半角输入、空格符号、错误字段格式</a:t>
            </a:r>
            <a:r>
              <a:rPr lang="zh-CN" altLang="en-US" sz="2000" dirty="0"/>
              <a:t>等错误</a:t>
            </a:r>
            <a:endParaRPr lang="zh-CN" altLang="en-US" sz="2000" dirty="0"/>
          </a:p>
        </p:txBody>
      </p:sp>
      <p:sp>
        <p:nvSpPr>
          <p:cNvPr id="4" name="文本框 3"/>
          <p:cNvSpPr txBox="1"/>
          <p:nvPr/>
        </p:nvSpPr>
        <p:spPr>
          <a:xfrm>
            <a:off x="597535" y="3294380"/>
            <a:ext cx="8075295" cy="2584450"/>
          </a:xfrm>
          <a:prstGeom prst="rect">
            <a:avLst/>
          </a:prstGeom>
          <a:noFill/>
        </p:spPr>
        <p:txBody>
          <a:bodyPr wrap="square" rtlCol="0" anchor="t">
            <a:spAutoFit/>
          </a:bodyPr>
          <a:lstStyle/>
          <a:p>
            <a:pPr marL="285750" indent="-285750" fontAlgn="auto">
              <a:lnSpc>
                <a:spcPct val="150000"/>
              </a:lnSpc>
              <a:buClr>
                <a:srgbClr val="3D89BC"/>
              </a:buClr>
              <a:buFont typeface="Wingdings" panose="05000000000000000000" charset="0"/>
              <a:buChar char="l"/>
            </a:pPr>
            <a:endParaRPr lang="zh-CN" altLang="en-US" sz="1400" dirty="0">
              <a:sym typeface="+mn-ea"/>
            </a:endParaRPr>
          </a:p>
          <a:p>
            <a:pPr marL="285750" indent="-285750" fontAlgn="auto">
              <a:lnSpc>
                <a:spcPct val="150000"/>
              </a:lnSpc>
              <a:buClr>
                <a:srgbClr val="3D89BC"/>
              </a:buClr>
              <a:buFont typeface="Wingdings" panose="05000000000000000000" charset="0"/>
              <a:buChar char="l"/>
            </a:pPr>
            <a:endParaRPr lang="zh-CN" altLang="en-US" sz="1400" dirty="0">
              <a:sym typeface="+mn-ea"/>
            </a:endParaRPr>
          </a:p>
          <a:p>
            <a:pPr marL="285750" indent="-285750" fontAlgn="auto">
              <a:lnSpc>
                <a:spcPct val="150000"/>
              </a:lnSpc>
              <a:buClr>
                <a:srgbClr val="3D89BC"/>
              </a:buClr>
              <a:buFont typeface="Wingdings" panose="05000000000000000000" charset="0"/>
              <a:buChar char="l"/>
            </a:pPr>
            <a:r>
              <a:rPr lang="zh-CN" altLang="zh-CN" sz="2000" dirty="0"/>
              <a:t>当采取多个源端整合数据时，因源端系统的不够严谨，采取了字符串类型作为数据的存储类型，可能在不同的源中存储日期、时间的格式不一，导致数据多源抽取到临时表后存在不同的日期格式，从而导致目标系统无法应用</a:t>
            </a:r>
            <a:endParaRPr lang="zh-CN" altLang="en-US" sz="1600" dirty="0"/>
          </a:p>
        </p:txBody>
      </p:sp>
      <p:grpSp>
        <p:nvGrpSpPr>
          <p:cNvPr id="6" name="组合 5"/>
          <p:cNvGrpSpPr/>
          <p:nvPr>
            <p:custDataLst>
              <p:tags r:id="rId1"/>
            </p:custDataLst>
          </p:nvPr>
        </p:nvGrpSpPr>
        <p:grpSpPr>
          <a:xfrm>
            <a:off x="916940" y="3000866"/>
            <a:ext cx="4458970" cy="748665"/>
            <a:chOff x="2272941" y="1793964"/>
            <a:chExt cx="4458789" cy="748938"/>
          </a:xfrm>
        </p:grpSpPr>
        <p:sp>
          <p:nvSpPr>
            <p:cNvPr id="42" name="圆角矩形 41"/>
            <p:cNvSpPr/>
            <p:nvPr>
              <p:custDataLst>
                <p:tags r:id="rId2"/>
              </p:custDataLst>
            </p:nvPr>
          </p:nvSpPr>
          <p:spPr>
            <a:xfrm>
              <a:off x="2368735" y="1968137"/>
              <a:ext cx="4362995" cy="57476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50" name="标题 1"/>
            <p:cNvSpPr txBox="1"/>
            <p:nvPr>
              <p:custDataLst>
                <p:tags r:id="rId3"/>
              </p:custDataLst>
            </p:nvPr>
          </p:nvSpPr>
          <p:spPr>
            <a:xfrm>
              <a:off x="2838068" y="2039799"/>
              <a:ext cx="2985014" cy="373516"/>
            </a:xfrm>
            <a:prstGeom prst="rect">
              <a:avLst/>
            </a:prstGeom>
            <a:noFill/>
          </p:spPr>
          <p:txBody>
            <a:bodyPr wrap="square" rtlCol="0">
              <a:noAutofit/>
            </a:bodyPr>
            <a:lstStyle>
              <a:defPPr>
                <a:defRPr lang="zh-CN"/>
              </a:defPPr>
              <a:lvl1pPr>
                <a:lnSpc>
                  <a:spcPct val="130000"/>
                </a:lnSpc>
                <a:defRPr sz="1200"/>
              </a:lvl1pPr>
            </a:lstStyle>
            <a:p>
              <a:pPr>
                <a:lnSpc>
                  <a:spcPct val="110000"/>
                </a:lnSpc>
              </a:pPr>
              <a:r>
                <a:rPr lang="zh-CN" altLang="en-US" sz="2400" dirty="0" smtClean="0"/>
                <a:t>时间日期格式清洗</a:t>
              </a:r>
              <a:endParaRPr lang="zh-CN" altLang="en-US" sz="2400" dirty="0"/>
            </a:p>
          </p:txBody>
        </p:sp>
        <p:sp>
          <p:nvSpPr>
            <p:cNvPr id="9" name="椭圆形标注 8"/>
            <p:cNvSpPr/>
            <p:nvPr>
              <p:custDataLst>
                <p:tags r:id="rId4"/>
              </p:custDataLst>
            </p:nvPr>
          </p:nvSpPr>
          <p:spPr>
            <a:xfrm>
              <a:off x="2272941" y="1793964"/>
              <a:ext cx="565304" cy="494985"/>
            </a:xfrm>
            <a:prstGeom prst="wedgeEllipseCallout">
              <a:avLst>
                <a:gd name="adj1" fmla="val 23834"/>
                <a:gd name="adj2" fmla="val 68750"/>
              </a:avLst>
            </a:prstGeom>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fontScale="95000" lnSpcReduction="10000"/>
            </a:bodyPr>
            <a:lstStyle/>
            <a:p>
              <a:pPr algn="ctr"/>
              <a:r>
                <a:rPr lang="en-US" altLang="zh-CN" dirty="0" smtClean="0">
                  <a:solidFill>
                    <a:schemeClr val="bg1"/>
                  </a:solidFill>
                </a:rPr>
                <a:t>01</a:t>
              </a:r>
              <a:endParaRPr lang="zh-CN" altLang="en-US" dirty="0">
                <a:solidFill>
                  <a:schemeClr val="bg1"/>
                </a:solidFill>
              </a:endParaRPr>
            </a:p>
          </p:txBody>
        </p:sp>
        <p:sp>
          <p:nvSpPr>
            <p:cNvPr id="71" name="任意多边形 70"/>
            <p:cNvSpPr/>
            <p:nvPr>
              <p:custDataLst>
                <p:tags r:id="rId5"/>
              </p:custDataLst>
            </p:nvPr>
          </p:nvSpPr>
          <p:spPr>
            <a:xfrm>
              <a:off x="2458470" y="2455819"/>
              <a:ext cx="4183526" cy="79584"/>
            </a:xfrm>
            <a:custGeom>
              <a:avLst/>
              <a:gdLst>
                <a:gd name="connsiteX0" fmla="*/ 0 w 4183526"/>
                <a:gd name="connsiteY0" fmla="*/ 0 h 79584"/>
                <a:gd name="connsiteX1" fmla="*/ 4183526 w 4183526"/>
                <a:gd name="connsiteY1" fmla="*/ 0 h 79584"/>
                <a:gd name="connsiteX2" fmla="*/ 4146556 w 4183526"/>
                <a:gd name="connsiteY2" fmla="*/ 30504 h 79584"/>
                <a:gd name="connsiteX3" fmla="*/ 3985877 w 4183526"/>
                <a:gd name="connsiteY3" fmla="*/ 79584 h 79584"/>
                <a:gd name="connsiteX4" fmla="*/ 197648 w 4183526"/>
                <a:gd name="connsiteY4" fmla="*/ 79583 h 79584"/>
                <a:gd name="connsiteX5" fmla="*/ 36970 w 4183526"/>
                <a:gd name="connsiteY5" fmla="*/ 30503 h 7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83526" h="79584">
                  <a:moveTo>
                    <a:pt x="0" y="0"/>
                  </a:moveTo>
                  <a:lnTo>
                    <a:pt x="4183526" y="0"/>
                  </a:lnTo>
                  <a:lnTo>
                    <a:pt x="4146556" y="30504"/>
                  </a:lnTo>
                  <a:cubicBezTo>
                    <a:pt x="4100689" y="61491"/>
                    <a:pt x="4045396" y="79584"/>
                    <a:pt x="3985877" y="79584"/>
                  </a:cubicBezTo>
                  <a:lnTo>
                    <a:pt x="197648" y="79583"/>
                  </a:lnTo>
                  <a:cubicBezTo>
                    <a:pt x="138129" y="79583"/>
                    <a:pt x="82836" y="61490"/>
                    <a:pt x="36970" y="3050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8892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71433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rPr>
              <a:t>第六章 数据转换与加载</a:t>
            </a:r>
            <a:endParaRPr lang="zh-CN" altLang="en-US" sz="1350" dirty="0">
              <a:solidFill>
                <a:prstClr val="white"/>
              </a:solidFill>
            </a:endParaRPr>
          </a:p>
        </p:txBody>
      </p:sp>
      <p:sp>
        <p:nvSpPr>
          <p:cNvPr id="37" name="文本框 6"/>
          <p:cNvSpPr txBox="1"/>
          <p:nvPr/>
        </p:nvSpPr>
        <p:spPr>
          <a:xfrm>
            <a:off x="452232" y="173917"/>
            <a:ext cx="2470548" cy="415498"/>
          </a:xfrm>
          <a:prstGeom prst="rect">
            <a:avLst/>
          </a:prstGeom>
          <a:noFill/>
        </p:spPr>
        <p:txBody>
          <a:bodyPr wrap="none" rtlCol="0">
            <a:spAutoFit/>
          </a:bodyPr>
          <a:lstStyle/>
          <a:p>
            <a:r>
              <a:rPr lang="en-US" altLang="zh-CN" sz="2100" b="1" spc="225" dirty="0">
                <a:solidFill>
                  <a:prstClr val="white"/>
                </a:solidFill>
              </a:rPr>
              <a:t>6.1</a:t>
            </a:r>
            <a:r>
              <a:rPr lang="zh-CN" altLang="en-US" sz="2100" b="1" spc="225" dirty="0">
                <a:solidFill>
                  <a:prstClr val="white"/>
                </a:solidFill>
              </a:rPr>
              <a:t>数据清洗转换</a:t>
            </a:r>
            <a:endParaRPr lang="zh-CN" altLang="en-US" sz="2100" b="1" spc="225" dirty="0">
              <a:solidFill>
                <a:prstClr val="white"/>
              </a:solidFill>
            </a:endParaRPr>
          </a:p>
        </p:txBody>
      </p:sp>
      <p:sp>
        <p:nvSpPr>
          <p:cNvPr id="38" name="矩形 37"/>
          <p:cNvSpPr/>
          <p:nvPr/>
        </p:nvSpPr>
        <p:spPr>
          <a:xfrm>
            <a:off x="452232" y="889323"/>
            <a:ext cx="2809240" cy="460375"/>
          </a:xfrm>
          <a:prstGeom prst="rect">
            <a:avLst/>
          </a:prstGeom>
        </p:spPr>
        <p:txBody>
          <a:bodyPr wrap="none">
            <a:spAutoFit/>
          </a:bodyPr>
          <a:lstStyle/>
          <a:p>
            <a:r>
              <a:rPr lang="zh-CN" altLang="en-US" sz="2400" b="1" dirty="0" smtClean="0">
                <a:solidFill>
                  <a:srgbClr val="3D89BC"/>
                </a:solidFill>
              </a:rPr>
              <a:t>（</a:t>
            </a:r>
            <a:r>
              <a:rPr lang="en-US" altLang="zh-CN" sz="2400" b="1" dirty="0" smtClean="0">
                <a:solidFill>
                  <a:srgbClr val="3D89BC"/>
                </a:solidFill>
              </a:rPr>
              <a:t>2</a:t>
            </a:r>
            <a:r>
              <a:rPr lang="zh-CN" altLang="en-US" sz="2400" b="1" dirty="0" smtClean="0">
                <a:solidFill>
                  <a:srgbClr val="3D89BC"/>
                </a:solidFill>
              </a:rPr>
              <a:t>）</a:t>
            </a:r>
            <a:r>
              <a:rPr lang="zh-CN" altLang="en-US" sz="2400" b="1" dirty="0">
                <a:solidFill>
                  <a:srgbClr val="3D89BC"/>
                </a:solidFill>
              </a:rPr>
              <a:t>格式内容</a:t>
            </a:r>
            <a:r>
              <a:rPr lang="zh-CN" altLang="en-US" sz="2400" b="1" dirty="0" smtClean="0">
                <a:solidFill>
                  <a:srgbClr val="3D89BC"/>
                </a:solidFill>
              </a:rPr>
              <a:t>清洗</a:t>
            </a:r>
            <a:endParaRPr lang="en-US" altLang="zh-CN" sz="2400" b="1" dirty="0">
              <a:solidFill>
                <a:srgbClr val="3D89BC"/>
              </a:solidFill>
            </a:endParaRPr>
          </a:p>
        </p:txBody>
      </p:sp>
      <p:sp>
        <p:nvSpPr>
          <p:cNvPr id="4" name="文本框 3"/>
          <p:cNvSpPr txBox="1"/>
          <p:nvPr/>
        </p:nvSpPr>
        <p:spPr>
          <a:xfrm>
            <a:off x="972820" y="2066390"/>
            <a:ext cx="7197725" cy="2585323"/>
          </a:xfrm>
          <a:prstGeom prst="rect">
            <a:avLst/>
          </a:prstGeom>
          <a:noFill/>
        </p:spPr>
        <p:txBody>
          <a:bodyPr wrap="square" rtlCol="0" anchor="t">
            <a:spAutoFit/>
          </a:bodyPr>
          <a:lstStyle/>
          <a:p>
            <a:pPr marL="285750" indent="-285750" fontAlgn="auto">
              <a:lnSpc>
                <a:spcPct val="150000"/>
              </a:lnSpc>
              <a:buClr>
                <a:srgbClr val="3D89BC"/>
              </a:buClr>
              <a:buFont typeface="Wingdings" panose="05000000000000000000" charset="0"/>
              <a:buChar char="l"/>
            </a:pPr>
            <a:endParaRPr lang="zh-CN" altLang="en-US" sz="1400" dirty="0">
              <a:sym typeface="+mn-ea"/>
            </a:endParaRPr>
          </a:p>
          <a:p>
            <a:pPr marL="285750" indent="-285750" fontAlgn="auto">
              <a:lnSpc>
                <a:spcPct val="150000"/>
              </a:lnSpc>
              <a:buClr>
                <a:srgbClr val="3D89BC"/>
              </a:buClr>
              <a:buFont typeface="Wingdings" panose="05000000000000000000" charset="0"/>
              <a:buChar char="l"/>
            </a:pPr>
            <a:endParaRPr lang="zh-CN" altLang="en-US" sz="1400" dirty="0">
              <a:sym typeface="+mn-ea"/>
            </a:endParaRPr>
          </a:p>
          <a:p>
            <a:pPr marL="285750" indent="-285750" fontAlgn="auto">
              <a:lnSpc>
                <a:spcPct val="150000"/>
              </a:lnSpc>
              <a:buClr>
                <a:srgbClr val="3D89BC"/>
              </a:buClr>
              <a:buFont typeface="Wingdings" panose="05000000000000000000" charset="0"/>
              <a:buChar char="l"/>
            </a:pPr>
            <a:r>
              <a:rPr lang="zh-CN" altLang="zh-CN" sz="2000" dirty="0"/>
              <a:t>全角指一个字符占用两个标准字符位置，半角指一字符占用一个标准的字符位置。在数据采集时，时常因输入法设置问题，将字母或者数字输入存储为全角格式。故在对数据进行</a:t>
            </a:r>
            <a:r>
              <a:rPr lang="en-US" altLang="zh-CN" sz="2000" dirty="0"/>
              <a:t>ETL</a:t>
            </a:r>
            <a:r>
              <a:rPr lang="zh-CN" altLang="zh-CN" sz="2000" dirty="0"/>
              <a:t>操作时，需要进行全角和半角转换</a:t>
            </a:r>
            <a:endParaRPr lang="zh-CN" altLang="en-US" sz="1600" dirty="0"/>
          </a:p>
        </p:txBody>
      </p:sp>
      <p:grpSp>
        <p:nvGrpSpPr>
          <p:cNvPr id="6" name="组合 5"/>
          <p:cNvGrpSpPr/>
          <p:nvPr>
            <p:custDataLst>
              <p:tags r:id="rId1"/>
            </p:custDataLst>
          </p:nvPr>
        </p:nvGrpSpPr>
        <p:grpSpPr>
          <a:xfrm>
            <a:off x="916940" y="1664566"/>
            <a:ext cx="4458970" cy="748665"/>
            <a:chOff x="2272941" y="1793964"/>
            <a:chExt cx="4458789" cy="748938"/>
          </a:xfrm>
        </p:grpSpPr>
        <p:sp>
          <p:nvSpPr>
            <p:cNvPr id="42" name="圆角矩形 41"/>
            <p:cNvSpPr/>
            <p:nvPr>
              <p:custDataLst>
                <p:tags r:id="rId2"/>
              </p:custDataLst>
            </p:nvPr>
          </p:nvSpPr>
          <p:spPr>
            <a:xfrm>
              <a:off x="2368735" y="1968137"/>
              <a:ext cx="4362995" cy="57476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50" name="标题 1"/>
            <p:cNvSpPr txBox="1"/>
            <p:nvPr>
              <p:custDataLst>
                <p:tags r:id="rId3"/>
              </p:custDataLst>
            </p:nvPr>
          </p:nvSpPr>
          <p:spPr>
            <a:xfrm>
              <a:off x="2838068" y="2039799"/>
              <a:ext cx="2985014" cy="373516"/>
            </a:xfrm>
            <a:prstGeom prst="rect">
              <a:avLst/>
            </a:prstGeom>
            <a:noFill/>
          </p:spPr>
          <p:txBody>
            <a:bodyPr wrap="square" rtlCol="0">
              <a:noAutofit/>
            </a:bodyPr>
            <a:lstStyle>
              <a:defPPr>
                <a:defRPr lang="zh-CN"/>
              </a:defPPr>
              <a:lvl1pPr>
                <a:lnSpc>
                  <a:spcPct val="130000"/>
                </a:lnSpc>
                <a:defRPr sz="1200"/>
              </a:lvl1pPr>
            </a:lstStyle>
            <a:p>
              <a:pPr>
                <a:lnSpc>
                  <a:spcPct val="110000"/>
                </a:lnSpc>
              </a:pPr>
              <a:r>
                <a:rPr lang="zh-CN" altLang="en-US" sz="2400" dirty="0" smtClean="0"/>
                <a:t>全角半角清洗</a:t>
              </a:r>
              <a:endParaRPr lang="zh-CN" altLang="en-US" sz="2400" dirty="0"/>
            </a:p>
          </p:txBody>
        </p:sp>
        <p:sp>
          <p:nvSpPr>
            <p:cNvPr id="9" name="椭圆形标注 8"/>
            <p:cNvSpPr/>
            <p:nvPr>
              <p:custDataLst>
                <p:tags r:id="rId4"/>
              </p:custDataLst>
            </p:nvPr>
          </p:nvSpPr>
          <p:spPr>
            <a:xfrm>
              <a:off x="2272941" y="1793964"/>
              <a:ext cx="565304" cy="494985"/>
            </a:xfrm>
            <a:prstGeom prst="wedgeEllipseCallout">
              <a:avLst>
                <a:gd name="adj1" fmla="val 23834"/>
                <a:gd name="adj2" fmla="val 68750"/>
              </a:avLst>
            </a:prstGeom>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fontScale="95000" lnSpcReduction="10000"/>
            </a:bodyPr>
            <a:lstStyle/>
            <a:p>
              <a:pPr algn="ctr"/>
              <a:r>
                <a:rPr lang="en-US" altLang="zh-CN" dirty="0" smtClean="0">
                  <a:solidFill>
                    <a:schemeClr val="bg1"/>
                  </a:solidFill>
                </a:rPr>
                <a:t>02</a:t>
              </a:r>
              <a:endParaRPr lang="zh-CN" altLang="en-US" dirty="0">
                <a:solidFill>
                  <a:schemeClr val="bg1"/>
                </a:solidFill>
              </a:endParaRPr>
            </a:p>
          </p:txBody>
        </p:sp>
        <p:sp>
          <p:nvSpPr>
            <p:cNvPr id="71" name="任意多边形 70"/>
            <p:cNvSpPr/>
            <p:nvPr>
              <p:custDataLst>
                <p:tags r:id="rId5"/>
              </p:custDataLst>
            </p:nvPr>
          </p:nvSpPr>
          <p:spPr>
            <a:xfrm>
              <a:off x="2458470" y="2455819"/>
              <a:ext cx="4183526" cy="79584"/>
            </a:xfrm>
            <a:custGeom>
              <a:avLst/>
              <a:gdLst>
                <a:gd name="connsiteX0" fmla="*/ 0 w 4183526"/>
                <a:gd name="connsiteY0" fmla="*/ 0 h 79584"/>
                <a:gd name="connsiteX1" fmla="*/ 4183526 w 4183526"/>
                <a:gd name="connsiteY1" fmla="*/ 0 h 79584"/>
                <a:gd name="connsiteX2" fmla="*/ 4146556 w 4183526"/>
                <a:gd name="connsiteY2" fmla="*/ 30504 h 79584"/>
                <a:gd name="connsiteX3" fmla="*/ 3985877 w 4183526"/>
                <a:gd name="connsiteY3" fmla="*/ 79584 h 79584"/>
                <a:gd name="connsiteX4" fmla="*/ 197648 w 4183526"/>
                <a:gd name="connsiteY4" fmla="*/ 79583 h 79584"/>
                <a:gd name="connsiteX5" fmla="*/ 36970 w 4183526"/>
                <a:gd name="connsiteY5" fmla="*/ 30503 h 7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83526" h="79584">
                  <a:moveTo>
                    <a:pt x="0" y="0"/>
                  </a:moveTo>
                  <a:lnTo>
                    <a:pt x="4183526" y="0"/>
                  </a:lnTo>
                  <a:lnTo>
                    <a:pt x="4146556" y="30504"/>
                  </a:lnTo>
                  <a:cubicBezTo>
                    <a:pt x="4100689" y="61491"/>
                    <a:pt x="4045396" y="79584"/>
                    <a:pt x="3985877" y="79584"/>
                  </a:cubicBezTo>
                  <a:lnTo>
                    <a:pt x="197648" y="79583"/>
                  </a:lnTo>
                  <a:cubicBezTo>
                    <a:pt x="138129" y="79583"/>
                    <a:pt x="82836" y="61490"/>
                    <a:pt x="36970" y="3050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 y="-2439"/>
            <a:ext cx="9145786" cy="718410"/>
            <a:chOff x="-1" y="190175"/>
            <a:chExt cx="9145786" cy="525795"/>
          </a:xfrm>
        </p:grpSpPr>
        <p:sp>
          <p:nvSpPr>
            <p:cNvPr id="21" name="任意多边形 20"/>
            <p:cNvSpPr/>
            <p:nvPr/>
          </p:nvSpPr>
          <p:spPr>
            <a:xfrm>
              <a:off x="1" y="190175"/>
              <a:ext cx="9143999" cy="490975"/>
            </a:xfrm>
            <a:custGeom>
              <a:avLst/>
              <a:gdLst>
                <a:gd name="connsiteX0" fmla="*/ 0 w 12191999"/>
                <a:gd name="connsiteY0" fmla="*/ 0 h 647700"/>
                <a:gd name="connsiteX1" fmla="*/ 12191999 w 12191999"/>
                <a:gd name="connsiteY1" fmla="*/ 0 h 647700"/>
                <a:gd name="connsiteX2" fmla="*/ 12191999 w 12191999"/>
                <a:gd name="connsiteY2" fmla="*/ 4171 h 647700"/>
                <a:gd name="connsiteX3" fmla="*/ 8600846 w 12191999"/>
                <a:gd name="connsiteY3" fmla="*/ 4171 h 647700"/>
                <a:gd name="connsiteX4" fmla="*/ 8223451 w 12191999"/>
                <a:gd name="connsiteY4" fmla="*/ 647700 h 647700"/>
                <a:gd name="connsiteX5" fmla="*/ 0 w 12191999"/>
                <a:gd name="connsiteY5" fmla="*/ 64770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1999" h="647700">
                  <a:moveTo>
                    <a:pt x="0" y="0"/>
                  </a:moveTo>
                  <a:lnTo>
                    <a:pt x="12191999" y="0"/>
                  </a:lnTo>
                  <a:lnTo>
                    <a:pt x="12191999" y="4171"/>
                  </a:lnTo>
                  <a:lnTo>
                    <a:pt x="8600846" y="4171"/>
                  </a:lnTo>
                  <a:lnTo>
                    <a:pt x="8223451"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2" name="任意多边形 21"/>
            <p:cNvSpPr/>
            <p:nvPr/>
          </p:nvSpPr>
          <p:spPr>
            <a:xfrm>
              <a:off x="-1" y="191961"/>
              <a:ext cx="9144000" cy="524009"/>
            </a:xfrm>
            <a:custGeom>
              <a:avLst/>
              <a:gdLst>
                <a:gd name="connsiteX0" fmla="*/ 8649011 w 12192000"/>
                <a:gd name="connsiteY0" fmla="*/ 0 h 698678"/>
                <a:gd name="connsiteX1" fmla="*/ 12192000 w 12192000"/>
                <a:gd name="connsiteY1" fmla="*/ 0 h 698678"/>
                <a:gd name="connsiteX2" fmla="*/ 12192000 w 12192000"/>
                <a:gd name="connsiteY2" fmla="*/ 45719 h 698678"/>
                <a:gd name="connsiteX3" fmla="*/ 8689612 w 12192000"/>
                <a:gd name="connsiteY3" fmla="*/ 45719 h 698678"/>
                <a:gd name="connsiteX4" fmla="*/ 8309954 w 12192000"/>
                <a:gd name="connsiteY4" fmla="*/ 698678 h 698678"/>
                <a:gd name="connsiteX5" fmla="*/ 8149486 w 12192000"/>
                <a:gd name="connsiteY5" fmla="*/ 698678 h 698678"/>
                <a:gd name="connsiteX6" fmla="*/ 8149901 w 12192000"/>
                <a:gd name="connsiteY6" fmla="*/ 697970 h 698678"/>
                <a:gd name="connsiteX7" fmla="*/ 0 w 12192000"/>
                <a:gd name="connsiteY7" fmla="*/ 697970 h 698678"/>
                <a:gd name="connsiteX8" fmla="*/ 0 w 12192000"/>
                <a:gd name="connsiteY8" fmla="*/ 652251 h 698678"/>
                <a:gd name="connsiteX9" fmla="*/ 8176713 w 12192000"/>
                <a:gd name="connsiteY9" fmla="*/ 652251 h 698678"/>
                <a:gd name="connsiteX10" fmla="*/ 8557764 w 12192000"/>
                <a:gd name="connsiteY10" fmla="*/ 2487 h 698678"/>
                <a:gd name="connsiteX11" fmla="*/ 8649011 w 12192000"/>
                <a:gd name="connsiteY11" fmla="*/ 2487 h 69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98678">
                  <a:moveTo>
                    <a:pt x="8649011" y="0"/>
                  </a:moveTo>
                  <a:lnTo>
                    <a:pt x="12192000" y="0"/>
                  </a:lnTo>
                  <a:lnTo>
                    <a:pt x="12192000" y="45719"/>
                  </a:lnTo>
                  <a:lnTo>
                    <a:pt x="8689612" y="45719"/>
                  </a:lnTo>
                  <a:lnTo>
                    <a:pt x="8309954" y="698678"/>
                  </a:lnTo>
                  <a:lnTo>
                    <a:pt x="8149486" y="698678"/>
                  </a:lnTo>
                  <a:lnTo>
                    <a:pt x="8149901" y="697970"/>
                  </a:lnTo>
                  <a:lnTo>
                    <a:pt x="0" y="697970"/>
                  </a:lnTo>
                  <a:lnTo>
                    <a:pt x="0" y="652251"/>
                  </a:lnTo>
                  <a:lnTo>
                    <a:pt x="8176713" y="652251"/>
                  </a:lnTo>
                  <a:lnTo>
                    <a:pt x="8557764" y="2487"/>
                  </a:lnTo>
                  <a:lnTo>
                    <a:pt x="8649011" y="248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sp>
          <p:nvSpPr>
            <p:cNvPr id="23" name="任意多边形 22"/>
            <p:cNvSpPr/>
            <p:nvPr/>
          </p:nvSpPr>
          <p:spPr>
            <a:xfrm>
              <a:off x="6231369" y="228409"/>
              <a:ext cx="2914416" cy="485775"/>
            </a:xfrm>
            <a:custGeom>
              <a:avLst/>
              <a:gdLst>
                <a:gd name="connsiteX0" fmla="*/ 379841 w 3885888"/>
                <a:gd name="connsiteY0" fmla="*/ 0 h 647700"/>
                <a:gd name="connsiteX1" fmla="*/ 3885888 w 3885888"/>
                <a:gd name="connsiteY1" fmla="*/ 0 h 647700"/>
                <a:gd name="connsiteX2" fmla="*/ 3885888 w 3885888"/>
                <a:gd name="connsiteY2" fmla="*/ 647700 h 647700"/>
                <a:gd name="connsiteX3" fmla="*/ 0 w 3885888"/>
                <a:gd name="connsiteY3" fmla="*/ 647700 h 647700"/>
              </a:gdLst>
              <a:ahLst/>
              <a:cxnLst>
                <a:cxn ang="0">
                  <a:pos x="connsiteX0" y="connsiteY0"/>
                </a:cxn>
                <a:cxn ang="0">
                  <a:pos x="connsiteX1" y="connsiteY1"/>
                </a:cxn>
                <a:cxn ang="0">
                  <a:pos x="connsiteX2" y="connsiteY2"/>
                </a:cxn>
                <a:cxn ang="0">
                  <a:pos x="connsiteX3" y="connsiteY3"/>
                </a:cxn>
              </a:cxnLst>
              <a:rect l="l" t="t" r="r" b="b"/>
              <a:pathLst>
                <a:path w="3885888" h="647700">
                  <a:moveTo>
                    <a:pt x="379841" y="0"/>
                  </a:moveTo>
                  <a:lnTo>
                    <a:pt x="3885888" y="0"/>
                  </a:lnTo>
                  <a:lnTo>
                    <a:pt x="3885888" y="647700"/>
                  </a:lnTo>
                  <a:lnTo>
                    <a:pt x="0" y="647700"/>
                  </a:lnTo>
                  <a:close/>
                </a:path>
              </a:pathLst>
            </a:cu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prstClr val="white"/>
                </a:solidFill>
              </a:endParaRPr>
            </a:p>
          </p:txBody>
        </p:sp>
      </p:grpSp>
      <p:sp>
        <p:nvSpPr>
          <p:cNvPr id="24" name="矩形 23"/>
          <p:cNvSpPr/>
          <p:nvPr/>
        </p:nvSpPr>
        <p:spPr>
          <a:xfrm>
            <a:off x="0" y="6288925"/>
            <a:ext cx="9144000" cy="4254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25" name="矩形 24"/>
          <p:cNvSpPr/>
          <p:nvPr/>
        </p:nvSpPr>
        <p:spPr>
          <a:xfrm>
            <a:off x="0" y="6714330"/>
            <a:ext cx="9144000" cy="188640"/>
          </a:xfrm>
          <a:prstGeom prst="rect">
            <a:avLst/>
          </a:prstGeom>
          <a:solidFill>
            <a:srgbClr val="3D89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reeform 142"/>
          <p:cNvSpPr>
            <a:spLocks noEditPoints="1"/>
          </p:cNvSpPr>
          <p:nvPr/>
        </p:nvSpPr>
        <p:spPr bwMode="auto">
          <a:xfrm>
            <a:off x="126487" y="216716"/>
            <a:ext cx="382471" cy="244300"/>
          </a:xfrm>
          <a:custGeom>
            <a:avLst/>
            <a:gdLst>
              <a:gd name="T0" fmla="*/ 108 w 128"/>
              <a:gd name="T1" fmla="*/ 26 h 88"/>
              <a:gd name="T2" fmla="*/ 75 w 128"/>
              <a:gd name="T3" fmla="*/ 0 h 88"/>
              <a:gd name="T4" fmla="*/ 46 w 128"/>
              <a:gd name="T5" fmla="*/ 15 h 88"/>
              <a:gd name="T6" fmla="*/ 34 w 128"/>
              <a:gd name="T7" fmla="*/ 11 h 88"/>
              <a:gd name="T8" fmla="*/ 15 w 128"/>
              <a:gd name="T9" fmla="*/ 30 h 88"/>
              <a:gd name="T10" fmla="*/ 16 w 128"/>
              <a:gd name="T11" fmla="*/ 35 h 88"/>
              <a:gd name="T12" fmla="*/ 0 w 128"/>
              <a:gd name="T13" fmla="*/ 61 h 88"/>
              <a:gd name="T14" fmla="*/ 27 w 128"/>
              <a:gd name="T15" fmla="*/ 88 h 88"/>
              <a:gd name="T16" fmla="*/ 96 w 128"/>
              <a:gd name="T17" fmla="*/ 88 h 88"/>
              <a:gd name="T18" fmla="*/ 128 w 128"/>
              <a:gd name="T19" fmla="*/ 56 h 88"/>
              <a:gd name="T20" fmla="*/ 108 w 128"/>
              <a:gd name="T21" fmla="*/ 26 h 88"/>
              <a:gd name="T22" fmla="*/ 44 w 128"/>
              <a:gd name="T23" fmla="*/ 50 h 88"/>
              <a:gd name="T24" fmla="*/ 66 w 128"/>
              <a:gd name="T25" fmla="*/ 28 h 88"/>
              <a:gd name="T26" fmla="*/ 80 w 128"/>
              <a:gd name="T27" fmla="*/ 32 h 88"/>
              <a:gd name="T28" fmla="*/ 84 w 128"/>
              <a:gd name="T29" fmla="*/ 28 h 88"/>
              <a:gd name="T30" fmla="*/ 84 w 128"/>
              <a:gd name="T31" fmla="*/ 42 h 88"/>
              <a:gd name="T32" fmla="*/ 70 w 128"/>
              <a:gd name="T33" fmla="*/ 42 h 88"/>
              <a:gd name="T34" fmla="*/ 75 w 128"/>
              <a:gd name="T35" fmla="*/ 37 h 88"/>
              <a:gd name="T36" fmla="*/ 72 w 128"/>
              <a:gd name="T37" fmla="*/ 36 h 88"/>
              <a:gd name="T38" fmla="*/ 66 w 128"/>
              <a:gd name="T39" fmla="*/ 35 h 88"/>
              <a:gd name="T40" fmla="*/ 60 w 128"/>
              <a:gd name="T41" fmla="*/ 36 h 88"/>
              <a:gd name="T42" fmla="*/ 55 w 128"/>
              <a:gd name="T43" fmla="*/ 39 h 88"/>
              <a:gd name="T44" fmla="*/ 52 w 128"/>
              <a:gd name="T45" fmla="*/ 44 h 88"/>
              <a:gd name="T46" fmla="*/ 51 w 128"/>
              <a:gd name="T47" fmla="*/ 50 h 88"/>
              <a:gd name="T48" fmla="*/ 51 w 128"/>
              <a:gd name="T49" fmla="*/ 54 h 88"/>
              <a:gd name="T50" fmla="*/ 44 w 128"/>
              <a:gd name="T51" fmla="*/ 54 h 88"/>
              <a:gd name="T52" fmla="*/ 44 w 128"/>
              <a:gd name="T53" fmla="*/ 50 h 88"/>
              <a:gd name="T54" fmla="*/ 66 w 128"/>
              <a:gd name="T55" fmla="*/ 73 h 88"/>
              <a:gd name="T56" fmla="*/ 53 w 128"/>
              <a:gd name="T57" fmla="*/ 68 h 88"/>
              <a:gd name="T58" fmla="*/ 49 w 128"/>
              <a:gd name="T59" fmla="*/ 73 h 88"/>
              <a:gd name="T60" fmla="*/ 49 w 128"/>
              <a:gd name="T61" fmla="*/ 59 h 88"/>
              <a:gd name="T62" fmla="*/ 62 w 128"/>
              <a:gd name="T63" fmla="*/ 59 h 88"/>
              <a:gd name="T64" fmla="*/ 58 w 128"/>
              <a:gd name="T65" fmla="*/ 64 h 88"/>
              <a:gd name="T66" fmla="*/ 60 w 128"/>
              <a:gd name="T67" fmla="*/ 65 h 88"/>
              <a:gd name="T68" fmla="*/ 66 w 128"/>
              <a:gd name="T69" fmla="*/ 66 h 88"/>
              <a:gd name="T70" fmla="*/ 72 w 128"/>
              <a:gd name="T71" fmla="*/ 65 h 88"/>
              <a:gd name="T72" fmla="*/ 77 w 128"/>
              <a:gd name="T73" fmla="*/ 61 h 88"/>
              <a:gd name="T74" fmla="*/ 81 w 128"/>
              <a:gd name="T75" fmla="*/ 57 h 88"/>
              <a:gd name="T76" fmla="*/ 82 w 128"/>
              <a:gd name="T77" fmla="*/ 50 h 88"/>
              <a:gd name="T78" fmla="*/ 81 w 128"/>
              <a:gd name="T79" fmla="*/ 47 h 88"/>
              <a:gd name="T80" fmla="*/ 89 w 128"/>
              <a:gd name="T81" fmla="*/ 47 h 88"/>
              <a:gd name="T82" fmla="*/ 89 w 128"/>
              <a:gd name="T83" fmla="*/ 50 h 88"/>
              <a:gd name="T84" fmla="*/ 66 w 128"/>
              <a:gd name="T85" fmla="*/ 7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88">
                <a:moveTo>
                  <a:pt x="108" y="26"/>
                </a:moveTo>
                <a:cubicBezTo>
                  <a:pt x="104" y="11"/>
                  <a:pt x="91" y="0"/>
                  <a:pt x="75" y="0"/>
                </a:cubicBezTo>
                <a:cubicBezTo>
                  <a:pt x="63" y="0"/>
                  <a:pt x="52" y="6"/>
                  <a:pt x="46" y="15"/>
                </a:cubicBezTo>
                <a:cubicBezTo>
                  <a:pt x="43" y="13"/>
                  <a:pt x="38" y="11"/>
                  <a:pt x="34" y="11"/>
                </a:cubicBezTo>
                <a:cubicBezTo>
                  <a:pt x="24" y="11"/>
                  <a:pt x="15" y="20"/>
                  <a:pt x="15" y="30"/>
                </a:cubicBezTo>
                <a:cubicBezTo>
                  <a:pt x="15" y="32"/>
                  <a:pt x="16" y="34"/>
                  <a:pt x="16" y="35"/>
                </a:cubicBezTo>
                <a:cubicBezTo>
                  <a:pt x="7" y="40"/>
                  <a:pt x="0" y="49"/>
                  <a:pt x="0" y="61"/>
                </a:cubicBezTo>
                <a:cubicBezTo>
                  <a:pt x="0" y="76"/>
                  <a:pt x="12" y="88"/>
                  <a:pt x="27" y="88"/>
                </a:cubicBezTo>
                <a:cubicBezTo>
                  <a:pt x="96" y="88"/>
                  <a:pt x="96" y="88"/>
                  <a:pt x="96" y="88"/>
                </a:cubicBezTo>
                <a:cubicBezTo>
                  <a:pt x="114" y="88"/>
                  <a:pt x="128" y="74"/>
                  <a:pt x="128" y="56"/>
                </a:cubicBezTo>
                <a:cubicBezTo>
                  <a:pt x="128" y="42"/>
                  <a:pt x="120" y="31"/>
                  <a:pt x="108" y="26"/>
                </a:cubicBezTo>
                <a:close/>
                <a:moveTo>
                  <a:pt x="44" y="50"/>
                </a:moveTo>
                <a:cubicBezTo>
                  <a:pt x="44" y="38"/>
                  <a:pt x="54" y="28"/>
                  <a:pt x="66" y="28"/>
                </a:cubicBezTo>
                <a:cubicBezTo>
                  <a:pt x="71" y="28"/>
                  <a:pt x="76" y="30"/>
                  <a:pt x="80" y="32"/>
                </a:cubicBezTo>
                <a:cubicBezTo>
                  <a:pt x="84" y="28"/>
                  <a:pt x="84" y="28"/>
                  <a:pt x="84" y="28"/>
                </a:cubicBezTo>
                <a:cubicBezTo>
                  <a:pt x="84" y="42"/>
                  <a:pt x="84" y="42"/>
                  <a:pt x="84" y="42"/>
                </a:cubicBezTo>
                <a:cubicBezTo>
                  <a:pt x="70" y="42"/>
                  <a:pt x="70" y="42"/>
                  <a:pt x="70" y="42"/>
                </a:cubicBezTo>
                <a:cubicBezTo>
                  <a:pt x="75" y="37"/>
                  <a:pt x="75" y="37"/>
                  <a:pt x="75" y="37"/>
                </a:cubicBezTo>
                <a:cubicBezTo>
                  <a:pt x="74" y="37"/>
                  <a:pt x="73" y="36"/>
                  <a:pt x="72" y="36"/>
                </a:cubicBezTo>
                <a:cubicBezTo>
                  <a:pt x="70" y="35"/>
                  <a:pt x="68" y="35"/>
                  <a:pt x="66" y="35"/>
                </a:cubicBezTo>
                <a:cubicBezTo>
                  <a:pt x="64" y="35"/>
                  <a:pt x="62" y="35"/>
                  <a:pt x="60" y="36"/>
                </a:cubicBezTo>
                <a:cubicBezTo>
                  <a:pt x="58" y="37"/>
                  <a:pt x="57" y="38"/>
                  <a:pt x="55" y="39"/>
                </a:cubicBezTo>
                <a:cubicBezTo>
                  <a:pt x="54" y="41"/>
                  <a:pt x="53" y="43"/>
                  <a:pt x="52" y="44"/>
                </a:cubicBezTo>
                <a:cubicBezTo>
                  <a:pt x="51" y="46"/>
                  <a:pt x="51" y="48"/>
                  <a:pt x="51" y="50"/>
                </a:cubicBezTo>
                <a:cubicBezTo>
                  <a:pt x="51" y="52"/>
                  <a:pt x="51" y="53"/>
                  <a:pt x="51" y="54"/>
                </a:cubicBezTo>
                <a:cubicBezTo>
                  <a:pt x="44" y="54"/>
                  <a:pt x="44" y="54"/>
                  <a:pt x="44" y="54"/>
                </a:cubicBezTo>
                <a:cubicBezTo>
                  <a:pt x="44" y="53"/>
                  <a:pt x="44" y="52"/>
                  <a:pt x="44" y="50"/>
                </a:cubicBezTo>
                <a:close/>
                <a:moveTo>
                  <a:pt x="66" y="73"/>
                </a:moveTo>
                <a:cubicBezTo>
                  <a:pt x="61" y="73"/>
                  <a:pt x="57" y="71"/>
                  <a:pt x="53" y="68"/>
                </a:cubicBezTo>
                <a:cubicBezTo>
                  <a:pt x="49" y="73"/>
                  <a:pt x="49" y="73"/>
                  <a:pt x="49" y="73"/>
                </a:cubicBezTo>
                <a:cubicBezTo>
                  <a:pt x="49" y="59"/>
                  <a:pt x="49" y="59"/>
                  <a:pt x="49" y="59"/>
                </a:cubicBezTo>
                <a:cubicBezTo>
                  <a:pt x="62" y="59"/>
                  <a:pt x="62" y="59"/>
                  <a:pt x="62" y="59"/>
                </a:cubicBezTo>
                <a:cubicBezTo>
                  <a:pt x="58" y="64"/>
                  <a:pt x="58" y="64"/>
                  <a:pt x="58" y="64"/>
                </a:cubicBezTo>
                <a:cubicBezTo>
                  <a:pt x="59" y="64"/>
                  <a:pt x="59" y="64"/>
                  <a:pt x="60" y="65"/>
                </a:cubicBezTo>
                <a:cubicBezTo>
                  <a:pt x="62" y="66"/>
                  <a:pt x="64" y="66"/>
                  <a:pt x="66" y="66"/>
                </a:cubicBezTo>
                <a:cubicBezTo>
                  <a:pt x="68" y="66"/>
                  <a:pt x="70" y="66"/>
                  <a:pt x="72" y="65"/>
                </a:cubicBezTo>
                <a:cubicBezTo>
                  <a:pt x="74" y="64"/>
                  <a:pt x="76" y="63"/>
                  <a:pt x="77" y="61"/>
                </a:cubicBezTo>
                <a:cubicBezTo>
                  <a:pt x="79" y="60"/>
                  <a:pt x="80" y="58"/>
                  <a:pt x="81" y="57"/>
                </a:cubicBezTo>
                <a:cubicBezTo>
                  <a:pt x="82" y="55"/>
                  <a:pt x="82" y="53"/>
                  <a:pt x="82" y="50"/>
                </a:cubicBezTo>
                <a:cubicBezTo>
                  <a:pt x="82" y="49"/>
                  <a:pt x="82" y="48"/>
                  <a:pt x="81" y="47"/>
                </a:cubicBezTo>
                <a:cubicBezTo>
                  <a:pt x="89" y="47"/>
                  <a:pt x="89" y="47"/>
                  <a:pt x="89" y="47"/>
                </a:cubicBezTo>
                <a:cubicBezTo>
                  <a:pt x="89" y="48"/>
                  <a:pt x="89" y="49"/>
                  <a:pt x="89" y="50"/>
                </a:cubicBezTo>
                <a:cubicBezTo>
                  <a:pt x="89" y="63"/>
                  <a:pt x="79" y="73"/>
                  <a:pt x="66" y="7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3" name="文本框 27"/>
          <p:cNvSpPr txBox="1"/>
          <p:nvPr/>
        </p:nvSpPr>
        <p:spPr>
          <a:xfrm>
            <a:off x="6630203" y="234392"/>
            <a:ext cx="1967205" cy="300082"/>
          </a:xfrm>
          <a:prstGeom prst="rect">
            <a:avLst/>
          </a:prstGeom>
          <a:noFill/>
        </p:spPr>
        <p:txBody>
          <a:bodyPr wrap="none" rtlCol="0">
            <a:spAutoFit/>
          </a:bodyPr>
          <a:lstStyle/>
          <a:p>
            <a:r>
              <a:rPr lang="zh-CN" altLang="en-US" sz="1350" dirty="0">
                <a:solidFill>
                  <a:prstClr val="white"/>
                </a:solidFill>
              </a:rPr>
              <a:t>第六章 数据转换与加载</a:t>
            </a:r>
            <a:endParaRPr lang="zh-CN" altLang="en-US" sz="1350" dirty="0">
              <a:solidFill>
                <a:prstClr val="white"/>
              </a:solidFill>
            </a:endParaRPr>
          </a:p>
        </p:txBody>
      </p:sp>
      <p:sp>
        <p:nvSpPr>
          <p:cNvPr id="37" name="文本框 6"/>
          <p:cNvSpPr txBox="1"/>
          <p:nvPr/>
        </p:nvSpPr>
        <p:spPr>
          <a:xfrm>
            <a:off x="452232" y="173917"/>
            <a:ext cx="2470548" cy="415498"/>
          </a:xfrm>
          <a:prstGeom prst="rect">
            <a:avLst/>
          </a:prstGeom>
          <a:noFill/>
        </p:spPr>
        <p:txBody>
          <a:bodyPr wrap="none" rtlCol="0">
            <a:spAutoFit/>
          </a:bodyPr>
          <a:lstStyle/>
          <a:p>
            <a:r>
              <a:rPr lang="en-US" altLang="zh-CN" sz="2100" b="1" spc="225" dirty="0">
                <a:solidFill>
                  <a:prstClr val="white"/>
                </a:solidFill>
              </a:rPr>
              <a:t>6.1</a:t>
            </a:r>
            <a:r>
              <a:rPr lang="zh-CN" altLang="en-US" sz="2100" b="1" spc="225" dirty="0">
                <a:solidFill>
                  <a:prstClr val="white"/>
                </a:solidFill>
              </a:rPr>
              <a:t>数据清洗转换</a:t>
            </a:r>
            <a:endParaRPr lang="zh-CN" altLang="en-US" sz="2100" b="1" spc="225" dirty="0">
              <a:solidFill>
                <a:prstClr val="white"/>
              </a:solidFill>
            </a:endParaRPr>
          </a:p>
        </p:txBody>
      </p:sp>
      <p:sp>
        <p:nvSpPr>
          <p:cNvPr id="38" name="矩形 37"/>
          <p:cNvSpPr/>
          <p:nvPr/>
        </p:nvSpPr>
        <p:spPr>
          <a:xfrm>
            <a:off x="452232" y="889323"/>
            <a:ext cx="2809240" cy="460375"/>
          </a:xfrm>
          <a:prstGeom prst="rect">
            <a:avLst/>
          </a:prstGeom>
        </p:spPr>
        <p:txBody>
          <a:bodyPr wrap="none">
            <a:spAutoFit/>
          </a:bodyPr>
          <a:lstStyle/>
          <a:p>
            <a:r>
              <a:rPr lang="zh-CN" altLang="en-US" sz="2400" b="1" dirty="0" smtClean="0">
                <a:solidFill>
                  <a:srgbClr val="3D89BC"/>
                </a:solidFill>
              </a:rPr>
              <a:t>（</a:t>
            </a:r>
            <a:r>
              <a:rPr lang="en-US" altLang="zh-CN" sz="2400" b="1" dirty="0" smtClean="0">
                <a:solidFill>
                  <a:srgbClr val="3D89BC"/>
                </a:solidFill>
              </a:rPr>
              <a:t>2</a:t>
            </a:r>
            <a:r>
              <a:rPr lang="zh-CN" altLang="en-US" sz="2400" b="1" dirty="0" smtClean="0">
                <a:solidFill>
                  <a:srgbClr val="3D89BC"/>
                </a:solidFill>
              </a:rPr>
              <a:t>）格式内容清洗</a:t>
            </a:r>
            <a:endParaRPr lang="en-US" altLang="zh-CN" sz="2400" b="1" dirty="0">
              <a:solidFill>
                <a:srgbClr val="3D89BC"/>
              </a:solidFill>
            </a:endParaRPr>
          </a:p>
        </p:txBody>
      </p:sp>
      <p:sp>
        <p:nvSpPr>
          <p:cNvPr id="4" name="文本框 3"/>
          <p:cNvSpPr txBox="1"/>
          <p:nvPr/>
        </p:nvSpPr>
        <p:spPr>
          <a:xfrm>
            <a:off x="972820" y="2066390"/>
            <a:ext cx="7197725" cy="2585323"/>
          </a:xfrm>
          <a:prstGeom prst="rect">
            <a:avLst/>
          </a:prstGeom>
          <a:noFill/>
        </p:spPr>
        <p:txBody>
          <a:bodyPr wrap="square" rtlCol="0" anchor="t">
            <a:spAutoFit/>
          </a:bodyPr>
          <a:lstStyle/>
          <a:p>
            <a:pPr marL="285750" indent="-285750" fontAlgn="auto">
              <a:lnSpc>
                <a:spcPct val="150000"/>
              </a:lnSpc>
              <a:buClr>
                <a:srgbClr val="3D89BC"/>
              </a:buClr>
              <a:buFont typeface="Wingdings" panose="05000000000000000000" charset="0"/>
              <a:buChar char="l"/>
            </a:pPr>
            <a:endParaRPr lang="zh-CN" altLang="en-US" sz="1400" dirty="0">
              <a:sym typeface="+mn-ea"/>
            </a:endParaRPr>
          </a:p>
          <a:p>
            <a:pPr marL="285750" indent="-285750" fontAlgn="auto">
              <a:lnSpc>
                <a:spcPct val="150000"/>
              </a:lnSpc>
              <a:buClr>
                <a:srgbClr val="3D89BC"/>
              </a:buClr>
              <a:buFont typeface="Wingdings" panose="05000000000000000000" charset="0"/>
              <a:buChar char="l"/>
            </a:pPr>
            <a:endParaRPr lang="zh-CN" altLang="en-US" sz="1400" dirty="0">
              <a:sym typeface="+mn-ea"/>
            </a:endParaRPr>
          </a:p>
          <a:p>
            <a:pPr marL="285750" indent="-285750" fontAlgn="auto">
              <a:lnSpc>
                <a:spcPct val="150000"/>
              </a:lnSpc>
              <a:buClr>
                <a:srgbClr val="3D89BC"/>
              </a:buClr>
              <a:buFont typeface="Wingdings" panose="05000000000000000000" charset="0"/>
              <a:buChar char="l"/>
            </a:pPr>
            <a:r>
              <a:rPr lang="zh-CN" altLang="zh-CN" sz="2000" dirty="0"/>
              <a:t>在源端系统中，数据采集时因人为原因可能存在一些数据不应有的字符，例如身份证号码出现非数字和</a:t>
            </a:r>
            <a:r>
              <a:rPr lang="en-US" altLang="zh-CN" sz="2000" dirty="0"/>
              <a:t>X</a:t>
            </a:r>
            <a:r>
              <a:rPr lang="zh-CN" altLang="zh-CN" sz="2000" dirty="0"/>
              <a:t>的情况，中国人的姓名出现西文字符、阿拉伯数字等情况。此类问题的解决需要采取半自动</a:t>
            </a:r>
            <a:r>
              <a:rPr lang="en-US" altLang="zh-CN" sz="2000" dirty="0"/>
              <a:t>+</a:t>
            </a:r>
            <a:r>
              <a:rPr lang="zh-CN" altLang="zh-CN" sz="2000" dirty="0"/>
              <a:t>人工方式相结合进行清洗</a:t>
            </a:r>
            <a:endParaRPr lang="zh-CN" altLang="en-US" sz="1600" dirty="0"/>
          </a:p>
        </p:txBody>
      </p:sp>
      <p:grpSp>
        <p:nvGrpSpPr>
          <p:cNvPr id="6" name="组合 5"/>
          <p:cNvGrpSpPr/>
          <p:nvPr>
            <p:custDataLst>
              <p:tags r:id="rId1"/>
            </p:custDataLst>
          </p:nvPr>
        </p:nvGrpSpPr>
        <p:grpSpPr>
          <a:xfrm>
            <a:off x="916940" y="1664566"/>
            <a:ext cx="4458970" cy="748665"/>
            <a:chOff x="2272941" y="1793964"/>
            <a:chExt cx="4458789" cy="748938"/>
          </a:xfrm>
        </p:grpSpPr>
        <p:sp>
          <p:nvSpPr>
            <p:cNvPr id="42" name="圆角矩形 41"/>
            <p:cNvSpPr/>
            <p:nvPr>
              <p:custDataLst>
                <p:tags r:id="rId2"/>
              </p:custDataLst>
            </p:nvPr>
          </p:nvSpPr>
          <p:spPr>
            <a:xfrm>
              <a:off x="2368735" y="1968137"/>
              <a:ext cx="4362995" cy="57476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50" name="标题 1"/>
            <p:cNvSpPr txBox="1"/>
            <p:nvPr>
              <p:custDataLst>
                <p:tags r:id="rId3"/>
              </p:custDataLst>
            </p:nvPr>
          </p:nvSpPr>
          <p:spPr>
            <a:xfrm>
              <a:off x="2838068" y="2039799"/>
              <a:ext cx="2985014" cy="373516"/>
            </a:xfrm>
            <a:prstGeom prst="rect">
              <a:avLst/>
            </a:prstGeom>
            <a:noFill/>
          </p:spPr>
          <p:txBody>
            <a:bodyPr wrap="square" rtlCol="0">
              <a:noAutofit/>
            </a:bodyPr>
            <a:lstStyle>
              <a:defPPr>
                <a:defRPr lang="zh-CN"/>
              </a:defPPr>
              <a:lvl1pPr>
                <a:lnSpc>
                  <a:spcPct val="130000"/>
                </a:lnSpc>
                <a:defRPr sz="1200"/>
              </a:lvl1pPr>
            </a:lstStyle>
            <a:p>
              <a:pPr>
                <a:lnSpc>
                  <a:spcPct val="110000"/>
                </a:lnSpc>
              </a:pPr>
              <a:r>
                <a:rPr lang="zh-CN" altLang="en-US" sz="2400" dirty="0" smtClean="0"/>
                <a:t>不应有的字符</a:t>
              </a:r>
              <a:endParaRPr lang="zh-CN" altLang="en-US" sz="2400" dirty="0"/>
            </a:p>
          </p:txBody>
        </p:sp>
        <p:sp>
          <p:nvSpPr>
            <p:cNvPr id="9" name="椭圆形标注 8"/>
            <p:cNvSpPr/>
            <p:nvPr>
              <p:custDataLst>
                <p:tags r:id="rId4"/>
              </p:custDataLst>
            </p:nvPr>
          </p:nvSpPr>
          <p:spPr>
            <a:xfrm>
              <a:off x="2272941" y="1793964"/>
              <a:ext cx="565304" cy="494985"/>
            </a:xfrm>
            <a:prstGeom prst="wedgeEllipseCallout">
              <a:avLst>
                <a:gd name="adj1" fmla="val 23834"/>
                <a:gd name="adj2" fmla="val 68750"/>
              </a:avLst>
            </a:prstGeom>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normAutofit fontScale="95000" lnSpcReduction="10000"/>
            </a:bodyPr>
            <a:lstStyle/>
            <a:p>
              <a:pPr algn="ctr"/>
              <a:r>
                <a:rPr lang="en-US" altLang="zh-CN" dirty="0" smtClean="0">
                  <a:solidFill>
                    <a:schemeClr val="bg1"/>
                  </a:solidFill>
                </a:rPr>
                <a:t>03</a:t>
              </a:r>
              <a:endParaRPr lang="zh-CN" altLang="en-US" dirty="0">
                <a:solidFill>
                  <a:schemeClr val="bg1"/>
                </a:solidFill>
              </a:endParaRPr>
            </a:p>
          </p:txBody>
        </p:sp>
        <p:sp>
          <p:nvSpPr>
            <p:cNvPr id="71" name="任意多边形 70"/>
            <p:cNvSpPr/>
            <p:nvPr>
              <p:custDataLst>
                <p:tags r:id="rId5"/>
              </p:custDataLst>
            </p:nvPr>
          </p:nvSpPr>
          <p:spPr>
            <a:xfrm>
              <a:off x="2458470" y="2455819"/>
              <a:ext cx="4183526" cy="79584"/>
            </a:xfrm>
            <a:custGeom>
              <a:avLst/>
              <a:gdLst>
                <a:gd name="connsiteX0" fmla="*/ 0 w 4183526"/>
                <a:gd name="connsiteY0" fmla="*/ 0 h 79584"/>
                <a:gd name="connsiteX1" fmla="*/ 4183526 w 4183526"/>
                <a:gd name="connsiteY1" fmla="*/ 0 h 79584"/>
                <a:gd name="connsiteX2" fmla="*/ 4146556 w 4183526"/>
                <a:gd name="connsiteY2" fmla="*/ 30504 h 79584"/>
                <a:gd name="connsiteX3" fmla="*/ 3985877 w 4183526"/>
                <a:gd name="connsiteY3" fmla="*/ 79584 h 79584"/>
                <a:gd name="connsiteX4" fmla="*/ 197648 w 4183526"/>
                <a:gd name="connsiteY4" fmla="*/ 79583 h 79584"/>
                <a:gd name="connsiteX5" fmla="*/ 36970 w 4183526"/>
                <a:gd name="connsiteY5" fmla="*/ 30503 h 7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83526" h="79584">
                  <a:moveTo>
                    <a:pt x="0" y="0"/>
                  </a:moveTo>
                  <a:lnTo>
                    <a:pt x="4183526" y="0"/>
                  </a:lnTo>
                  <a:lnTo>
                    <a:pt x="4146556" y="30504"/>
                  </a:lnTo>
                  <a:cubicBezTo>
                    <a:pt x="4100689" y="61491"/>
                    <a:pt x="4045396" y="79584"/>
                    <a:pt x="3985877" y="79584"/>
                  </a:cubicBezTo>
                  <a:lnTo>
                    <a:pt x="197648" y="79583"/>
                  </a:lnTo>
                  <a:cubicBezTo>
                    <a:pt x="138129" y="79583"/>
                    <a:pt x="82836" y="61490"/>
                    <a:pt x="36970" y="3050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25000" lnSpcReduction="20000"/>
            </a:bodyPr>
            <a:lstStyle/>
            <a:p>
              <a:pPr algn="ctr"/>
              <a:endParaRPr lang="zh-CN" altLang="en-US"/>
            </a:p>
          </p:txBody>
        </p:sp>
      </p:grpSp>
    </p:spTree>
  </p:cSld>
  <p:clrMapOvr>
    <a:masterClrMapping/>
  </p:clrMapOvr>
</p:sld>
</file>

<file path=ppt/tags/tag1.xml><?xml version="1.0" encoding="utf-8"?>
<p:tagLst xmlns:p="http://schemas.openxmlformats.org/presentationml/2006/main">
  <p:tag name="KSO_WM_TAG_VERSION" val="1.0"/>
  <p:tag name="KSO_WM_BEAUTIFY_FLAG" val="#wm#"/>
  <p:tag name="KSO_WM_UNIT_TYPE" val="i"/>
  <p:tag name="KSO_WM_UNIT_ID" val="diagram198_4*i*0"/>
  <p:tag name="KSO_WM_TEMPLATE_CATEGORY" val="diagram"/>
  <p:tag name="KSO_WM_TEMPLATE_INDEX" val="198"/>
  <p:tag name="KSO_WM_UNIT_INDEX" val="0"/>
</p:tagLst>
</file>

<file path=ppt/tags/tag10.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3"/>
  <p:tag name="KSO_WM_UNIT_ID" val="diagram198_4*m_i*1_3"/>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11.xml><?xml version="1.0" encoding="utf-8"?>
<p:tagLst xmlns:p="http://schemas.openxmlformats.org/presentationml/2006/main">
  <p:tag name="KSO_WM_TAG_VERSION" val="1.0"/>
  <p:tag name="KSO_WM_BEAUTIFY_FLAG" val="#wm#"/>
  <p:tag name="KSO_WM_UNIT_TYPE" val="i"/>
  <p:tag name="KSO_WM_UNIT_ID" val="diagram198_4*i*0"/>
  <p:tag name="KSO_WM_TEMPLATE_CATEGORY" val="diagram"/>
  <p:tag name="KSO_WM_TEMPLATE_INDEX" val="198"/>
  <p:tag name="KSO_WM_UNIT_INDEX" val="0"/>
</p:tagLst>
</file>

<file path=ppt/tags/tag12.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1"/>
  <p:tag name="KSO_WM_UNIT_ID" val="diagram198_4*m_i*1_1"/>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 name="KSO_WM_UNIT_USESOURCEFORMAT_APPLY" val="0"/>
</p:tagLst>
</file>

<file path=ppt/tags/tag13.xml><?xml version="1.0" encoding="utf-8"?>
<p:tagLst xmlns:p="http://schemas.openxmlformats.org/presentationml/2006/main">
  <p:tag name="KSO_WM_TAG_VERSION" val="1.0"/>
  <p:tag name="KSO_WM_BEAUTIFY_FLAG" val="#wm#"/>
  <p:tag name="KSO_WM_TEMPLATE_CATEGORY" val="diagram"/>
  <p:tag name="KSO_WM_TEMPLATE_INDEX" val="198"/>
  <p:tag name="KSO_WM_UNIT_PRESET_TEXT_LEN" val="32"/>
  <p:tag name="KSO_WM_DIAGRAM_GROUP_CODE" val="m1-1"/>
  <p:tag name="KSO_WM_UNIT_TYPE" val="m_h_f"/>
  <p:tag name="KSO_WM_UNIT_INDEX" val="1_1_1"/>
  <p:tag name="KSO_WM_UNIT_ID" val="diagram198_4*m_h_f*1_1_1"/>
  <p:tag name="KSO_WM_UNIT_CLEAR" val="1"/>
  <p:tag name="KSO_WM_UNIT_LAYERLEVEL" val="1_1_1"/>
  <p:tag name="KSO_WM_UNIT_VALUE" val="16"/>
  <p:tag name="KSO_WM_UNIT_HIGHLIGHT" val="0"/>
  <p:tag name="KSO_WM_UNIT_COMPATIBLE" val="0"/>
  <p:tag name="KSO_WM_UNIT_PRESET_TEXT_INDEX" val="4"/>
  <p:tag name="KSO_WM_UNIT_TEXT_FILL_FORE_SCHEMECOLOR_INDEX" val="13"/>
  <p:tag name="KSO_WM_UNIT_TEXT_FILL_TYPE" val="1"/>
  <p:tag name="KSO_WM_UNIT_USESOURCEFORMAT_APPLY" val="0"/>
</p:tagLst>
</file>

<file path=ppt/tags/tag14.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2"/>
  <p:tag name="KSO_WM_UNIT_ID" val="diagram198_4*m_i*1_2"/>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 name="KSO_WM_UNIT_USESOURCEFORMAT_APPLY" val="0"/>
</p:tagLst>
</file>

<file path=ppt/tags/tag15.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3"/>
  <p:tag name="KSO_WM_UNIT_ID" val="diagram198_4*m_i*1_3"/>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16.xml><?xml version="1.0" encoding="utf-8"?>
<p:tagLst xmlns:p="http://schemas.openxmlformats.org/presentationml/2006/main">
  <p:tag name="KSO_WM_TAG_VERSION" val="1.0"/>
  <p:tag name="KSO_WM_BEAUTIFY_FLAG" val="#wm#"/>
  <p:tag name="KSO_WM_UNIT_TYPE" val="i"/>
  <p:tag name="KSO_WM_UNIT_ID" val="diagram198_4*i*0"/>
  <p:tag name="KSO_WM_TEMPLATE_CATEGORY" val="diagram"/>
  <p:tag name="KSO_WM_TEMPLATE_INDEX" val="198"/>
  <p:tag name="KSO_WM_UNIT_INDEX" val="0"/>
</p:tagLst>
</file>

<file path=ppt/tags/tag17.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1"/>
  <p:tag name="KSO_WM_UNIT_ID" val="diagram198_4*m_i*1_1"/>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 name="KSO_WM_UNIT_USESOURCEFORMAT_APPLY" val="0"/>
</p:tagLst>
</file>

<file path=ppt/tags/tag18.xml><?xml version="1.0" encoding="utf-8"?>
<p:tagLst xmlns:p="http://schemas.openxmlformats.org/presentationml/2006/main">
  <p:tag name="KSO_WM_TAG_VERSION" val="1.0"/>
  <p:tag name="KSO_WM_BEAUTIFY_FLAG" val="#wm#"/>
  <p:tag name="KSO_WM_TEMPLATE_CATEGORY" val="diagram"/>
  <p:tag name="KSO_WM_TEMPLATE_INDEX" val="198"/>
  <p:tag name="KSO_WM_UNIT_PRESET_TEXT_LEN" val="32"/>
  <p:tag name="KSO_WM_DIAGRAM_GROUP_CODE" val="m1-1"/>
  <p:tag name="KSO_WM_UNIT_TYPE" val="m_h_f"/>
  <p:tag name="KSO_WM_UNIT_INDEX" val="1_1_1"/>
  <p:tag name="KSO_WM_UNIT_ID" val="diagram198_4*m_h_f*1_1_1"/>
  <p:tag name="KSO_WM_UNIT_CLEAR" val="1"/>
  <p:tag name="KSO_WM_UNIT_LAYERLEVEL" val="1_1_1"/>
  <p:tag name="KSO_WM_UNIT_VALUE" val="16"/>
  <p:tag name="KSO_WM_UNIT_HIGHLIGHT" val="0"/>
  <p:tag name="KSO_WM_UNIT_COMPATIBLE" val="0"/>
  <p:tag name="KSO_WM_UNIT_PRESET_TEXT_INDEX" val="4"/>
  <p:tag name="KSO_WM_UNIT_TEXT_FILL_FORE_SCHEMECOLOR_INDEX" val="13"/>
  <p:tag name="KSO_WM_UNIT_TEXT_FILL_TYPE" val="1"/>
  <p:tag name="KSO_WM_UNIT_USESOURCEFORMAT_APPLY" val="0"/>
</p:tagLst>
</file>

<file path=ppt/tags/tag19.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2"/>
  <p:tag name="KSO_WM_UNIT_ID" val="diagram198_4*m_i*1_2"/>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 name="KSO_WM_UNIT_USESOURCEFORMAT_APPLY" val="0"/>
</p:tagLst>
</file>

<file path=ppt/tags/tag2.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1"/>
  <p:tag name="KSO_WM_UNIT_ID" val="diagram198_4*m_i*1_1"/>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 name="KSO_WM_UNIT_USESOURCEFORMAT_APPLY" val="0"/>
</p:tagLst>
</file>

<file path=ppt/tags/tag20.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3"/>
  <p:tag name="KSO_WM_UNIT_ID" val="diagram198_4*m_i*1_3"/>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21.xml><?xml version="1.0" encoding="utf-8"?>
<p:tagLst xmlns:p="http://schemas.openxmlformats.org/presentationml/2006/main">
  <p:tag name="KSO_WM_TAG_VERSION" val="1.0"/>
  <p:tag name="KSO_WM_BEAUTIFY_FLAG" val="#wm#"/>
  <p:tag name="KSO_WM_UNIT_TYPE" val="i"/>
  <p:tag name="KSO_WM_UNIT_ID" val="diagram198_4*i*0"/>
  <p:tag name="KSO_WM_TEMPLATE_CATEGORY" val="diagram"/>
  <p:tag name="KSO_WM_TEMPLATE_INDEX" val="198"/>
  <p:tag name="KSO_WM_UNIT_INDEX" val="0"/>
</p:tagLst>
</file>

<file path=ppt/tags/tag22.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1"/>
  <p:tag name="KSO_WM_UNIT_ID" val="diagram198_4*m_i*1_1"/>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 name="KSO_WM_UNIT_USESOURCEFORMAT_APPLY" val="0"/>
</p:tagLst>
</file>

<file path=ppt/tags/tag23.xml><?xml version="1.0" encoding="utf-8"?>
<p:tagLst xmlns:p="http://schemas.openxmlformats.org/presentationml/2006/main">
  <p:tag name="KSO_WM_TAG_VERSION" val="1.0"/>
  <p:tag name="KSO_WM_BEAUTIFY_FLAG" val="#wm#"/>
  <p:tag name="KSO_WM_TEMPLATE_CATEGORY" val="diagram"/>
  <p:tag name="KSO_WM_TEMPLATE_INDEX" val="198"/>
  <p:tag name="KSO_WM_UNIT_PRESET_TEXT_LEN" val="32"/>
  <p:tag name="KSO_WM_DIAGRAM_GROUP_CODE" val="m1-1"/>
  <p:tag name="KSO_WM_UNIT_TYPE" val="m_h_f"/>
  <p:tag name="KSO_WM_UNIT_INDEX" val="1_1_1"/>
  <p:tag name="KSO_WM_UNIT_ID" val="diagram198_4*m_h_f*1_1_1"/>
  <p:tag name="KSO_WM_UNIT_CLEAR" val="1"/>
  <p:tag name="KSO_WM_UNIT_LAYERLEVEL" val="1_1_1"/>
  <p:tag name="KSO_WM_UNIT_VALUE" val="16"/>
  <p:tag name="KSO_WM_UNIT_HIGHLIGHT" val="0"/>
  <p:tag name="KSO_WM_UNIT_COMPATIBLE" val="0"/>
  <p:tag name="KSO_WM_UNIT_PRESET_TEXT_INDEX" val="4"/>
  <p:tag name="KSO_WM_UNIT_TEXT_FILL_FORE_SCHEMECOLOR_INDEX" val="13"/>
  <p:tag name="KSO_WM_UNIT_TEXT_FILL_TYPE" val="1"/>
  <p:tag name="KSO_WM_UNIT_USESOURCEFORMAT_APPLY" val="0"/>
</p:tagLst>
</file>

<file path=ppt/tags/tag24.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2"/>
  <p:tag name="KSO_WM_UNIT_ID" val="diagram198_4*m_i*1_2"/>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 name="KSO_WM_UNIT_USESOURCEFORMAT_APPLY" val="0"/>
</p:tagLst>
</file>

<file path=ppt/tags/tag25.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3"/>
  <p:tag name="KSO_WM_UNIT_ID" val="diagram198_4*m_i*1_3"/>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26.xml><?xml version="1.0" encoding="utf-8"?>
<p:tagLst xmlns:p="http://schemas.openxmlformats.org/presentationml/2006/main">
  <p:tag name="KSO_WM_TAG_VERSION" val="1.0"/>
  <p:tag name="KSO_WM_BEAUTIFY_FLAG" val="#wm#"/>
  <p:tag name="KSO_WM_UNIT_TYPE" val="i"/>
  <p:tag name="KSO_WM_UNIT_ID" val="diagram198_4*i*0"/>
  <p:tag name="KSO_WM_TEMPLATE_CATEGORY" val="diagram"/>
  <p:tag name="KSO_WM_TEMPLATE_INDEX" val="198"/>
  <p:tag name="KSO_WM_UNIT_INDEX" val="0"/>
</p:tagLst>
</file>

<file path=ppt/tags/tag27.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1"/>
  <p:tag name="KSO_WM_UNIT_ID" val="diagram198_4*m_i*1_1"/>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 name="KSO_WM_UNIT_USESOURCEFORMAT_APPLY" val="0"/>
</p:tagLst>
</file>

<file path=ppt/tags/tag28.xml><?xml version="1.0" encoding="utf-8"?>
<p:tagLst xmlns:p="http://schemas.openxmlformats.org/presentationml/2006/main">
  <p:tag name="KSO_WM_TAG_VERSION" val="1.0"/>
  <p:tag name="KSO_WM_BEAUTIFY_FLAG" val="#wm#"/>
  <p:tag name="KSO_WM_TEMPLATE_CATEGORY" val="diagram"/>
  <p:tag name="KSO_WM_TEMPLATE_INDEX" val="198"/>
  <p:tag name="KSO_WM_UNIT_PRESET_TEXT_LEN" val="32"/>
  <p:tag name="KSO_WM_DIAGRAM_GROUP_CODE" val="m1-1"/>
  <p:tag name="KSO_WM_UNIT_TYPE" val="m_h_f"/>
  <p:tag name="KSO_WM_UNIT_INDEX" val="1_1_1"/>
  <p:tag name="KSO_WM_UNIT_ID" val="diagram198_4*m_h_f*1_1_1"/>
  <p:tag name="KSO_WM_UNIT_CLEAR" val="1"/>
  <p:tag name="KSO_WM_UNIT_LAYERLEVEL" val="1_1_1"/>
  <p:tag name="KSO_WM_UNIT_VALUE" val="16"/>
  <p:tag name="KSO_WM_UNIT_HIGHLIGHT" val="0"/>
  <p:tag name="KSO_WM_UNIT_COMPATIBLE" val="0"/>
  <p:tag name="KSO_WM_UNIT_PRESET_TEXT_INDEX" val="4"/>
  <p:tag name="KSO_WM_UNIT_TEXT_FILL_FORE_SCHEMECOLOR_INDEX" val="13"/>
  <p:tag name="KSO_WM_UNIT_TEXT_FILL_TYPE" val="1"/>
  <p:tag name="KSO_WM_UNIT_USESOURCEFORMAT_APPLY" val="0"/>
</p:tagLst>
</file>

<file path=ppt/tags/tag29.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2"/>
  <p:tag name="KSO_WM_UNIT_ID" val="diagram198_4*m_i*1_2"/>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 name="KSO_WM_UNIT_USESOURCEFORMAT_APPLY" val="0"/>
</p:tagLst>
</file>

<file path=ppt/tags/tag3.xml><?xml version="1.0" encoding="utf-8"?>
<p:tagLst xmlns:p="http://schemas.openxmlformats.org/presentationml/2006/main">
  <p:tag name="KSO_WM_TAG_VERSION" val="1.0"/>
  <p:tag name="KSO_WM_BEAUTIFY_FLAG" val="#wm#"/>
  <p:tag name="KSO_WM_TEMPLATE_CATEGORY" val="diagram"/>
  <p:tag name="KSO_WM_TEMPLATE_INDEX" val="198"/>
  <p:tag name="KSO_WM_UNIT_PRESET_TEXT_LEN" val="32"/>
  <p:tag name="KSO_WM_DIAGRAM_GROUP_CODE" val="m1-1"/>
  <p:tag name="KSO_WM_UNIT_TYPE" val="m_h_f"/>
  <p:tag name="KSO_WM_UNIT_INDEX" val="1_1_1"/>
  <p:tag name="KSO_WM_UNIT_ID" val="diagram198_4*m_h_f*1_1_1"/>
  <p:tag name="KSO_WM_UNIT_CLEAR" val="1"/>
  <p:tag name="KSO_WM_UNIT_LAYERLEVEL" val="1_1_1"/>
  <p:tag name="KSO_WM_UNIT_VALUE" val="16"/>
  <p:tag name="KSO_WM_UNIT_HIGHLIGHT" val="0"/>
  <p:tag name="KSO_WM_UNIT_COMPATIBLE" val="0"/>
  <p:tag name="KSO_WM_UNIT_PRESET_TEXT_INDEX" val="4"/>
  <p:tag name="KSO_WM_UNIT_TEXT_FILL_FORE_SCHEMECOLOR_INDEX" val="13"/>
  <p:tag name="KSO_WM_UNIT_TEXT_FILL_TYPE" val="1"/>
  <p:tag name="KSO_WM_UNIT_USESOURCEFORMAT_APPLY" val="0"/>
</p:tagLst>
</file>

<file path=ppt/tags/tag30.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3"/>
  <p:tag name="KSO_WM_UNIT_ID" val="diagram198_4*m_i*1_3"/>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31.xml><?xml version="1.0" encoding="utf-8"?>
<p:tagLst xmlns:p="http://schemas.openxmlformats.org/presentationml/2006/main">
  <p:tag name="KSO_WM_TAG_VERSION" val="1.0"/>
  <p:tag name="KSO_WM_BEAUTIFY_FLAG" val="#wm#"/>
  <p:tag name="KSO_WM_UNIT_TYPE" val="i"/>
  <p:tag name="KSO_WM_UNIT_ID" val="diagram198_4*i*0"/>
  <p:tag name="KSO_WM_TEMPLATE_CATEGORY" val="diagram"/>
  <p:tag name="KSO_WM_TEMPLATE_INDEX" val="198"/>
  <p:tag name="KSO_WM_UNIT_INDEX" val="0"/>
</p:tagLst>
</file>

<file path=ppt/tags/tag32.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1"/>
  <p:tag name="KSO_WM_UNIT_ID" val="diagram198_4*m_i*1_1"/>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 name="KSO_WM_UNIT_USESOURCEFORMAT_APPLY" val="0"/>
</p:tagLst>
</file>

<file path=ppt/tags/tag33.xml><?xml version="1.0" encoding="utf-8"?>
<p:tagLst xmlns:p="http://schemas.openxmlformats.org/presentationml/2006/main">
  <p:tag name="KSO_WM_TAG_VERSION" val="1.0"/>
  <p:tag name="KSO_WM_BEAUTIFY_FLAG" val="#wm#"/>
  <p:tag name="KSO_WM_TEMPLATE_CATEGORY" val="diagram"/>
  <p:tag name="KSO_WM_TEMPLATE_INDEX" val="198"/>
  <p:tag name="KSO_WM_UNIT_PRESET_TEXT_LEN" val="32"/>
  <p:tag name="KSO_WM_DIAGRAM_GROUP_CODE" val="m1-1"/>
  <p:tag name="KSO_WM_UNIT_TYPE" val="m_h_f"/>
  <p:tag name="KSO_WM_UNIT_INDEX" val="1_1_1"/>
  <p:tag name="KSO_WM_UNIT_ID" val="diagram198_4*m_h_f*1_1_1"/>
  <p:tag name="KSO_WM_UNIT_CLEAR" val="1"/>
  <p:tag name="KSO_WM_UNIT_LAYERLEVEL" val="1_1_1"/>
  <p:tag name="KSO_WM_UNIT_VALUE" val="16"/>
  <p:tag name="KSO_WM_UNIT_HIGHLIGHT" val="0"/>
  <p:tag name="KSO_WM_UNIT_COMPATIBLE" val="0"/>
  <p:tag name="KSO_WM_UNIT_PRESET_TEXT_INDEX" val="4"/>
  <p:tag name="KSO_WM_UNIT_TEXT_FILL_FORE_SCHEMECOLOR_INDEX" val="13"/>
  <p:tag name="KSO_WM_UNIT_TEXT_FILL_TYPE" val="1"/>
  <p:tag name="KSO_WM_UNIT_USESOURCEFORMAT_APPLY" val="0"/>
</p:tagLst>
</file>

<file path=ppt/tags/tag34.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2"/>
  <p:tag name="KSO_WM_UNIT_ID" val="diagram198_4*m_i*1_2"/>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 name="KSO_WM_UNIT_USESOURCEFORMAT_APPLY" val="0"/>
</p:tagLst>
</file>

<file path=ppt/tags/tag35.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3"/>
  <p:tag name="KSO_WM_UNIT_ID" val="diagram198_4*m_i*1_3"/>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36.xml><?xml version="1.0" encoding="utf-8"?>
<p:tagLst xmlns:p="http://schemas.openxmlformats.org/presentationml/2006/main">
  <p:tag name="KSO_WM_TAG_VERSION" val="1.0"/>
  <p:tag name="KSO_WM_BEAUTIFY_FLAG" val="#wm#"/>
  <p:tag name="KSO_WM_UNIT_TYPE" val="i"/>
  <p:tag name="KSO_WM_UNIT_ID" val="diagram198_4*i*0"/>
  <p:tag name="KSO_WM_TEMPLATE_CATEGORY" val="diagram"/>
  <p:tag name="KSO_WM_TEMPLATE_INDEX" val="198"/>
  <p:tag name="KSO_WM_UNIT_INDEX" val="0"/>
</p:tagLst>
</file>

<file path=ppt/tags/tag37.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1"/>
  <p:tag name="KSO_WM_UNIT_ID" val="diagram198_4*m_i*1_1"/>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 name="KSO_WM_UNIT_USESOURCEFORMAT_APPLY" val="0"/>
</p:tagLst>
</file>

<file path=ppt/tags/tag38.xml><?xml version="1.0" encoding="utf-8"?>
<p:tagLst xmlns:p="http://schemas.openxmlformats.org/presentationml/2006/main">
  <p:tag name="KSO_WM_TAG_VERSION" val="1.0"/>
  <p:tag name="KSO_WM_BEAUTIFY_FLAG" val="#wm#"/>
  <p:tag name="KSO_WM_TEMPLATE_CATEGORY" val="diagram"/>
  <p:tag name="KSO_WM_TEMPLATE_INDEX" val="198"/>
  <p:tag name="KSO_WM_UNIT_PRESET_TEXT_LEN" val="32"/>
  <p:tag name="KSO_WM_DIAGRAM_GROUP_CODE" val="m1-1"/>
  <p:tag name="KSO_WM_UNIT_TYPE" val="m_h_f"/>
  <p:tag name="KSO_WM_UNIT_INDEX" val="1_1_1"/>
  <p:tag name="KSO_WM_UNIT_ID" val="diagram198_4*m_h_f*1_1_1"/>
  <p:tag name="KSO_WM_UNIT_CLEAR" val="1"/>
  <p:tag name="KSO_WM_UNIT_LAYERLEVEL" val="1_1_1"/>
  <p:tag name="KSO_WM_UNIT_VALUE" val="16"/>
  <p:tag name="KSO_WM_UNIT_HIGHLIGHT" val="0"/>
  <p:tag name="KSO_WM_UNIT_COMPATIBLE" val="0"/>
  <p:tag name="KSO_WM_UNIT_PRESET_TEXT_INDEX" val="4"/>
  <p:tag name="KSO_WM_UNIT_TEXT_FILL_FORE_SCHEMECOLOR_INDEX" val="13"/>
  <p:tag name="KSO_WM_UNIT_TEXT_FILL_TYPE" val="1"/>
  <p:tag name="KSO_WM_UNIT_USESOURCEFORMAT_APPLY" val="0"/>
</p:tagLst>
</file>

<file path=ppt/tags/tag39.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2"/>
  <p:tag name="KSO_WM_UNIT_ID" val="diagram198_4*m_i*1_2"/>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 name="KSO_WM_UNIT_USESOURCEFORMAT_APPLY" val="0"/>
</p:tagLst>
</file>

<file path=ppt/tags/tag4.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2"/>
  <p:tag name="KSO_WM_UNIT_ID" val="diagram198_4*m_i*1_2"/>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 name="KSO_WM_UNIT_USESOURCEFORMAT_APPLY" val="0"/>
</p:tagLst>
</file>

<file path=ppt/tags/tag40.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3"/>
  <p:tag name="KSO_WM_UNIT_ID" val="diagram198_4*m_i*1_3"/>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41.xml><?xml version="1.0" encoding="utf-8"?>
<p:tagLst xmlns:p="http://schemas.openxmlformats.org/presentationml/2006/main">
  <p:tag name="KSO_WM_TAG_VERSION" val="1.0"/>
  <p:tag name="KSO_WM_BEAUTIFY_FLAG" val="#wm#"/>
  <p:tag name="KSO_WM_UNIT_TYPE" val="i"/>
  <p:tag name="KSO_WM_UNIT_ID" val="diagram198_4*i*0"/>
  <p:tag name="KSO_WM_TEMPLATE_CATEGORY" val="diagram"/>
  <p:tag name="KSO_WM_TEMPLATE_INDEX" val="198"/>
  <p:tag name="KSO_WM_UNIT_INDEX" val="0"/>
</p:tagLst>
</file>

<file path=ppt/tags/tag42.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1"/>
  <p:tag name="KSO_WM_UNIT_ID" val="diagram198_4*m_i*1_1"/>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 name="KSO_WM_UNIT_USESOURCEFORMAT_APPLY" val="0"/>
</p:tagLst>
</file>

<file path=ppt/tags/tag43.xml><?xml version="1.0" encoding="utf-8"?>
<p:tagLst xmlns:p="http://schemas.openxmlformats.org/presentationml/2006/main">
  <p:tag name="KSO_WM_TAG_VERSION" val="1.0"/>
  <p:tag name="KSO_WM_BEAUTIFY_FLAG" val="#wm#"/>
  <p:tag name="KSO_WM_TEMPLATE_CATEGORY" val="diagram"/>
  <p:tag name="KSO_WM_TEMPLATE_INDEX" val="198"/>
  <p:tag name="KSO_WM_UNIT_PRESET_TEXT_LEN" val="32"/>
  <p:tag name="KSO_WM_DIAGRAM_GROUP_CODE" val="m1-1"/>
  <p:tag name="KSO_WM_UNIT_TYPE" val="m_h_f"/>
  <p:tag name="KSO_WM_UNIT_INDEX" val="1_1_1"/>
  <p:tag name="KSO_WM_UNIT_ID" val="diagram198_4*m_h_f*1_1_1"/>
  <p:tag name="KSO_WM_UNIT_CLEAR" val="1"/>
  <p:tag name="KSO_WM_UNIT_LAYERLEVEL" val="1_1_1"/>
  <p:tag name="KSO_WM_UNIT_VALUE" val="16"/>
  <p:tag name="KSO_WM_UNIT_HIGHLIGHT" val="0"/>
  <p:tag name="KSO_WM_UNIT_COMPATIBLE" val="0"/>
  <p:tag name="KSO_WM_UNIT_PRESET_TEXT_INDEX" val="4"/>
  <p:tag name="KSO_WM_UNIT_TEXT_FILL_FORE_SCHEMECOLOR_INDEX" val="13"/>
  <p:tag name="KSO_WM_UNIT_TEXT_FILL_TYPE" val="1"/>
  <p:tag name="KSO_WM_UNIT_USESOURCEFORMAT_APPLY" val="0"/>
</p:tagLst>
</file>

<file path=ppt/tags/tag44.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2"/>
  <p:tag name="KSO_WM_UNIT_ID" val="diagram198_4*m_i*1_2"/>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 name="KSO_WM_UNIT_USESOURCEFORMAT_APPLY" val="0"/>
</p:tagLst>
</file>

<file path=ppt/tags/tag45.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3"/>
  <p:tag name="KSO_WM_UNIT_ID" val="diagram198_4*m_i*1_3"/>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46.xml><?xml version="1.0" encoding="utf-8"?>
<p:tagLst xmlns:p="http://schemas.openxmlformats.org/presentationml/2006/main">
  <p:tag name="KSO_WM_TAG_VERSION" val="1.0"/>
  <p:tag name="KSO_WM_BEAUTIFY_FLAG" val="#wm#"/>
  <p:tag name="KSO_WM_UNIT_TYPE" val="i"/>
  <p:tag name="KSO_WM_UNIT_ID" val="diagram198_4*i*0"/>
  <p:tag name="KSO_WM_TEMPLATE_CATEGORY" val="diagram"/>
  <p:tag name="KSO_WM_TEMPLATE_INDEX" val="198"/>
  <p:tag name="KSO_WM_UNIT_INDEX" val="0"/>
</p:tagLst>
</file>

<file path=ppt/tags/tag47.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1"/>
  <p:tag name="KSO_WM_UNIT_ID" val="diagram198_4*m_i*1_1"/>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 name="KSO_WM_UNIT_USESOURCEFORMAT_APPLY" val="0"/>
</p:tagLst>
</file>

<file path=ppt/tags/tag48.xml><?xml version="1.0" encoding="utf-8"?>
<p:tagLst xmlns:p="http://schemas.openxmlformats.org/presentationml/2006/main">
  <p:tag name="KSO_WM_TAG_VERSION" val="1.0"/>
  <p:tag name="KSO_WM_BEAUTIFY_FLAG" val="#wm#"/>
  <p:tag name="KSO_WM_TEMPLATE_CATEGORY" val="diagram"/>
  <p:tag name="KSO_WM_TEMPLATE_INDEX" val="198"/>
  <p:tag name="KSO_WM_UNIT_PRESET_TEXT_LEN" val="32"/>
  <p:tag name="KSO_WM_DIAGRAM_GROUP_CODE" val="m1-1"/>
  <p:tag name="KSO_WM_UNIT_TYPE" val="m_h_f"/>
  <p:tag name="KSO_WM_UNIT_INDEX" val="1_1_1"/>
  <p:tag name="KSO_WM_UNIT_ID" val="diagram198_4*m_h_f*1_1_1"/>
  <p:tag name="KSO_WM_UNIT_CLEAR" val="1"/>
  <p:tag name="KSO_WM_UNIT_LAYERLEVEL" val="1_1_1"/>
  <p:tag name="KSO_WM_UNIT_VALUE" val="16"/>
  <p:tag name="KSO_WM_UNIT_HIGHLIGHT" val="0"/>
  <p:tag name="KSO_WM_UNIT_COMPATIBLE" val="0"/>
  <p:tag name="KSO_WM_UNIT_PRESET_TEXT_INDEX" val="4"/>
  <p:tag name="KSO_WM_UNIT_TEXT_FILL_FORE_SCHEMECOLOR_INDEX" val="13"/>
  <p:tag name="KSO_WM_UNIT_TEXT_FILL_TYPE" val="1"/>
  <p:tag name="KSO_WM_UNIT_USESOURCEFORMAT_APPLY" val="0"/>
</p:tagLst>
</file>

<file path=ppt/tags/tag49.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2"/>
  <p:tag name="KSO_WM_UNIT_ID" val="diagram198_4*m_i*1_2"/>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 name="KSO_WM_UNIT_USESOURCEFORMAT_APPLY" val="0"/>
</p:tagLst>
</file>

<file path=ppt/tags/tag5.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3"/>
  <p:tag name="KSO_WM_UNIT_ID" val="diagram198_4*m_i*1_3"/>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50.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3"/>
  <p:tag name="KSO_WM_UNIT_ID" val="diagram198_4*m_i*1_3"/>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51.xml><?xml version="1.0" encoding="utf-8"?>
<p:tagLst xmlns:p="http://schemas.openxmlformats.org/presentationml/2006/main">
  <p:tag name="KSO_WM_TAG_VERSION" val="1.0"/>
  <p:tag name="KSO_WM_BEAUTIFY_FLAG" val="#wm#"/>
  <p:tag name="KSO_WM_UNIT_TYPE" val="i"/>
  <p:tag name="KSO_WM_UNIT_ID" val="diagram198_4*i*0"/>
  <p:tag name="KSO_WM_TEMPLATE_CATEGORY" val="diagram"/>
  <p:tag name="KSO_WM_TEMPLATE_INDEX" val="198"/>
  <p:tag name="KSO_WM_UNIT_INDEX" val="0"/>
</p:tagLst>
</file>

<file path=ppt/tags/tag52.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1"/>
  <p:tag name="KSO_WM_UNIT_ID" val="diagram198_4*m_i*1_1"/>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 name="KSO_WM_UNIT_USESOURCEFORMAT_APPLY" val="0"/>
</p:tagLst>
</file>

<file path=ppt/tags/tag53.xml><?xml version="1.0" encoding="utf-8"?>
<p:tagLst xmlns:p="http://schemas.openxmlformats.org/presentationml/2006/main">
  <p:tag name="KSO_WM_TAG_VERSION" val="1.0"/>
  <p:tag name="KSO_WM_BEAUTIFY_FLAG" val="#wm#"/>
  <p:tag name="KSO_WM_TEMPLATE_CATEGORY" val="diagram"/>
  <p:tag name="KSO_WM_TEMPLATE_INDEX" val="198"/>
  <p:tag name="KSO_WM_UNIT_PRESET_TEXT_LEN" val="32"/>
  <p:tag name="KSO_WM_DIAGRAM_GROUP_CODE" val="m1-1"/>
  <p:tag name="KSO_WM_UNIT_TYPE" val="m_h_f"/>
  <p:tag name="KSO_WM_UNIT_INDEX" val="1_1_1"/>
  <p:tag name="KSO_WM_UNIT_ID" val="diagram198_4*m_h_f*1_1_1"/>
  <p:tag name="KSO_WM_UNIT_CLEAR" val="1"/>
  <p:tag name="KSO_WM_UNIT_LAYERLEVEL" val="1_1_1"/>
  <p:tag name="KSO_WM_UNIT_VALUE" val="16"/>
  <p:tag name="KSO_WM_UNIT_HIGHLIGHT" val="0"/>
  <p:tag name="KSO_WM_UNIT_COMPATIBLE" val="0"/>
  <p:tag name="KSO_WM_UNIT_PRESET_TEXT_INDEX" val="4"/>
  <p:tag name="KSO_WM_UNIT_TEXT_FILL_FORE_SCHEMECOLOR_INDEX" val="13"/>
  <p:tag name="KSO_WM_UNIT_TEXT_FILL_TYPE" val="1"/>
  <p:tag name="KSO_WM_UNIT_USESOURCEFORMAT_APPLY" val="0"/>
</p:tagLst>
</file>

<file path=ppt/tags/tag54.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2"/>
  <p:tag name="KSO_WM_UNIT_ID" val="diagram198_4*m_i*1_2"/>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 name="KSO_WM_UNIT_USESOURCEFORMAT_APPLY" val="0"/>
</p:tagLst>
</file>

<file path=ppt/tags/tag55.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3"/>
  <p:tag name="KSO_WM_UNIT_ID" val="diagram198_4*m_i*1_3"/>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56.xml><?xml version="1.0" encoding="utf-8"?>
<p:tagLst xmlns:p="http://schemas.openxmlformats.org/presentationml/2006/main">
  <p:tag name="KSO_WM_TAG_VERSION" val="1.0"/>
  <p:tag name="KSO_WM_BEAUTIFY_FLAG" val="#wm#"/>
  <p:tag name="KSO_WM_UNIT_TYPE" val="i"/>
  <p:tag name="KSO_WM_UNIT_ID" val="diagram198_4*i*0"/>
  <p:tag name="KSO_WM_TEMPLATE_CATEGORY" val="diagram"/>
  <p:tag name="KSO_WM_TEMPLATE_INDEX" val="198"/>
  <p:tag name="KSO_WM_UNIT_INDEX" val="0"/>
</p:tagLst>
</file>

<file path=ppt/tags/tag57.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1"/>
  <p:tag name="KSO_WM_UNIT_ID" val="diagram198_4*m_i*1_1"/>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 name="KSO_WM_UNIT_USESOURCEFORMAT_APPLY" val="0"/>
</p:tagLst>
</file>

<file path=ppt/tags/tag58.xml><?xml version="1.0" encoding="utf-8"?>
<p:tagLst xmlns:p="http://schemas.openxmlformats.org/presentationml/2006/main">
  <p:tag name="KSO_WM_TAG_VERSION" val="1.0"/>
  <p:tag name="KSO_WM_BEAUTIFY_FLAG" val="#wm#"/>
  <p:tag name="KSO_WM_TEMPLATE_CATEGORY" val="diagram"/>
  <p:tag name="KSO_WM_TEMPLATE_INDEX" val="198"/>
  <p:tag name="KSO_WM_UNIT_PRESET_TEXT_LEN" val="32"/>
  <p:tag name="KSO_WM_DIAGRAM_GROUP_CODE" val="m1-1"/>
  <p:tag name="KSO_WM_UNIT_TYPE" val="m_h_f"/>
  <p:tag name="KSO_WM_UNIT_INDEX" val="1_1_1"/>
  <p:tag name="KSO_WM_UNIT_ID" val="diagram198_4*m_h_f*1_1_1"/>
  <p:tag name="KSO_WM_UNIT_CLEAR" val="1"/>
  <p:tag name="KSO_WM_UNIT_LAYERLEVEL" val="1_1_1"/>
  <p:tag name="KSO_WM_UNIT_VALUE" val="16"/>
  <p:tag name="KSO_WM_UNIT_HIGHLIGHT" val="0"/>
  <p:tag name="KSO_WM_UNIT_COMPATIBLE" val="0"/>
  <p:tag name="KSO_WM_UNIT_PRESET_TEXT_INDEX" val="4"/>
  <p:tag name="KSO_WM_UNIT_TEXT_FILL_FORE_SCHEMECOLOR_INDEX" val="13"/>
  <p:tag name="KSO_WM_UNIT_TEXT_FILL_TYPE" val="1"/>
  <p:tag name="KSO_WM_UNIT_USESOURCEFORMAT_APPLY" val="0"/>
</p:tagLst>
</file>

<file path=ppt/tags/tag59.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2"/>
  <p:tag name="KSO_WM_UNIT_ID" val="diagram198_4*m_i*1_2"/>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 name="KSO_WM_UNIT_USESOURCEFORMAT_APPLY" val="0"/>
</p:tagLst>
</file>

<file path=ppt/tags/tag6.xml><?xml version="1.0" encoding="utf-8"?>
<p:tagLst xmlns:p="http://schemas.openxmlformats.org/presentationml/2006/main">
  <p:tag name="KSO_WM_TAG_VERSION" val="1.0"/>
  <p:tag name="KSO_WM_BEAUTIFY_FLAG" val="#wm#"/>
  <p:tag name="KSO_WM_UNIT_TYPE" val="i"/>
  <p:tag name="KSO_WM_UNIT_ID" val="diagram198_4*i*0"/>
  <p:tag name="KSO_WM_TEMPLATE_CATEGORY" val="diagram"/>
  <p:tag name="KSO_WM_TEMPLATE_INDEX" val="198"/>
  <p:tag name="KSO_WM_UNIT_INDEX" val="0"/>
</p:tagLst>
</file>

<file path=ppt/tags/tag60.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3"/>
  <p:tag name="KSO_WM_UNIT_ID" val="diagram198_4*m_i*1_3"/>
  <p:tag name="KSO_WM_UNIT_CLEAR" val="1"/>
  <p:tag name="KSO_WM_UNIT_LAYERLEVEL" val="1_1"/>
  <p:tag name="KSO_WM_DIAGRAM_GROUP_CODE" val="m1-1"/>
  <p:tag name="KSO_WM_UNIT_FILL_FORE_SCHEMECOLOR_INDEX" val="5"/>
  <p:tag name="KSO_WM_UNIT_FILL_TYPE" val="1"/>
  <p:tag name="KSO_WM_UNIT_TEXT_FILL_FORE_SCHEMECOLOR_INDEX" val="2"/>
  <p:tag name="KSO_WM_UNIT_TEXT_FILL_TYPE" val="1"/>
  <p:tag name="KSO_WM_UNIT_USESOURCEFORMAT_APPLY" val="0"/>
</p:tagLst>
</file>

<file path=ppt/tags/tag7.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1"/>
  <p:tag name="KSO_WM_UNIT_ID" val="diagram198_4*m_i*1_1"/>
  <p:tag name="KSO_WM_UNIT_CLEAR" val="1"/>
  <p:tag name="KSO_WM_UNIT_LAYERLEVEL" val="1_1"/>
  <p:tag name="KSO_WM_DIAGRAM_GROUP_CODE" val="m1-1"/>
  <p:tag name="KSO_WM_UNIT_FILL_FORE_SCHEMECOLOR_INDEX" val="14"/>
  <p:tag name="KSO_WM_UNIT_FILL_TYPE" val="1"/>
  <p:tag name="KSO_WM_UNIT_TEXT_FILL_FORE_SCHEMECOLOR_INDEX" val="2"/>
  <p:tag name="KSO_WM_UNIT_TEXT_FILL_TYPE" val="1"/>
  <p:tag name="KSO_WM_UNIT_USESOURCEFORMAT_APPLY" val="0"/>
</p:tagLst>
</file>

<file path=ppt/tags/tag8.xml><?xml version="1.0" encoding="utf-8"?>
<p:tagLst xmlns:p="http://schemas.openxmlformats.org/presentationml/2006/main">
  <p:tag name="KSO_WM_TAG_VERSION" val="1.0"/>
  <p:tag name="KSO_WM_BEAUTIFY_FLAG" val="#wm#"/>
  <p:tag name="KSO_WM_TEMPLATE_CATEGORY" val="diagram"/>
  <p:tag name="KSO_WM_TEMPLATE_INDEX" val="198"/>
  <p:tag name="KSO_WM_UNIT_PRESET_TEXT_LEN" val="32"/>
  <p:tag name="KSO_WM_DIAGRAM_GROUP_CODE" val="m1-1"/>
  <p:tag name="KSO_WM_UNIT_TYPE" val="m_h_f"/>
  <p:tag name="KSO_WM_UNIT_INDEX" val="1_1_1"/>
  <p:tag name="KSO_WM_UNIT_ID" val="diagram198_4*m_h_f*1_1_1"/>
  <p:tag name="KSO_WM_UNIT_CLEAR" val="1"/>
  <p:tag name="KSO_WM_UNIT_LAYERLEVEL" val="1_1_1"/>
  <p:tag name="KSO_WM_UNIT_VALUE" val="16"/>
  <p:tag name="KSO_WM_UNIT_HIGHLIGHT" val="0"/>
  <p:tag name="KSO_WM_UNIT_COMPATIBLE" val="0"/>
  <p:tag name="KSO_WM_UNIT_PRESET_TEXT_INDEX" val="4"/>
  <p:tag name="KSO_WM_UNIT_TEXT_FILL_FORE_SCHEMECOLOR_INDEX" val="13"/>
  <p:tag name="KSO_WM_UNIT_TEXT_FILL_TYPE" val="1"/>
  <p:tag name="KSO_WM_UNIT_USESOURCEFORMAT_APPLY" val="0"/>
</p:tagLst>
</file>

<file path=ppt/tags/tag9.xml><?xml version="1.0" encoding="utf-8"?>
<p:tagLst xmlns:p="http://schemas.openxmlformats.org/presentationml/2006/main">
  <p:tag name="KSO_WM_TAG_VERSION" val="1.0"/>
  <p:tag name="KSO_WM_BEAUTIFY_FLAG" val="#wm#"/>
  <p:tag name="KSO_WM_TEMPLATE_CATEGORY" val="diagram"/>
  <p:tag name="KSO_WM_TEMPLATE_INDEX" val="198"/>
  <p:tag name="KSO_WM_UNIT_TYPE" val="m_i"/>
  <p:tag name="KSO_WM_UNIT_INDEX" val="1_2"/>
  <p:tag name="KSO_WM_UNIT_ID" val="diagram198_4*m_i*1_2"/>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 name="KSO_WM_UNIT_USESOURCEFORMAT_APPLY" val="0"/>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4">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7600</Words>
  <Application>WPS 演示</Application>
  <PresentationFormat>全屏显示(4:3)</PresentationFormat>
  <Paragraphs>612</Paragraphs>
  <Slides>48</Slides>
  <Notes>11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48</vt:i4>
      </vt:variant>
    </vt:vector>
  </HeadingPairs>
  <TitlesOfParts>
    <vt:vector size="57" baseType="lpstr">
      <vt:lpstr>Arial</vt:lpstr>
      <vt:lpstr>宋体</vt:lpstr>
      <vt:lpstr>Wingdings</vt:lpstr>
      <vt:lpstr>微软雅黑</vt:lpstr>
      <vt:lpstr>Impact</vt:lpstr>
      <vt:lpstr>Wingdings</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cstor</dc:creator>
  <cp:lastModifiedBy>Administrator</cp:lastModifiedBy>
  <cp:revision>518</cp:revision>
  <dcterms:created xsi:type="dcterms:W3CDTF">2015-11-23T03:31:00Z</dcterms:created>
  <dcterms:modified xsi:type="dcterms:W3CDTF">2020-05-26T06:10:10Z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2052-11.1.0.9662</vt:lpwstr>
  </property>
</Properties>
</file>