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0"/>
  </p:notesMasterIdLst>
  <p:sldIdLst>
    <p:sldId id="391" r:id="rId2"/>
    <p:sldId id="373" r:id="rId3"/>
    <p:sldId id="376" r:id="rId4"/>
    <p:sldId id="396" r:id="rId5"/>
    <p:sldId id="397" r:id="rId6"/>
    <p:sldId id="395" r:id="rId7"/>
    <p:sldId id="398" r:id="rId8"/>
    <p:sldId id="393" r:id="rId9"/>
  </p:sldIdLst>
  <p:sldSz cx="9144000" cy="5143500" type="screen16x9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正大黑简体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Impact" pitchFamily="34" charset="0"/>
      <p:regular r:id="rId18"/>
    </p:embeddedFont>
    <p:embeddedFont>
      <p:font typeface="Mongolian Baiti" pitchFamily="66" charset="0"/>
      <p:regular r:id="rId19"/>
    </p:embeddedFont>
    <p:embeddedFont>
      <p:font typeface="Open Sans" charset="0"/>
      <p:regular r:id="rId20"/>
      <p:bold r:id="rId21"/>
      <p:italic r:id="rId22"/>
      <p:boldItalic r:id="rId23"/>
    </p:embeddedFont>
    <p:embeddedFont>
      <p:font typeface="Lao UI" pitchFamily="34" charset="0"/>
      <p:regular r:id="rId24"/>
      <p:bold r:id="rId25"/>
    </p:embeddedFont>
  </p:embeddedFontLst>
  <p:custDataLst>
    <p:tags r:id="rId26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30" d="100"/>
          <a:sy n="130" d="100"/>
        </p:scale>
        <p:origin x="-1080" y="-4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2963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25658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52193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5668888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4.xml"/><Relationship Id="rId17" Type="http://schemas.openxmlformats.org/officeDocument/2006/relationships/image" Target="../media/image17.png"/><Relationship Id="rId2" Type="http://schemas.openxmlformats.org/officeDocument/2006/relationships/tags" Target="../tags/tag3.xml"/><Relationship Id="rId16" Type="http://schemas.openxmlformats.org/officeDocument/2006/relationships/image" Target="../media/image16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image" Target="../media/image15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4.png"/><Relationship Id="rId5" Type="http://schemas.openxmlformats.org/officeDocument/2006/relationships/image" Target="../media/image7.png"/><Relationship Id="rId10" Type="http://schemas.openxmlformats.org/officeDocument/2006/relationships/image" Target="../media/image21.png"/><Relationship Id="rId4" Type="http://schemas.openxmlformats.org/officeDocument/2006/relationships/image" Target="../media/image4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市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场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销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48341" y="3015575"/>
            <a:ext cx="424731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市</a:t>
            </a:r>
            <a:r>
              <a:rPr lang="zh-CN" altLang="en-US" sz="3800" spc="160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场营销宏观环境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83419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2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  <p:extLst mod="1">
    <p:ext uri="{E180D4A7-C9FB-4DFB-919C-405C955672EB}">
      <p14:showEvtLst xmlns:p14="http://schemas.microsoft.com/office/powerpoint/2010/main" xmlns="">
        <p14:playEvt time="0" objId="7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08825" y="970839"/>
            <a:ext cx="3035438" cy="413921"/>
            <a:chOff x="3818511" y="1084860"/>
            <a:chExt cx="3633809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5113128" y="1090141"/>
              <a:ext cx="1988770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人口环境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08826" y="1558528"/>
            <a:ext cx="3035438" cy="404161"/>
            <a:chOff x="3818511" y="1744615"/>
            <a:chExt cx="3633809" cy="483833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5113128" y="1779662"/>
              <a:ext cx="198877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经济环境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4808825" y="2182795"/>
            <a:ext cx="3140968" cy="403884"/>
            <a:chOff x="3818511" y="2404370"/>
            <a:chExt cx="3760142" cy="483501"/>
          </a:xfrm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1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C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5113126" y="2427734"/>
              <a:ext cx="2465527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政治法律环境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384823" y="2434862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03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2" name="组合 991"/>
          <p:cNvGrpSpPr/>
          <p:nvPr/>
        </p:nvGrpSpPr>
        <p:grpSpPr>
          <a:xfrm>
            <a:off x="4838086" y="2843636"/>
            <a:ext cx="3035438" cy="405775"/>
            <a:chOff x="3818511" y="3064125"/>
            <a:chExt cx="3633809" cy="485765"/>
          </a:xfrm>
        </p:grpSpPr>
        <p:grpSp>
          <p:nvGrpSpPr>
            <p:cNvPr id="993" name="组合 992"/>
            <p:cNvGrpSpPr/>
            <p:nvPr/>
          </p:nvGrpSpPr>
          <p:grpSpPr>
            <a:xfrm>
              <a:off x="3818511" y="306412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6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12BC44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7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12B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94" name="矩形 993"/>
            <p:cNvSpPr/>
            <p:nvPr/>
          </p:nvSpPr>
          <p:spPr>
            <a:xfrm>
              <a:off x="5113128" y="3107704"/>
              <a:ext cx="205116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自然环境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95" name="文本框 48"/>
            <p:cNvSpPr txBox="1">
              <a:spLocks noChangeArrowheads="1"/>
            </p:cNvSpPr>
            <p:nvPr/>
          </p:nvSpPr>
          <p:spPr bwMode="auto">
            <a:xfrm>
              <a:off x="4370970" y="3102364"/>
              <a:ext cx="60934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04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8" name="组合 997"/>
          <p:cNvGrpSpPr/>
          <p:nvPr/>
        </p:nvGrpSpPr>
        <p:grpSpPr>
          <a:xfrm>
            <a:off x="4852717" y="3467894"/>
            <a:ext cx="3035438" cy="403883"/>
            <a:chOff x="3818511" y="3723878"/>
            <a:chExt cx="3633809" cy="483501"/>
          </a:xfrm>
        </p:grpSpPr>
        <p:grpSp>
          <p:nvGrpSpPr>
            <p:cNvPr id="999" name="组合 998"/>
            <p:cNvGrpSpPr/>
            <p:nvPr/>
          </p:nvGrpSpPr>
          <p:grpSpPr>
            <a:xfrm>
              <a:off x="3818511" y="3723878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1002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03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000" name="矩形 999"/>
            <p:cNvSpPr/>
            <p:nvPr/>
          </p:nvSpPr>
          <p:spPr>
            <a:xfrm>
              <a:off x="5113128" y="3755776"/>
              <a:ext cx="2051062" cy="442187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科学技术环境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1" name="文本框 48"/>
            <p:cNvSpPr txBox="1">
              <a:spLocks noChangeArrowheads="1"/>
            </p:cNvSpPr>
            <p:nvPr/>
          </p:nvSpPr>
          <p:spPr bwMode="auto">
            <a:xfrm>
              <a:off x="4382716" y="3755776"/>
              <a:ext cx="631582" cy="442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05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866128" y="4088369"/>
            <a:ext cx="3035438" cy="403884"/>
            <a:chOff x="3818511" y="1744615"/>
            <a:chExt cx="3633809" cy="483501"/>
          </a:xfrm>
        </p:grpSpPr>
        <p:grpSp>
          <p:nvGrpSpPr>
            <p:cNvPr id="57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6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1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58" name="矩形 57"/>
            <p:cNvSpPr/>
            <p:nvPr/>
          </p:nvSpPr>
          <p:spPr>
            <a:xfrm>
              <a:off x="5113128" y="1779662"/>
              <a:ext cx="198877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社会文化环境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9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05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 smtClean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06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641652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49382" y="830212"/>
            <a:ext cx="8253350" cy="149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  </a:t>
            </a:r>
            <a:r>
              <a:rPr lang="en-US" altLang="zh-CN" sz="28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2000</a:t>
            </a:r>
            <a:r>
              <a:rPr lang="zh-CN" altLang="en-US" sz="28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年</a:t>
            </a:r>
            <a:r>
              <a:rPr lang="en-US" altLang="zh-CN" sz="28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9</a:t>
            </a:r>
            <a:r>
              <a:rPr lang="zh-CN" altLang="en-US" sz="28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月“家乐福”在香港的</a:t>
            </a:r>
            <a:r>
              <a:rPr lang="en-US" altLang="zh-CN" sz="28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4</a:t>
            </a:r>
            <a:r>
              <a:rPr lang="zh-CN" altLang="en-US" sz="28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所大型超市全部停业，撤离香港</a:t>
            </a:r>
            <a:endParaRPr lang="zh-CN" altLang="en-US" sz="28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16494" y="169757"/>
            <a:ext cx="305724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家乐福兵败香港</a:t>
            </a:r>
            <a:endParaRPr lang="zh-CN" altLang="en-US" sz="32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17" name="图片 16" descr="cee439e40a8cabf7ad985a836506800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209582"/>
            <a:ext cx="4341284" cy="5143500"/>
          </a:xfrm>
          <a:prstGeom prst="rect">
            <a:avLst/>
          </a:prstGeom>
        </p:spPr>
      </p:pic>
      <p:pic>
        <p:nvPicPr>
          <p:cNvPr id="18" name="图片 17" descr="507f2aaea233f17a76f795328fe92c2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13399" y="1996017"/>
            <a:ext cx="3147483" cy="3147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53891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9219" y="2322612"/>
            <a:ext cx="6872949" cy="934954"/>
            <a:chOff x="1066952" y="2695146"/>
            <a:chExt cx="6872949" cy="934954"/>
          </a:xfrm>
        </p:grpSpPr>
        <p:sp>
          <p:nvSpPr>
            <p:cNvPr id="17" name="MH_Other_1"/>
            <p:cNvSpPr/>
            <p:nvPr>
              <p:custDataLst>
                <p:tags r:id="rId2"/>
              </p:custDataLst>
            </p:nvPr>
          </p:nvSpPr>
          <p:spPr>
            <a:xfrm>
              <a:off x="1820063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3"/>
              </p:custDataLst>
            </p:nvPr>
          </p:nvSpPr>
          <p:spPr>
            <a:xfrm>
              <a:off x="1066952" y="2695146"/>
              <a:ext cx="934953" cy="934954"/>
            </a:xfrm>
            <a:prstGeom prst="ellipse">
              <a:avLst/>
            </a:prstGeom>
            <a:blipFill dpi="0" rotWithShape="1"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b="1" dirty="0" smtClean="0">
                  <a:solidFill>
                    <a:schemeClr val="bg1"/>
                  </a:solidFill>
                </a:rPr>
                <a:t>NO.1</a:t>
              </a:r>
              <a:endParaRPr lang="zh-CN" altLang="en-US" sz="1500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4"/>
              </p:custDataLst>
            </p:nvPr>
          </p:nvSpPr>
          <p:spPr>
            <a:xfrm>
              <a:off x="3303759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4" name="MH_Other_4"/>
            <p:cNvSpPr/>
            <p:nvPr>
              <p:custDataLst>
                <p:tags r:id="rId5"/>
              </p:custDataLst>
            </p:nvPr>
          </p:nvSpPr>
          <p:spPr>
            <a:xfrm>
              <a:off x="2550646" y="2695146"/>
              <a:ext cx="934953" cy="934954"/>
            </a:xfrm>
            <a:prstGeom prst="ellipse">
              <a:avLst/>
            </a:prstGeom>
            <a:blipFill dpi="0" rotWithShape="1"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b="1" dirty="0" smtClean="0">
                  <a:solidFill>
                    <a:schemeClr val="bg1"/>
                  </a:solidFill>
                </a:rPr>
                <a:t>NO.2</a:t>
              </a:r>
              <a:endParaRPr lang="zh-CN" altLang="en-US" sz="15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MH_Other_5"/>
            <p:cNvSpPr/>
            <p:nvPr>
              <p:custDataLst>
                <p:tags r:id="rId6"/>
              </p:custDataLst>
            </p:nvPr>
          </p:nvSpPr>
          <p:spPr>
            <a:xfrm>
              <a:off x="4789061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8" name="MH_Other_6"/>
            <p:cNvSpPr/>
            <p:nvPr>
              <p:custDataLst>
                <p:tags r:id="rId7"/>
              </p:custDataLst>
            </p:nvPr>
          </p:nvSpPr>
          <p:spPr>
            <a:xfrm>
              <a:off x="4035949" y="2695146"/>
              <a:ext cx="934954" cy="934954"/>
            </a:xfrm>
            <a:prstGeom prst="ellipse">
              <a:avLst/>
            </a:pr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b="1" dirty="0" smtClean="0">
                  <a:solidFill>
                    <a:schemeClr val="bg1"/>
                  </a:solidFill>
                </a:rPr>
                <a:t>NO.3</a:t>
              </a:r>
              <a:endParaRPr lang="zh-CN" altLang="en-US" sz="1500" b="1" dirty="0">
                <a:solidFill>
                  <a:schemeClr val="bg1"/>
                </a:solidFill>
              </a:endParaRPr>
            </a:p>
          </p:txBody>
        </p:sp>
        <p:sp>
          <p:nvSpPr>
            <p:cNvPr id="41" name="MH_Other_7"/>
            <p:cNvSpPr/>
            <p:nvPr>
              <p:custDataLst>
                <p:tags r:id="rId8"/>
              </p:custDataLst>
            </p:nvPr>
          </p:nvSpPr>
          <p:spPr>
            <a:xfrm>
              <a:off x="6272755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42" name="MH_Other_8"/>
            <p:cNvSpPr/>
            <p:nvPr>
              <p:custDataLst>
                <p:tags r:id="rId9"/>
              </p:custDataLst>
            </p:nvPr>
          </p:nvSpPr>
          <p:spPr>
            <a:xfrm>
              <a:off x="5519643" y="2695146"/>
              <a:ext cx="934954" cy="934954"/>
            </a:xfrm>
            <a:prstGeom prst="ellipse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b="1" dirty="0" smtClean="0">
                  <a:solidFill>
                    <a:schemeClr val="bg1"/>
                  </a:solidFill>
                </a:rPr>
                <a:t>NO.4</a:t>
              </a:r>
              <a:endParaRPr lang="zh-CN" altLang="en-US" sz="1500" b="1" dirty="0">
                <a:solidFill>
                  <a:schemeClr val="bg1"/>
                </a:solidFill>
              </a:endParaRPr>
            </a:p>
          </p:txBody>
        </p:sp>
        <p:sp>
          <p:nvSpPr>
            <p:cNvPr id="46" name="MH_Other_9"/>
            <p:cNvSpPr/>
            <p:nvPr>
              <p:custDataLst>
                <p:tags r:id="rId10"/>
              </p:custDataLst>
            </p:nvPr>
          </p:nvSpPr>
          <p:spPr>
            <a:xfrm>
              <a:off x="7004948" y="2695146"/>
              <a:ext cx="934953" cy="934954"/>
            </a:xfrm>
            <a:prstGeom prst="ellipse">
              <a:avLst/>
            </a:prstGeom>
            <a:blipFill dpi="0" rotWithShape="1">
              <a:blip r:embed="rId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b="1" dirty="0" smtClean="0">
                  <a:solidFill>
                    <a:schemeClr val="bg1"/>
                  </a:solidFill>
                </a:rPr>
                <a:t>NO.5</a:t>
              </a:r>
              <a:endParaRPr lang="zh-CN" altLang="en-US" sz="15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237068" y="3369134"/>
            <a:ext cx="2455334" cy="71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</a:rPr>
              <a:t>“一站式购物”不适合香港地窄人稠的环境。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1803401" y="1195901"/>
            <a:ext cx="2328332" cy="1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</a:rPr>
              <a:t>家乐福在香港没有物业，需要支付昂贵的租金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217333" y="3403000"/>
            <a:ext cx="2446867" cy="1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+mn-ea"/>
                <a:cs typeface="Open Sans" pitchFamily="34" charset="0"/>
              </a:rPr>
              <a:t>在香港仅有</a:t>
            </a:r>
            <a:r>
              <a:rPr lang="en-US" altLang="zh-CN" sz="1800" dirty="0" smtClean="0">
                <a:solidFill>
                  <a:schemeClr val="bg1"/>
                </a:solidFill>
                <a:latin typeface="+mn-ea"/>
                <a:cs typeface="Open Sans" pitchFamily="34" charset="0"/>
              </a:rPr>
              <a:t>4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cs typeface="Open Sans" pitchFamily="34" charset="0"/>
              </a:rPr>
              <a:t>家分店，无法形成配送规模，导致配送成本高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5136035" y="1212834"/>
            <a:ext cx="2297698" cy="1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+mn-ea"/>
                <a:cs typeface="Open Sans" pitchFamily="34" charset="0"/>
              </a:rPr>
              <a:t>遇到香港租金最贵的时期，经营成高，商品没有价格优势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639503" y="3479201"/>
            <a:ext cx="1962630" cy="71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+mn-ea"/>
                <a:cs typeface="Open Sans" pitchFamily="34" charset="0"/>
              </a:rPr>
              <a:t>香港本地超市掀起价格战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713" y="194691"/>
            <a:ext cx="3431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家乐</a:t>
            </a:r>
            <a:r>
              <a:rPr lang="zh-CN" altLang="en-US" sz="2800" b="1" dirty="0" smtClean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福倒闭的原因</a:t>
            </a:r>
            <a:endParaRPr lang="zh-CN" altLang="en-US" sz="2800" b="1" dirty="0">
              <a:blipFill dpi="0" rotWithShape="1">
                <a:blip r:embed="rId17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59585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847258" y="2820755"/>
            <a:ext cx="3220140" cy="557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宏观环境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微观环境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線接點 35"/>
          <p:cNvCxnSpPr/>
          <p:nvPr/>
        </p:nvCxnSpPr>
        <p:spPr>
          <a:xfrm flipV="1">
            <a:off x="854187" y="2679350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833932" y="1337232"/>
            <a:ext cx="31843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含</a:t>
            </a:r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义：企业营销活动及其目标实现的各种因素和力量</a:t>
            </a:r>
            <a:endParaRPr lang="zh-CN" altLang="en-US" sz="2400" b="1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25"/>
          <p:cNvSpPr txBox="1"/>
          <p:nvPr/>
        </p:nvSpPr>
        <p:spPr>
          <a:xfrm>
            <a:off x="352848" y="203158"/>
            <a:ext cx="2929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市场营销环境</a:t>
            </a:r>
            <a:endParaRPr lang="zh-CN" altLang="en-US" sz="28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10735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6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6" grpId="0"/>
      <p:bldP spid="49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8"/>
          <p:cNvCxnSpPr/>
          <p:nvPr/>
        </p:nvCxnSpPr>
        <p:spPr>
          <a:xfrm>
            <a:off x="3993750" y="281839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5"/>
          <p:cNvCxnSpPr/>
          <p:nvPr/>
        </p:nvCxnSpPr>
        <p:spPr>
          <a:xfrm>
            <a:off x="3993750" y="174682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0"/>
          <p:cNvCxnSpPr/>
          <p:nvPr/>
        </p:nvCxnSpPr>
        <p:spPr>
          <a:xfrm>
            <a:off x="3993750" y="3961402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52"/>
          <p:cNvGrpSpPr/>
          <p:nvPr/>
        </p:nvGrpSpPr>
        <p:grpSpPr>
          <a:xfrm>
            <a:off x="4529137" y="1142992"/>
            <a:ext cx="85726" cy="3572693"/>
            <a:chOff x="4529137" y="1142992"/>
            <a:chExt cx="85726" cy="3572693"/>
          </a:xfrm>
        </p:grpSpPr>
        <p:cxnSp>
          <p:nvCxnSpPr>
            <p:cNvPr id="2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51"/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6" name="Oval 52"/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Oval 53"/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1" name="Rectangle 32"/>
          <p:cNvSpPr/>
          <p:nvPr/>
        </p:nvSpPr>
        <p:spPr>
          <a:xfrm>
            <a:off x="1670194" y="2484093"/>
            <a:ext cx="1415772" cy="580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</a:rPr>
              <a:t>经济环境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grpSp>
        <p:nvGrpSpPr>
          <p:cNvPr id="19" name="组合 56"/>
          <p:cNvGrpSpPr/>
          <p:nvPr/>
        </p:nvGrpSpPr>
        <p:grpSpPr>
          <a:xfrm>
            <a:off x="3357554" y="1441979"/>
            <a:ext cx="636196" cy="636164"/>
            <a:chOff x="3357554" y="2500312"/>
            <a:chExt cx="636196" cy="636164"/>
          </a:xfrm>
        </p:grpSpPr>
        <p:sp>
          <p:nvSpPr>
            <p:cNvPr id="12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6" name="Rectangle 30"/>
          <p:cNvSpPr/>
          <p:nvPr/>
        </p:nvSpPr>
        <p:spPr>
          <a:xfrm>
            <a:off x="1673916" y="1429455"/>
            <a:ext cx="1415772" cy="580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</a:rPr>
              <a:t>人口环境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grpSp>
        <p:nvGrpSpPr>
          <p:cNvPr id="28" name="组合 57"/>
          <p:cNvGrpSpPr/>
          <p:nvPr/>
        </p:nvGrpSpPr>
        <p:grpSpPr>
          <a:xfrm>
            <a:off x="3315221" y="2495542"/>
            <a:ext cx="636196" cy="636164"/>
            <a:chOff x="3357554" y="1428742"/>
            <a:chExt cx="636196" cy="636164"/>
          </a:xfrm>
        </p:grpSpPr>
        <p:sp>
          <p:nvSpPr>
            <p:cNvPr id="17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8" name="Freeform 100"/>
            <p:cNvSpPr>
              <a:spLocks/>
            </p:cNvSpPr>
            <p:nvPr/>
          </p:nvSpPr>
          <p:spPr bwMode="auto">
            <a:xfrm>
              <a:off x="3500430" y="1571618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21" name="Rectangle 40"/>
          <p:cNvSpPr/>
          <p:nvPr/>
        </p:nvSpPr>
        <p:spPr>
          <a:xfrm>
            <a:off x="6143636" y="3584767"/>
            <a:ext cx="1415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</a:rPr>
              <a:t>社会文化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grpSp>
        <p:nvGrpSpPr>
          <p:cNvPr id="36" name="组合 55"/>
          <p:cNvGrpSpPr/>
          <p:nvPr/>
        </p:nvGrpSpPr>
        <p:grpSpPr>
          <a:xfrm>
            <a:off x="5143504" y="3643320"/>
            <a:ext cx="636196" cy="636164"/>
            <a:chOff x="5143504" y="3643320"/>
            <a:chExt cx="636196" cy="636164"/>
          </a:xfrm>
        </p:grpSpPr>
        <p:sp>
          <p:nvSpPr>
            <p:cNvPr id="22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3" name="Freeform 107"/>
            <p:cNvSpPr>
              <a:spLocks noEditPoints="1"/>
            </p:cNvSpPr>
            <p:nvPr/>
          </p:nvSpPr>
          <p:spPr bwMode="auto">
            <a:xfrm>
              <a:off x="5286380" y="3786196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26" name="Rectangle 34"/>
          <p:cNvSpPr/>
          <p:nvPr/>
        </p:nvSpPr>
        <p:spPr>
          <a:xfrm>
            <a:off x="1671238" y="3622860"/>
            <a:ext cx="1415772" cy="580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</a:rPr>
              <a:t>自然环境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grpSp>
        <p:nvGrpSpPr>
          <p:cNvPr id="50" name="组合 58"/>
          <p:cNvGrpSpPr/>
          <p:nvPr/>
        </p:nvGrpSpPr>
        <p:grpSpPr>
          <a:xfrm>
            <a:off x="3357554" y="3643320"/>
            <a:ext cx="636196" cy="636164"/>
            <a:chOff x="3357554" y="3643320"/>
            <a:chExt cx="636196" cy="636164"/>
          </a:xfrm>
        </p:grpSpPr>
        <p:sp>
          <p:nvSpPr>
            <p:cNvPr id="27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53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34" name="Rectangle 36"/>
          <p:cNvSpPr/>
          <p:nvPr/>
        </p:nvSpPr>
        <p:spPr>
          <a:xfrm>
            <a:off x="6143636" y="1361722"/>
            <a:ext cx="1415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</a:rPr>
              <a:t>政治法律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grpSp>
        <p:nvGrpSpPr>
          <p:cNvPr id="55" name="组合 53"/>
          <p:cNvGrpSpPr/>
          <p:nvPr/>
        </p:nvGrpSpPr>
        <p:grpSpPr>
          <a:xfrm>
            <a:off x="5143504" y="1428742"/>
            <a:ext cx="636196" cy="636164"/>
            <a:chOff x="5143504" y="1428742"/>
            <a:chExt cx="636196" cy="636164"/>
          </a:xfrm>
        </p:grpSpPr>
        <p:sp>
          <p:nvSpPr>
            <p:cNvPr id="3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5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37" name="AutoShape 7"/>
              <p:cNvSpPr>
                <a:spLocks/>
              </p:cNvSpPr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8" name="AutoShape 8"/>
              <p:cNvSpPr>
                <a:spLocks/>
              </p:cNvSpPr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9" name="AutoShape 9"/>
              <p:cNvSpPr>
                <a:spLocks/>
              </p:cNvSpPr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0" name="AutoShape 10"/>
              <p:cNvSpPr>
                <a:spLocks/>
              </p:cNvSpPr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1" name="AutoShape 11"/>
              <p:cNvSpPr>
                <a:spLocks/>
              </p:cNvSpPr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2" name="AutoShape 12"/>
              <p:cNvSpPr>
                <a:spLocks/>
              </p:cNvSpPr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3" name="AutoShape 13"/>
              <p:cNvSpPr>
                <a:spLocks/>
              </p:cNvSpPr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4" name="AutoShape 14"/>
              <p:cNvSpPr>
                <a:spLocks/>
              </p:cNvSpPr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5" name="AutoShape 15"/>
              <p:cNvSpPr>
                <a:spLocks/>
              </p:cNvSpPr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48" name="Rectangle 38"/>
          <p:cNvSpPr/>
          <p:nvPr/>
        </p:nvSpPr>
        <p:spPr>
          <a:xfrm>
            <a:off x="6143636" y="2433292"/>
            <a:ext cx="1415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</a:rPr>
              <a:t>科学技术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grpSp>
        <p:nvGrpSpPr>
          <p:cNvPr id="58" name="组合 54"/>
          <p:cNvGrpSpPr/>
          <p:nvPr/>
        </p:nvGrpSpPr>
        <p:grpSpPr>
          <a:xfrm>
            <a:off x="5143504" y="2500312"/>
            <a:ext cx="636196" cy="636164"/>
            <a:chOff x="5143504" y="2500312"/>
            <a:chExt cx="636196" cy="636164"/>
          </a:xfrm>
        </p:grpSpPr>
        <p:sp>
          <p:nvSpPr>
            <p:cNvPr id="49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59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51" name="AutoShape 115"/>
              <p:cNvSpPr>
                <a:spLocks/>
              </p:cNvSpPr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52" name="AutoShape 116"/>
              <p:cNvSpPr>
                <a:spLocks/>
              </p:cNvSpPr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183513" y="237024"/>
            <a:ext cx="3609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市</a:t>
            </a:r>
            <a:r>
              <a:rPr lang="zh-CN" altLang="en-US" sz="2800" b="1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场营销的宏观环境</a:t>
            </a:r>
            <a:endParaRPr lang="zh-CN" altLang="en-US" sz="28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7814107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/>
          <p:cNvCxnSpPr/>
          <p:nvPr/>
        </p:nvCxnSpPr>
        <p:spPr>
          <a:xfrm>
            <a:off x="3723" y="4239828"/>
            <a:ext cx="9108000" cy="1816"/>
          </a:xfrm>
          <a:prstGeom prst="line">
            <a:avLst/>
          </a:prstGeom>
          <a:ln w="12700" cap="flat">
            <a:solidFill>
              <a:schemeClr val="bg1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2"/>
          <p:cNvSpPr/>
          <p:nvPr/>
        </p:nvSpPr>
        <p:spPr>
          <a:xfrm>
            <a:off x="1143148" y="4120788"/>
            <a:ext cx="238080" cy="238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9" name="Rectangle 44"/>
          <p:cNvSpPr/>
          <p:nvPr/>
        </p:nvSpPr>
        <p:spPr>
          <a:xfrm>
            <a:off x="1328282" y="2218521"/>
            <a:ext cx="12100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是衡量市场潜在容量的重要因素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cxnSp>
        <p:nvCxnSpPr>
          <p:cNvPr id="14" name="Straight Connector 26"/>
          <p:cNvCxnSpPr/>
          <p:nvPr/>
        </p:nvCxnSpPr>
        <p:spPr>
          <a:xfrm rot="16200000" flipH="1">
            <a:off x="258077" y="3107169"/>
            <a:ext cx="2016369" cy="1007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59"/>
          <p:cNvGrpSpPr/>
          <p:nvPr/>
        </p:nvGrpSpPr>
        <p:grpSpPr>
          <a:xfrm>
            <a:off x="1022657" y="1362603"/>
            <a:ext cx="478297" cy="478297"/>
            <a:chOff x="2005914" y="1637612"/>
            <a:chExt cx="418280" cy="418280"/>
          </a:xfrm>
        </p:grpSpPr>
        <p:sp>
          <p:nvSpPr>
            <p:cNvPr id="16" name="Teardrop 25"/>
            <p:cNvSpPr/>
            <p:nvPr/>
          </p:nvSpPr>
          <p:spPr>
            <a:xfrm rot="8100000">
              <a:off x="2005914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63"/>
            <p:cNvSpPr>
              <a:spLocks noEditPoints="1"/>
            </p:cNvSpPr>
            <p:nvPr/>
          </p:nvSpPr>
          <p:spPr bwMode="auto">
            <a:xfrm>
              <a:off x="2115407" y="1762183"/>
              <a:ext cx="199914" cy="171356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21" name="Oval 16"/>
          <p:cNvSpPr/>
          <p:nvPr/>
        </p:nvSpPr>
        <p:spPr>
          <a:xfrm>
            <a:off x="5288797" y="4120788"/>
            <a:ext cx="238080" cy="23808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22" name="Straight Connector 38"/>
          <p:cNvCxnSpPr/>
          <p:nvPr/>
        </p:nvCxnSpPr>
        <p:spPr>
          <a:xfrm rot="16200000" flipH="1">
            <a:off x="4403726" y="3107169"/>
            <a:ext cx="2016369" cy="10073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50"/>
          <p:cNvSpPr/>
          <p:nvPr/>
        </p:nvSpPr>
        <p:spPr>
          <a:xfrm>
            <a:off x="5562935" y="2088171"/>
            <a:ext cx="13865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居住在不同地区的人，消费需求也会存在差异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grpSp>
        <p:nvGrpSpPr>
          <p:cNvPr id="6" name="Group 63"/>
          <p:cNvGrpSpPr/>
          <p:nvPr/>
        </p:nvGrpSpPr>
        <p:grpSpPr>
          <a:xfrm>
            <a:off x="5168306" y="1362603"/>
            <a:ext cx="478297" cy="478297"/>
            <a:chOff x="5077748" y="1637612"/>
            <a:chExt cx="418280" cy="418280"/>
          </a:xfrm>
        </p:grpSpPr>
        <p:sp>
          <p:nvSpPr>
            <p:cNvPr id="25" name="Teardrop 37"/>
            <p:cNvSpPr/>
            <p:nvPr/>
          </p:nvSpPr>
          <p:spPr>
            <a:xfrm rot="8100000">
              <a:off x="5077748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6" name="Freeform 100"/>
            <p:cNvSpPr>
              <a:spLocks/>
            </p:cNvSpPr>
            <p:nvPr/>
          </p:nvSpPr>
          <p:spPr bwMode="auto">
            <a:xfrm>
              <a:off x="5169641" y="1770740"/>
              <a:ext cx="176324" cy="198674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0" name="Oval 14"/>
          <p:cNvSpPr/>
          <p:nvPr/>
        </p:nvSpPr>
        <p:spPr>
          <a:xfrm>
            <a:off x="3215573" y="4120788"/>
            <a:ext cx="238080" cy="2380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31" name="Straight Connector 34"/>
          <p:cNvCxnSpPr/>
          <p:nvPr/>
        </p:nvCxnSpPr>
        <p:spPr>
          <a:xfrm rot="5400000">
            <a:off x="2803584" y="3588509"/>
            <a:ext cx="1061947" cy="181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48"/>
          <p:cNvSpPr/>
          <p:nvPr/>
        </p:nvSpPr>
        <p:spPr>
          <a:xfrm>
            <a:off x="3415335" y="2920904"/>
            <a:ext cx="106311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年龄结构 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</a:rPr>
              <a:t>性别结构 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</a:rPr>
              <a:t>家庭结构 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</a:rPr>
              <a:t>民族结构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grpSp>
        <p:nvGrpSpPr>
          <p:cNvPr id="8" name="Group 62"/>
          <p:cNvGrpSpPr/>
          <p:nvPr/>
        </p:nvGrpSpPr>
        <p:grpSpPr>
          <a:xfrm>
            <a:off x="3095881" y="2284769"/>
            <a:ext cx="478297" cy="478297"/>
            <a:chOff x="3506811" y="2444065"/>
            <a:chExt cx="418280" cy="418280"/>
          </a:xfrm>
        </p:grpSpPr>
        <p:sp>
          <p:nvSpPr>
            <p:cNvPr id="34" name="Teardrop 33"/>
            <p:cNvSpPr/>
            <p:nvPr/>
          </p:nvSpPr>
          <p:spPr>
            <a:xfrm rot="8100000">
              <a:off x="3506811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5" name="Freeform 103"/>
            <p:cNvSpPr>
              <a:spLocks/>
            </p:cNvSpPr>
            <p:nvPr/>
          </p:nvSpPr>
          <p:spPr bwMode="auto">
            <a:xfrm>
              <a:off x="3628143" y="2604458"/>
              <a:ext cx="187500" cy="166390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9" name="Oval 18"/>
          <p:cNvSpPr/>
          <p:nvPr/>
        </p:nvSpPr>
        <p:spPr>
          <a:xfrm>
            <a:off x="7442910" y="4120788"/>
            <a:ext cx="238080" cy="238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40" name="Straight Connector 24"/>
          <p:cNvCxnSpPr/>
          <p:nvPr/>
        </p:nvCxnSpPr>
        <p:spPr>
          <a:xfrm rot="5400000">
            <a:off x="7030921" y="3588509"/>
            <a:ext cx="1061947" cy="18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52"/>
          <p:cNvSpPr/>
          <p:nvPr/>
        </p:nvSpPr>
        <p:spPr>
          <a:xfrm>
            <a:off x="7642674" y="2920903"/>
            <a:ext cx="13989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人口的流动会使消费结构发生变化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grpSp>
        <p:nvGrpSpPr>
          <p:cNvPr id="10" name="Group 64"/>
          <p:cNvGrpSpPr/>
          <p:nvPr/>
        </p:nvGrpSpPr>
        <p:grpSpPr>
          <a:xfrm>
            <a:off x="7323218" y="2284769"/>
            <a:ext cx="478297" cy="478297"/>
            <a:chOff x="6650083" y="2444065"/>
            <a:chExt cx="418280" cy="418280"/>
          </a:xfrm>
        </p:grpSpPr>
        <p:sp>
          <p:nvSpPr>
            <p:cNvPr id="43" name="Teardrop 21"/>
            <p:cNvSpPr/>
            <p:nvPr/>
          </p:nvSpPr>
          <p:spPr>
            <a:xfrm rot="8100000">
              <a:off x="6650083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Group 58"/>
            <p:cNvGrpSpPr/>
            <p:nvPr/>
          </p:nvGrpSpPr>
          <p:grpSpPr>
            <a:xfrm>
              <a:off x="6760454" y="2563811"/>
              <a:ext cx="188740" cy="250826"/>
              <a:chOff x="8429652" y="3143254"/>
              <a:chExt cx="241300" cy="320675"/>
            </a:xfrm>
            <a:solidFill>
              <a:schemeClr val="bg1"/>
            </a:solidFill>
          </p:grpSpPr>
          <p:sp>
            <p:nvSpPr>
              <p:cNvPr id="45" name="Freeform 108"/>
              <p:cNvSpPr>
                <a:spLocks noEditPoints="1"/>
              </p:cNvSpPr>
              <p:nvPr/>
            </p:nvSpPr>
            <p:spPr bwMode="auto">
              <a:xfrm>
                <a:off x="8429652" y="3143254"/>
                <a:ext cx="241300" cy="320675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109"/>
              <p:cNvSpPr>
                <a:spLocks/>
              </p:cNvSpPr>
              <p:nvPr/>
            </p:nvSpPr>
            <p:spPr bwMode="auto">
              <a:xfrm>
                <a:off x="8550302" y="3184529"/>
                <a:ext cx="79375" cy="7937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0" name="文本框 49"/>
          <p:cNvSpPr txBox="1"/>
          <p:nvPr/>
        </p:nvSpPr>
        <p:spPr>
          <a:xfrm>
            <a:off x="614477" y="4486189"/>
            <a:ext cx="1302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人口总量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794406" y="4486189"/>
            <a:ext cx="1360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人口结构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012503" y="4486189"/>
            <a:ext cx="1307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地理分布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066483" y="4486189"/>
            <a:ext cx="1207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人口流动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18329" y="195843"/>
            <a:ext cx="2929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人</a:t>
            </a:r>
            <a:r>
              <a:rPr lang="zh-CN" altLang="en-US" sz="2800" b="1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口环境</a:t>
            </a:r>
            <a:endParaRPr lang="zh-CN" altLang="en-US" sz="2800" b="1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4" name="图片 43" descr="dfc545bd54e0fe7d726b65404b4906f6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986929" y="-95097"/>
            <a:ext cx="2296973" cy="22969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483245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30" grpId="0" animBg="1"/>
      <p:bldP spid="39" grpId="0" animBg="1"/>
      <p:bldP spid="50" grpId="0"/>
      <p:bldP spid="51" grpId="0"/>
      <p:bldP spid="52" grpId="0"/>
      <p:bldP spid="53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聆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听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21846" y="3015575"/>
            <a:ext cx="230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080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423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8|1|0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0.9|0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"/>
  <p:tag name="MH" val="20151008134206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977</TotalTime>
  <Words>371</Words>
  <Application>Microsoft Office PowerPoint</Application>
  <PresentationFormat>全屏显示(16:9)</PresentationFormat>
  <Paragraphs>67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Calibri</vt:lpstr>
      <vt:lpstr>方正正大黑简体</vt:lpstr>
      <vt:lpstr>微软雅黑</vt:lpstr>
      <vt:lpstr>Times New Roman</vt:lpstr>
      <vt:lpstr>Impact</vt:lpstr>
      <vt:lpstr>Mongolian Baiti</vt:lpstr>
      <vt:lpstr>Open Sans</vt:lpstr>
      <vt:lpstr>Lao UI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iTianKong.com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4237</dc:title>
  <dc:creator>dreamsummit</dc:creator>
  <cp:lastModifiedBy>Administrator</cp:lastModifiedBy>
  <cp:revision>90</cp:revision>
  <dcterms:created xsi:type="dcterms:W3CDTF">2015-03-31T05:49:04Z</dcterms:created>
  <dcterms:modified xsi:type="dcterms:W3CDTF">2020-03-12T03:58:31Z</dcterms:modified>
</cp:coreProperties>
</file>