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2"/>
  </p:notesMasterIdLst>
  <p:sldIdLst>
    <p:sldId id="391" r:id="rId2"/>
    <p:sldId id="373" r:id="rId3"/>
    <p:sldId id="395" r:id="rId4"/>
    <p:sldId id="397" r:id="rId5"/>
    <p:sldId id="396" r:id="rId6"/>
    <p:sldId id="376" r:id="rId7"/>
    <p:sldId id="364" r:id="rId8"/>
    <p:sldId id="398" r:id="rId9"/>
    <p:sldId id="399" r:id="rId10"/>
    <p:sldId id="393" r:id="rId11"/>
  </p:sldIdLst>
  <p:sldSz cx="9144000" cy="5143500" type="screen16x9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正大黑简体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Impact" pitchFamily="34" charset="0"/>
      <p:regular r:id="rId20"/>
    </p:embeddedFont>
    <p:embeddedFont>
      <p:font typeface="Open Sans Light" charset="0"/>
      <p:regular r:id="rId21"/>
      <p:italic r:id="rId22"/>
    </p:embeddedFont>
    <p:embeddedFont>
      <p:font typeface="Mongolian Baiti" pitchFamily="66" charset="0"/>
      <p:regular r:id="rId23"/>
    </p:embeddedFont>
  </p:embeddedFontLst>
  <p:custDataLst>
    <p:tags r:id="rId2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4" d="100"/>
          <a:sy n="124" d="100"/>
        </p:scale>
        <p:origin x="-1260" y="-5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3547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74912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2963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918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18.png"/><Relationship Id="rId18" Type="http://schemas.openxmlformats.org/officeDocument/2006/relationships/image" Target="../media/image19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notesSlide" Target="../notesSlides/notesSlide8.xml"/><Relationship Id="rId17" Type="http://schemas.openxmlformats.org/officeDocument/2006/relationships/image" Target="../media/image14.png"/><Relationship Id="rId2" Type="http://schemas.openxmlformats.org/officeDocument/2006/relationships/tags" Target="../tags/tag5.xml"/><Relationship Id="rId16" Type="http://schemas.openxmlformats.org/officeDocument/2006/relationships/image" Target="../media/image17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15" Type="http://schemas.openxmlformats.org/officeDocument/2006/relationships/image" Target="../media/image16.png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市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销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7" y="3015575"/>
            <a:ext cx="47551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消费者购买行为分析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谢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聆</a:t>
              </a:r>
              <a:endParaRPr lang="zh-CN" altLang="en-US" sz="4800" b="1" kern="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听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21846" y="3015575"/>
            <a:ext cx="230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3800" spc="16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5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6295" y="1375380"/>
            <a:ext cx="3043890" cy="413921"/>
            <a:chOff x="3818511" y="1084860"/>
            <a:chExt cx="3643927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7" y="1090141"/>
              <a:ext cx="2349311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消费者市场的含义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0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6" y="1779662"/>
              <a:ext cx="2311824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消费者市场的特点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72558" y="2640446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购买行为研究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53769" y="3266715"/>
            <a:ext cx="3035438" cy="405774"/>
            <a:chOff x="3818511" y="3064125"/>
            <a:chExt cx="3633809" cy="485764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6" y="3107703"/>
              <a:ext cx="2326819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刺激</a:t>
              </a:r>
              <a:r>
                <a:rPr lang="en-US" altLang="zh-CN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——</a:t>
              </a: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反应模式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2899859" y="2769067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870602" y="3264748"/>
            <a:ext cx="32733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rPr>
              <a:t>通过口味测试，</a:t>
            </a:r>
            <a:r>
              <a:rPr lang="en-US" altLang="zh-CN" sz="1800" dirty="0" smtClean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rPr>
              <a:t>70%</a:t>
            </a:r>
            <a:r>
              <a:rPr lang="zh-CN" altLang="en-US" sz="1800" dirty="0" smtClean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rPr>
              <a:t>的主妇喝不出传统豆制咖啡和速溶咖啡的区别，但是她们依然不愿购买速溶咖啡</a:t>
            </a:r>
            <a:endParaRPr lang="ms-MY" sz="1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5" name="组合 3"/>
          <p:cNvGrpSpPr/>
          <p:nvPr/>
        </p:nvGrpSpPr>
        <p:grpSpPr>
          <a:xfrm>
            <a:off x="6571742" y="2660470"/>
            <a:ext cx="1944572" cy="378000"/>
            <a:chOff x="5703446" y="3914891"/>
            <a:chExt cx="1944572" cy="378000"/>
          </a:xfrm>
        </p:grpSpPr>
        <p:grpSp>
          <p:nvGrpSpPr>
            <p:cNvPr id="16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1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3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9" name="文本框 138"/>
          <p:cNvSpPr txBox="1"/>
          <p:nvPr/>
        </p:nvSpPr>
        <p:spPr>
          <a:xfrm>
            <a:off x="251247" y="190632"/>
            <a:ext cx="3869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雀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巢速溶咖啡的意大利市场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93" name="图片 92" descr="137c12d83fa87584c5448d7d5712769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3920" y="780756"/>
            <a:ext cx="2438405" cy="1502667"/>
          </a:xfrm>
          <a:prstGeom prst="rect">
            <a:avLst/>
          </a:prstGeom>
        </p:spPr>
      </p:pic>
      <p:pic>
        <p:nvPicPr>
          <p:cNvPr id="96" name="图片 95" descr="91f5aed3db18025c54d1764c7dccd83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395" y="1383128"/>
            <a:ext cx="2419436" cy="2419436"/>
          </a:xfrm>
          <a:prstGeom prst="rect">
            <a:avLst/>
          </a:prstGeom>
        </p:spPr>
      </p:pic>
      <p:pic>
        <p:nvPicPr>
          <p:cNvPr id="99" name="图片 98" descr="ee6011f745a86d2301ab1a380b020ce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0412" y="2369236"/>
            <a:ext cx="2081999" cy="2774264"/>
          </a:xfrm>
          <a:prstGeom prst="rect">
            <a:avLst/>
          </a:prstGeom>
        </p:spPr>
      </p:pic>
      <p:sp>
        <p:nvSpPr>
          <p:cNvPr id="103" name="Right Arrow 34"/>
          <p:cNvSpPr/>
          <p:nvPr/>
        </p:nvSpPr>
        <p:spPr>
          <a:xfrm>
            <a:off x="5780091" y="2767786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9808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9" grpId="0"/>
      <p:bldP spid="10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551744"/>
            <a:chOff x="3088604" y="1658989"/>
            <a:chExt cx="2484854" cy="255174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91210"/>
              <a:chOff x="3448946" y="1658989"/>
              <a:chExt cx="1764170" cy="59121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16244" y="1750062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50%</a:t>
                </a:r>
                <a:endParaRPr lang="en-US" altLang="zh-CN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31612" y="2421510"/>
                <a:ext cx="839536" cy="346249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12%</a:t>
                </a:r>
                <a:endParaRPr lang="zh-CN" altLang="en-US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16244" y="306990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10%</a:t>
                </a:r>
                <a:endParaRPr lang="en-US" altLang="zh-CN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841927"/>
              <a:chOff x="3180304" y="3368806"/>
              <a:chExt cx="2301454" cy="84192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16244" y="3725985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28%</a:t>
                </a:r>
                <a:endParaRPr lang="en-US" altLang="zh-CN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1919250" y="3339987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767313" y="1702568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60267" y="3210948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14840" y="231736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挥霍浪费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802108" y="3968159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无所谓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091241" y="3945107"/>
            <a:ext cx="173110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不是一位好妻子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64006"/>
            <a:ext cx="239371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懒惰、邋遢、生活没有规划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5153" y="203158"/>
            <a:ext cx="4103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雀</a:t>
            </a:r>
            <a:r>
              <a:rPr lang="zh-CN" altLang="en-US" sz="24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巢速溶咖啡的意大利市场</a:t>
            </a:r>
            <a:endParaRPr lang="zh-CN" altLang="en-US" sz="24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0278871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6" grpId="0"/>
      <p:bldP spid="28" grpId="0"/>
      <p:bldP spid="30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93414" y="1379004"/>
            <a:ext cx="4132164" cy="7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广告不再宣传省时省力，着重强调味道与传统豆制咖啡无异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4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21" name="TextBox 46"/>
          <p:cNvSpPr txBox="1"/>
          <p:nvPr/>
        </p:nvSpPr>
        <p:spPr bwMode="auto">
          <a:xfrm>
            <a:off x="6345985" y="2427986"/>
            <a:ext cx="89479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000" b="1" spc="100" dirty="0" smtClean="0">
                <a:solidFill>
                  <a:schemeClr val="bg1"/>
                </a:solidFill>
              </a:rPr>
              <a:t>措施</a:t>
            </a:r>
            <a:r>
              <a:rPr lang="en-US" altLang="zh-CN" sz="2000" b="1" spc="100" dirty="0" smtClean="0">
                <a:solidFill>
                  <a:schemeClr val="bg1"/>
                </a:solidFill>
              </a:rPr>
              <a:t>2</a:t>
            </a:r>
            <a:endParaRPr lang="zh-CN" altLang="en-US" sz="2000" b="1" spc="100" dirty="0">
              <a:solidFill>
                <a:schemeClr val="bg1"/>
              </a:solidFill>
            </a:endParaRPr>
          </a:p>
        </p:txBody>
      </p:sp>
      <p:sp>
        <p:nvSpPr>
          <p:cNvPr id="22" name="TextBox 47"/>
          <p:cNvSpPr txBox="1"/>
          <p:nvPr/>
        </p:nvSpPr>
        <p:spPr bwMode="auto">
          <a:xfrm>
            <a:off x="5972063" y="3437351"/>
            <a:ext cx="89479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000" b="1" spc="100" dirty="0" smtClean="0">
                <a:solidFill>
                  <a:schemeClr val="bg1"/>
                </a:solidFill>
              </a:rPr>
              <a:t>措施</a:t>
            </a:r>
            <a:r>
              <a:rPr lang="en-US" altLang="zh-CN" sz="2000" b="1" spc="100" dirty="0" smtClean="0">
                <a:solidFill>
                  <a:schemeClr val="bg1"/>
                </a:solidFill>
              </a:rPr>
              <a:t>3</a:t>
            </a:r>
            <a:endParaRPr lang="zh-CN" altLang="en-US" sz="2000" b="1" spc="100" dirty="0">
              <a:solidFill>
                <a:schemeClr val="bg1"/>
              </a:solidFill>
            </a:endParaRPr>
          </a:p>
        </p:txBody>
      </p:sp>
      <p:sp>
        <p:nvSpPr>
          <p:cNvPr id="23" name="TextBox 48"/>
          <p:cNvSpPr txBox="1"/>
          <p:nvPr/>
        </p:nvSpPr>
        <p:spPr bwMode="auto">
          <a:xfrm>
            <a:off x="6408505" y="4470560"/>
            <a:ext cx="89479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000" b="1" spc="100" dirty="0" smtClean="0">
                <a:solidFill>
                  <a:schemeClr val="bg1"/>
                </a:solidFill>
              </a:rPr>
              <a:t>措施</a:t>
            </a:r>
            <a:r>
              <a:rPr lang="en-US" altLang="zh-CN" sz="2000" b="1" spc="100" dirty="0" smtClean="0">
                <a:solidFill>
                  <a:schemeClr val="bg1"/>
                </a:solidFill>
              </a:rPr>
              <a:t>4</a:t>
            </a:r>
            <a:endParaRPr lang="zh-CN" altLang="en-US" sz="2000" b="1" spc="100" dirty="0">
              <a:solidFill>
                <a:schemeClr val="bg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101098" y="2647199"/>
            <a:ext cx="3876511" cy="381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包装改用密封罐式包装，开启十分费力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131835" y="3670680"/>
            <a:ext cx="4074503" cy="381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配套漂亮的咖啡杯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101099" y="4333011"/>
            <a:ext cx="4822191" cy="7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人员推广，销售人员与家庭主妇相约下午茶，介绍雀巢咖啡的优点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5185131" y="905622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20" name="TextBox 40"/>
          <p:cNvSpPr txBox="1"/>
          <p:nvPr/>
        </p:nvSpPr>
        <p:spPr bwMode="auto">
          <a:xfrm>
            <a:off x="5927302" y="1511853"/>
            <a:ext cx="89479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000" b="1" spc="100" dirty="0" smtClean="0">
                <a:solidFill>
                  <a:schemeClr val="bg1">
                    <a:lumMod val="50000"/>
                  </a:schemeClr>
                </a:solidFill>
              </a:rPr>
              <a:t>措施</a:t>
            </a:r>
            <a:r>
              <a:rPr lang="en-US" altLang="zh-CN" sz="2000" b="1" spc="1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zh-CN" altLang="en-US" sz="2000" b="1" spc="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30521" y="203158"/>
            <a:ext cx="404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雀巢速溶咖啡的意大利市场的改进措施</a:t>
            </a:r>
            <a:endParaRPr lang="zh-CN" altLang="en-US" sz="24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495765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20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890272" y="2265730"/>
            <a:ext cx="54326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消费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者市场的含义及特点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9" y="733835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4291fc5f19f5bf7746c6b0b2209e9a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86184" y="3037402"/>
            <a:ext cx="3830497" cy="268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538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47" name="直線接點 35"/>
          <p:cNvCxnSpPr/>
          <p:nvPr/>
        </p:nvCxnSpPr>
        <p:spPr>
          <a:xfrm flipV="1">
            <a:off x="867342" y="3456606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822192" y="1922448"/>
            <a:ext cx="3005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者市场是为了满足个人消费而购买产品或服务的</a:t>
            </a:r>
            <a:r>
              <a:rPr lang="zh-CN" altLang="en-US" sz="2400" b="1" u="sng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个人和家庭</a:t>
            </a:r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组成的市场。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232038" y="187790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者市场的含义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3164" y="2395468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分散性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差异性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500" b="1" dirty="0" smtClean="0">
                  <a:solidFill>
                    <a:schemeClr val="bg1"/>
                  </a:solidFill>
                </a:rPr>
                <a:t>易变性</a:t>
              </a:r>
              <a:endParaRPr lang="zh-CN" altLang="en-US" sz="15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替代性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非专业性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445674" y="3413744"/>
            <a:ext cx="1860749" cy="612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</a:rPr>
              <a:t>个人和家庭的分布和地理区域不同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1736593" y="1381527"/>
            <a:ext cx="2528046" cy="93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</a:rPr>
              <a:t>受到年龄、性别、文化等各种因素的影响，消费者的需求会有所差异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258030" y="3467532"/>
            <a:ext cx="2220686" cy="93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</a:rPr>
              <a:t>科学技术水平、新产品的产生会使得消费者的购买行为发生变化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956203" y="1373843"/>
            <a:ext cx="2097740" cy="93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</a:rPr>
              <a:t>不同厂家之间提供的相似产品之间具有替代性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362380" y="3459848"/>
            <a:ext cx="1968221" cy="93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</a:rPr>
              <a:t>消费者对于产品质量、性能、维修等方面缺乏专业性知识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8249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消费</a:t>
            </a:r>
            <a:r>
              <a:rPr lang="zh-CN" altLang="en-US" sz="2400" b="1" dirty="0" smtClean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者市场的特点</a:t>
            </a:r>
            <a:endParaRPr lang="zh-CN" altLang="en-US" sz="2400" b="1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958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265573" y="2135101"/>
            <a:ext cx="43042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消费</a:t>
            </a:r>
            <a:r>
              <a:rPr lang="zh-CN" altLang="en-US" sz="3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者购买行为研究</a:t>
            </a:r>
            <a:endParaRPr lang="zh-CN" altLang="en-US" sz="3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794679" y="741519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  <p:pic>
        <p:nvPicPr>
          <p:cNvPr id="7" name="图片 6" descr="076c90caeccaded00a96f97f819b46b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78502" y="2786901"/>
            <a:ext cx="3719312" cy="247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58871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4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9|1.3|1.1|1.7|0.8|0.9|0.7|0.8|0.8|0.7|1.1|0.7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8|0.9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951</TotalTime>
  <Words>481</Words>
  <Application>Microsoft Office PowerPoint</Application>
  <PresentationFormat>全屏显示(16:9)</PresentationFormat>
  <Paragraphs>67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Open Sans Light</vt:lpstr>
      <vt:lpstr>Mongolian Baiti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4237</dc:title>
  <dc:creator>dreamsummit</dc:creator>
  <cp:lastModifiedBy>Administrator</cp:lastModifiedBy>
  <cp:revision>90</cp:revision>
  <dcterms:created xsi:type="dcterms:W3CDTF">2015-03-31T05:49:04Z</dcterms:created>
  <dcterms:modified xsi:type="dcterms:W3CDTF">2020-03-12T03:58:56Z</dcterms:modified>
</cp:coreProperties>
</file>