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2"/>
  </p:notesMasterIdLst>
  <p:sldIdLst>
    <p:sldId id="391" r:id="rId2"/>
    <p:sldId id="404" r:id="rId3"/>
    <p:sldId id="373" r:id="rId4"/>
    <p:sldId id="414" r:id="rId5"/>
    <p:sldId id="382" r:id="rId6"/>
    <p:sldId id="405" r:id="rId7"/>
    <p:sldId id="415" r:id="rId8"/>
    <p:sldId id="412" r:id="rId9"/>
    <p:sldId id="409" r:id="rId10"/>
    <p:sldId id="400" r:id="rId11"/>
  </p:sldIdLst>
  <p:sldSz cx="9144000" cy="5143500" type="screen16x9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正大黑简体" charset="-122"/>
      <p:regular r:id="rId17"/>
    </p:embeddedFont>
    <p:embeddedFont>
      <p:font typeface="Impact" pitchFamily="34" charset="0"/>
      <p:regular r:id="rId18"/>
    </p:embeddedFont>
    <p:embeddedFont>
      <p:font typeface="微软雅黑" pitchFamily="34" charset="-122"/>
      <p:regular r:id="rId19"/>
      <p:bold r:id="rId20"/>
    </p:embeddedFont>
    <p:embeddedFont>
      <p:font typeface="Mongolian Baiti" pitchFamily="66" charset="0"/>
      <p:regular r:id="rId21"/>
    </p:embeddedFont>
    <p:embeddedFont>
      <p:font typeface="Lao UI" pitchFamily="34" charset="0"/>
      <p:regular r:id="rId22"/>
      <p:bold r:id="rId23"/>
    </p:embeddedFont>
    <p:embeddedFont>
      <p:font typeface="Open Sans Light" charset="0"/>
      <p:regular r:id="rId24"/>
      <p:italic r:id="rId25"/>
    </p:embeddedFont>
    <p:embeddedFont>
      <p:font typeface="华文细黑" charset="-122"/>
      <p:regular r:id="rId26"/>
    </p:embeddedFont>
  </p:embeddedFontLst>
  <p:custDataLst>
    <p:tags r:id="rId27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142" d="100"/>
          <a:sy n="142" d="100"/>
        </p:scale>
        <p:origin x="-75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3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79134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2565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79134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546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546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65" y="60620"/>
            <a:ext cx="9119048" cy="502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566888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 spd="med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microsoft.com/office/2007/relationships/media" Target="../media/media1.mp3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9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oel Hanson&amp;Sara Groves-Traveling Ligh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638925" y="1516941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市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场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销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702247" y="3015575"/>
            <a:ext cx="373948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市</a:t>
            </a:r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场细</a:t>
            </a:r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分</a:t>
            </a:r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的变量</a:t>
            </a:r>
            <a:endParaRPr lang="zh-CN" altLang="en-US" sz="3800" spc="16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83419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950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7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  <p:extLst mod="1">
    <p:ext uri="{E180D4A7-C9FB-4DFB-919C-405C955672EB}">
      <p14:showEvtLst xmlns:p14="http://schemas.microsoft.com/office/powerpoint/2010/main" xmlns="">
        <p14:playEvt time="0" objId="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3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6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7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聆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9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20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听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21846" y="3015575"/>
            <a:ext cx="23003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800" spc="160" dirty="0" smtClean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thanks</a:t>
            </a:r>
            <a:endParaRPr lang="zh-CN" altLang="en-US" sz="3800" spc="16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080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75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82353" y="203158"/>
            <a:ext cx="5687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思考：我们可以通过什么指标来划分市场？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0" name="图片 9" descr="59ee3ad66849a3adfb6a32b1ba52d3a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4635" y="719418"/>
            <a:ext cx="4595532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93048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1701277" y="924979"/>
            <a:ext cx="417423" cy="41742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215355" y="1604228"/>
            <a:ext cx="2016224" cy="2016224"/>
          </a:xfrm>
          <a:prstGeom prst="ellipse">
            <a:avLst/>
          </a:prstGeom>
          <a:solidFill>
            <a:srgbClr val="07B1EC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3457799" y="1798049"/>
            <a:ext cx="465864" cy="4658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373228" y="1762101"/>
            <a:ext cx="1700478" cy="1700478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2395898" y="3418648"/>
            <a:ext cx="576064" cy="57606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3087563" y="3620452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670732" y="2473960"/>
            <a:ext cx="457495" cy="45749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1687869" y="3757479"/>
            <a:ext cx="542463" cy="54246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3531900" y="2993780"/>
            <a:ext cx="464036" cy="4640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213256" y="3880626"/>
            <a:ext cx="159169" cy="159169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877728" y="3306206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447372" y="328140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3464079" y="2338318"/>
            <a:ext cx="135642" cy="135642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447372" y="1591032"/>
            <a:ext cx="159169" cy="159169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2511499" y="1073052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2848283" y="160618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1552665" y="2089239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zh-CN" altLang="zh-CN" sz="4400" spc="300" dirty="0">
                <a:solidFill>
                  <a:prstClr val="white"/>
                </a:solidFill>
                <a:latin typeface="微软雅黑" pitchFamily="34" charset="-122"/>
              </a:rPr>
              <a:t>目录</a:t>
            </a:r>
            <a:endParaRPr lang="zh-CN" altLang="en-US" sz="4400" spc="3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1605403" y="2773175"/>
            <a:ext cx="128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</a:rPr>
              <a:t>CONTENTS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4860032" y="1475588"/>
            <a:ext cx="3176385" cy="413921"/>
            <a:chOff x="3818511" y="1084860"/>
            <a:chExt cx="3802541" cy="495516"/>
          </a:xfrm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79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4805533" y="1136394"/>
              <a:ext cx="2815519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地理细分变量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07059" y="1138238"/>
              <a:ext cx="50113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01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4860032" y="2026701"/>
            <a:ext cx="3035438" cy="405369"/>
            <a:chOff x="3818511" y="1744615"/>
            <a:chExt cx="3633809" cy="485279"/>
          </a:xfrm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85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4788511" y="1787708"/>
              <a:ext cx="2636419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en-US" altLang="zh-CN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人口细分变量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02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6" name="组合 985"/>
          <p:cNvGrpSpPr/>
          <p:nvPr/>
        </p:nvGrpSpPr>
        <p:grpSpPr>
          <a:xfrm>
            <a:off x="4860032" y="2577816"/>
            <a:ext cx="3285855" cy="403884"/>
            <a:chOff x="3818511" y="2404370"/>
            <a:chExt cx="3933590" cy="483501"/>
          </a:xfrm>
        </p:grpSpPr>
        <p:grpSp>
          <p:nvGrpSpPr>
            <p:cNvPr id="987" name="组合 986"/>
            <p:cNvGrpSpPr/>
            <p:nvPr/>
          </p:nvGrpSpPr>
          <p:grpSpPr>
            <a:xfrm>
              <a:off x="3818511" y="240437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0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EC3225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1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EC3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8" name="矩形 987"/>
            <p:cNvSpPr/>
            <p:nvPr/>
          </p:nvSpPr>
          <p:spPr>
            <a:xfrm>
              <a:off x="4838164" y="2443152"/>
              <a:ext cx="2913937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心理细分变量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9" name="文本框 48"/>
            <p:cNvSpPr txBox="1">
              <a:spLocks noChangeArrowheads="1"/>
            </p:cNvSpPr>
            <p:nvPr/>
          </p:nvSpPr>
          <p:spPr bwMode="auto">
            <a:xfrm>
              <a:off x="4384823" y="2434862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03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92" name="组合 991"/>
          <p:cNvGrpSpPr/>
          <p:nvPr/>
        </p:nvGrpSpPr>
        <p:grpSpPr>
          <a:xfrm>
            <a:off x="4860032" y="3128929"/>
            <a:ext cx="3144187" cy="405774"/>
            <a:chOff x="3818511" y="3064125"/>
            <a:chExt cx="3763996" cy="485764"/>
          </a:xfrm>
        </p:grpSpPr>
        <p:grpSp>
          <p:nvGrpSpPr>
            <p:cNvPr id="993" name="组合 992"/>
            <p:cNvGrpSpPr/>
            <p:nvPr/>
          </p:nvGrpSpPr>
          <p:grpSpPr>
            <a:xfrm>
              <a:off x="3818511" y="306412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6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12BC44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7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12B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94" name="矩形 993"/>
            <p:cNvSpPr/>
            <p:nvPr/>
          </p:nvSpPr>
          <p:spPr>
            <a:xfrm>
              <a:off x="4830453" y="3107703"/>
              <a:ext cx="2752054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行为细分变量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95" name="文本框 48"/>
            <p:cNvSpPr txBox="1">
              <a:spLocks noChangeArrowheads="1"/>
            </p:cNvSpPr>
            <p:nvPr/>
          </p:nvSpPr>
          <p:spPr bwMode="auto">
            <a:xfrm>
              <a:off x="4370970" y="3102364"/>
              <a:ext cx="60934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04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641652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182969" y="2179150"/>
            <a:ext cx="49390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         地理细分</a:t>
            </a:r>
            <a:endParaRPr lang="zh-CN" altLang="en-US" sz="3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962698" y="733835"/>
            <a:ext cx="1218603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01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  <p:pic>
        <p:nvPicPr>
          <p:cNvPr id="7" name="图片 6" descr="4291fc5f19f5bf7746c6b0b2209e9a6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2898" y="2296177"/>
            <a:ext cx="5267201" cy="3687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55228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48"/>
          <p:cNvCxnSpPr/>
          <p:nvPr/>
        </p:nvCxnSpPr>
        <p:spPr>
          <a:xfrm>
            <a:off x="3993750" y="2818394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5"/>
          <p:cNvCxnSpPr/>
          <p:nvPr/>
        </p:nvCxnSpPr>
        <p:spPr>
          <a:xfrm>
            <a:off x="3993750" y="1746824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0"/>
          <p:cNvCxnSpPr/>
          <p:nvPr/>
        </p:nvCxnSpPr>
        <p:spPr>
          <a:xfrm>
            <a:off x="3993750" y="3961402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4529137" y="1142992"/>
            <a:ext cx="85726" cy="3572693"/>
            <a:chOff x="4529137" y="1142992"/>
            <a:chExt cx="85726" cy="3572693"/>
          </a:xfrm>
        </p:grpSpPr>
        <p:cxnSp>
          <p:nvCxnSpPr>
            <p:cNvPr id="2" name="Straight Connector 8"/>
            <p:cNvCxnSpPr/>
            <p:nvPr/>
          </p:nvCxnSpPr>
          <p:spPr>
            <a:xfrm rot="5400000">
              <a:off x="2785258" y="2928942"/>
              <a:ext cx="3572693" cy="7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51"/>
            <p:cNvSpPr/>
            <p:nvPr/>
          </p:nvSpPr>
          <p:spPr>
            <a:xfrm>
              <a:off x="4529137" y="2774961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6" name="Oval 52"/>
            <p:cNvSpPr/>
            <p:nvPr/>
          </p:nvSpPr>
          <p:spPr>
            <a:xfrm>
              <a:off x="4529137" y="17081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8" name="Oval 53"/>
            <p:cNvSpPr/>
            <p:nvPr/>
          </p:nvSpPr>
          <p:spPr>
            <a:xfrm>
              <a:off x="4529137" y="39179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9" name="Group 88"/>
          <p:cNvGrpSpPr/>
          <p:nvPr/>
        </p:nvGrpSpPr>
        <p:grpSpPr>
          <a:xfrm>
            <a:off x="357158" y="2382492"/>
            <a:ext cx="2643206" cy="703943"/>
            <a:chOff x="357158" y="2428874"/>
            <a:chExt cx="2643206" cy="703943"/>
          </a:xfrm>
        </p:grpSpPr>
        <p:sp>
          <p:nvSpPr>
            <p:cNvPr id="10" name="Rectangle 31"/>
            <p:cNvSpPr/>
            <p:nvPr/>
          </p:nvSpPr>
          <p:spPr>
            <a:xfrm>
              <a:off x="357158" y="2714626"/>
              <a:ext cx="2643206" cy="418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南方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VS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北方</a:t>
              </a:r>
              <a:endParaRPr lang="en-US" altLang="zh-CN" sz="1600" dirty="0">
                <a:solidFill>
                  <a:schemeClr val="bg1"/>
                </a:solidFill>
                <a:latin typeface="+mj-ea"/>
                <a:ea typeface="+mj-ea"/>
                <a:cs typeface="Lao UI" panose="020B0502040204020203" pitchFamily="34" charset="0"/>
              </a:endParaRPr>
            </a:p>
          </p:txBody>
        </p:sp>
        <p:sp>
          <p:nvSpPr>
            <p:cNvPr id="11" name="Rectangle 32"/>
            <p:cNvSpPr/>
            <p:nvPr/>
          </p:nvSpPr>
          <p:spPr>
            <a:xfrm>
              <a:off x="2312634" y="2428874"/>
              <a:ext cx="646331" cy="4584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800" b="1" dirty="0" smtClean="0">
                  <a:solidFill>
                    <a:schemeClr val="bg1"/>
                  </a:solidFill>
                </a:rPr>
                <a:t>地区</a:t>
              </a:r>
              <a:endParaRPr lang="en-US" altLang="zh-CN" sz="1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357554" y="2500312"/>
            <a:ext cx="636196" cy="636164"/>
            <a:chOff x="3357554" y="2500312"/>
            <a:chExt cx="636196" cy="636164"/>
          </a:xfrm>
        </p:grpSpPr>
        <p:sp>
          <p:nvSpPr>
            <p:cNvPr id="12" name="Rectangle 22"/>
            <p:cNvSpPr/>
            <p:nvPr/>
          </p:nvSpPr>
          <p:spPr>
            <a:xfrm>
              <a:off x="3357554" y="2500312"/>
              <a:ext cx="636196" cy="6361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3477620" y="2660940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4" name="Group 89"/>
          <p:cNvGrpSpPr/>
          <p:nvPr/>
        </p:nvGrpSpPr>
        <p:grpSpPr>
          <a:xfrm>
            <a:off x="357158" y="1310922"/>
            <a:ext cx="2643206" cy="784177"/>
            <a:chOff x="357158" y="1357304"/>
            <a:chExt cx="2643206" cy="784177"/>
          </a:xfrm>
        </p:grpSpPr>
        <p:sp>
          <p:nvSpPr>
            <p:cNvPr id="15" name="Rectangle 29"/>
            <p:cNvSpPr/>
            <p:nvPr/>
          </p:nvSpPr>
          <p:spPr>
            <a:xfrm>
              <a:off x="357158" y="1723738"/>
              <a:ext cx="2643206" cy="4177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</a:rPr>
                <a:t>中国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</a:rPr>
                <a:t>VS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</a:rPr>
                <a:t>美国</a:t>
              </a:r>
              <a:endParaRPr lang="en-US" altLang="zh-CN" sz="16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6" name="Rectangle 30"/>
            <p:cNvSpPr/>
            <p:nvPr/>
          </p:nvSpPr>
          <p:spPr>
            <a:xfrm>
              <a:off x="2316356" y="1357304"/>
              <a:ext cx="646331" cy="4584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800" b="1" dirty="0" smtClean="0">
                  <a:solidFill>
                    <a:schemeClr val="bg1"/>
                  </a:solidFill>
                </a:rPr>
                <a:t>国家</a:t>
              </a:r>
              <a:endParaRPr lang="en-US" altLang="zh-CN" sz="1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357554" y="1428742"/>
            <a:ext cx="636196" cy="636164"/>
            <a:chOff x="3357554" y="1428742"/>
            <a:chExt cx="636196" cy="636164"/>
          </a:xfrm>
        </p:grpSpPr>
        <p:sp>
          <p:nvSpPr>
            <p:cNvPr id="17" name="Rectangle 13"/>
            <p:cNvSpPr/>
            <p:nvPr/>
          </p:nvSpPr>
          <p:spPr>
            <a:xfrm>
              <a:off x="3357554" y="1428742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8" name="Freeform 100"/>
            <p:cNvSpPr>
              <a:spLocks/>
            </p:cNvSpPr>
            <p:nvPr/>
          </p:nvSpPr>
          <p:spPr bwMode="auto">
            <a:xfrm>
              <a:off x="3500430" y="1571618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9" name="Group 92"/>
          <p:cNvGrpSpPr/>
          <p:nvPr/>
        </p:nvGrpSpPr>
        <p:grpSpPr>
          <a:xfrm>
            <a:off x="6143636" y="3525500"/>
            <a:ext cx="2643206" cy="703943"/>
            <a:chOff x="6143636" y="3571882"/>
            <a:chExt cx="2643206" cy="703943"/>
          </a:xfrm>
        </p:grpSpPr>
        <p:sp>
          <p:nvSpPr>
            <p:cNvPr id="20" name="Rectangle 39"/>
            <p:cNvSpPr/>
            <p:nvPr/>
          </p:nvSpPr>
          <p:spPr>
            <a:xfrm>
              <a:off x="6143636" y="3857634"/>
              <a:ext cx="2643206" cy="418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发达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VS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不发达</a:t>
              </a:r>
              <a:endParaRPr lang="en-US" altLang="zh-CN" sz="1600" dirty="0">
                <a:solidFill>
                  <a:schemeClr val="bg1"/>
                </a:solidFill>
                <a:latin typeface="+mj-ea"/>
                <a:ea typeface="+mj-ea"/>
                <a:cs typeface="Lao UI" panose="020B0502040204020203" pitchFamily="34" charset="0"/>
              </a:endParaRPr>
            </a:p>
          </p:txBody>
        </p:sp>
        <p:sp>
          <p:nvSpPr>
            <p:cNvPr id="21" name="Rectangle 40"/>
            <p:cNvSpPr/>
            <p:nvPr/>
          </p:nvSpPr>
          <p:spPr>
            <a:xfrm>
              <a:off x="6143636" y="3571882"/>
              <a:ext cx="646331" cy="4584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b="1" dirty="0" smtClean="0">
                  <a:solidFill>
                    <a:schemeClr val="bg1"/>
                  </a:solidFill>
                </a:rPr>
                <a:t>交通</a:t>
              </a:r>
              <a:endParaRPr lang="en-US" altLang="zh-CN" sz="1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143504" y="3643320"/>
            <a:ext cx="636196" cy="636164"/>
            <a:chOff x="5143504" y="3643320"/>
            <a:chExt cx="636196" cy="636164"/>
          </a:xfrm>
        </p:grpSpPr>
        <p:sp>
          <p:nvSpPr>
            <p:cNvPr id="22" name="Rectangle 27"/>
            <p:cNvSpPr/>
            <p:nvPr/>
          </p:nvSpPr>
          <p:spPr>
            <a:xfrm>
              <a:off x="5143504" y="3643320"/>
              <a:ext cx="636196" cy="63616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3" name="Freeform 107"/>
            <p:cNvSpPr>
              <a:spLocks noEditPoints="1"/>
            </p:cNvSpPr>
            <p:nvPr/>
          </p:nvSpPr>
          <p:spPr bwMode="auto">
            <a:xfrm>
              <a:off x="5286380" y="3786196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4" name="Group 87"/>
          <p:cNvGrpSpPr/>
          <p:nvPr/>
        </p:nvGrpSpPr>
        <p:grpSpPr>
          <a:xfrm>
            <a:off x="357158" y="3521260"/>
            <a:ext cx="2643206" cy="708183"/>
            <a:chOff x="357158" y="3567642"/>
            <a:chExt cx="2643206" cy="708183"/>
          </a:xfrm>
        </p:grpSpPr>
        <p:sp>
          <p:nvSpPr>
            <p:cNvPr id="25" name="Rectangle 33"/>
            <p:cNvSpPr/>
            <p:nvPr/>
          </p:nvSpPr>
          <p:spPr>
            <a:xfrm>
              <a:off x="357158" y="3857634"/>
              <a:ext cx="2643206" cy="418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一线城市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VS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三线城市</a:t>
              </a:r>
              <a:endParaRPr lang="en-US" altLang="zh-CN" sz="1600" dirty="0">
                <a:solidFill>
                  <a:schemeClr val="bg1"/>
                </a:solidFill>
                <a:latin typeface="+mj-ea"/>
                <a:ea typeface="+mj-ea"/>
                <a:cs typeface="Lao UI" panose="020B0502040204020203" pitchFamily="34" charset="0"/>
              </a:endParaRPr>
            </a:p>
          </p:txBody>
        </p:sp>
        <p:sp>
          <p:nvSpPr>
            <p:cNvPr id="26" name="Rectangle 34"/>
            <p:cNvSpPr/>
            <p:nvPr/>
          </p:nvSpPr>
          <p:spPr>
            <a:xfrm>
              <a:off x="2305212" y="3567642"/>
              <a:ext cx="646331" cy="4584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800" b="1" dirty="0" smtClean="0">
                  <a:solidFill>
                    <a:schemeClr val="bg1"/>
                  </a:solidFill>
                </a:rPr>
                <a:t>城市</a:t>
              </a:r>
              <a:endParaRPr lang="en-US" altLang="zh-CN" sz="1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357554" y="3643320"/>
            <a:ext cx="636196" cy="636164"/>
            <a:chOff x="3357554" y="3643320"/>
            <a:chExt cx="636196" cy="636164"/>
          </a:xfrm>
        </p:grpSpPr>
        <p:sp>
          <p:nvSpPr>
            <p:cNvPr id="27" name="Rectangle 26"/>
            <p:cNvSpPr/>
            <p:nvPr/>
          </p:nvSpPr>
          <p:spPr>
            <a:xfrm>
              <a:off x="3357554" y="3643320"/>
              <a:ext cx="636196" cy="6361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28" name="Group 67"/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1" name="Freeform 21"/>
              <p:cNvSpPr>
                <a:spLocks/>
              </p:cNvSpPr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32" name="Group 90"/>
          <p:cNvGrpSpPr/>
          <p:nvPr/>
        </p:nvGrpSpPr>
        <p:grpSpPr>
          <a:xfrm>
            <a:off x="6143636" y="1310922"/>
            <a:ext cx="2643206" cy="747417"/>
            <a:chOff x="6143636" y="1357304"/>
            <a:chExt cx="2643206" cy="747417"/>
          </a:xfrm>
        </p:grpSpPr>
        <p:sp>
          <p:nvSpPr>
            <p:cNvPr id="33" name="Rectangle 35"/>
            <p:cNvSpPr/>
            <p:nvPr/>
          </p:nvSpPr>
          <p:spPr>
            <a:xfrm>
              <a:off x="6143636" y="1643056"/>
              <a:ext cx="264320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山地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VS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平原</a:t>
              </a:r>
              <a:endParaRPr lang="en-US" sz="1600" dirty="0">
                <a:solidFill>
                  <a:schemeClr val="bg1"/>
                </a:solidFill>
                <a:latin typeface="+mj-ea"/>
                <a:ea typeface="+mj-ea"/>
                <a:cs typeface="Lao UI" panose="020B0502040204020203" pitchFamily="34" charset="0"/>
              </a:endParaRPr>
            </a:p>
          </p:txBody>
        </p:sp>
        <p:sp>
          <p:nvSpPr>
            <p:cNvPr id="34" name="Rectangle 36"/>
            <p:cNvSpPr/>
            <p:nvPr/>
          </p:nvSpPr>
          <p:spPr>
            <a:xfrm>
              <a:off x="6143636" y="1357304"/>
              <a:ext cx="646331" cy="4584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b="1" dirty="0" smtClean="0">
                  <a:solidFill>
                    <a:schemeClr val="bg1"/>
                  </a:solidFill>
                </a:rPr>
                <a:t>地形</a:t>
              </a:r>
              <a:endParaRPr lang="en-US" altLang="zh-CN" sz="1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143504" y="1428742"/>
            <a:ext cx="636196" cy="636164"/>
            <a:chOff x="5143504" y="1428742"/>
            <a:chExt cx="636196" cy="636164"/>
          </a:xfrm>
        </p:grpSpPr>
        <p:sp>
          <p:nvSpPr>
            <p:cNvPr id="35" name="Rectangle 16"/>
            <p:cNvSpPr/>
            <p:nvPr/>
          </p:nvSpPr>
          <p:spPr>
            <a:xfrm>
              <a:off x="5143504" y="1428742"/>
              <a:ext cx="636196" cy="63616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36" name="Group 68"/>
            <p:cNvGrpSpPr/>
            <p:nvPr/>
          </p:nvGrpSpPr>
          <p:grpSpPr>
            <a:xfrm>
              <a:off x="5301319" y="1581456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37" name="AutoShape 7"/>
              <p:cNvSpPr>
                <a:spLocks/>
              </p:cNvSpPr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8" name="AutoShape 8"/>
              <p:cNvSpPr>
                <a:spLocks/>
              </p:cNvSpPr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9" name="AutoShape 9"/>
              <p:cNvSpPr>
                <a:spLocks/>
              </p:cNvSpPr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0" name="AutoShape 10"/>
              <p:cNvSpPr>
                <a:spLocks/>
              </p:cNvSpPr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1" name="AutoShape 11"/>
              <p:cNvSpPr>
                <a:spLocks/>
              </p:cNvSpPr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2" name="AutoShape 12"/>
              <p:cNvSpPr>
                <a:spLocks/>
              </p:cNvSpPr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3" name="AutoShape 13"/>
              <p:cNvSpPr>
                <a:spLocks/>
              </p:cNvSpPr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4" name="AutoShape 14"/>
              <p:cNvSpPr>
                <a:spLocks/>
              </p:cNvSpPr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5" name="AutoShape 15"/>
              <p:cNvSpPr>
                <a:spLocks/>
              </p:cNvSpPr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46" name="Group 91"/>
          <p:cNvGrpSpPr/>
          <p:nvPr/>
        </p:nvGrpSpPr>
        <p:grpSpPr>
          <a:xfrm>
            <a:off x="6143636" y="2382492"/>
            <a:ext cx="2643206" cy="747417"/>
            <a:chOff x="6143636" y="2428874"/>
            <a:chExt cx="2643206" cy="747417"/>
          </a:xfrm>
        </p:grpSpPr>
        <p:sp>
          <p:nvSpPr>
            <p:cNvPr id="47" name="Rectangle 37"/>
            <p:cNvSpPr/>
            <p:nvPr/>
          </p:nvSpPr>
          <p:spPr>
            <a:xfrm>
              <a:off x="6143636" y="2714626"/>
              <a:ext cx="264320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热带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VS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j-ea"/>
                  <a:ea typeface="+mj-ea"/>
                  <a:cs typeface="Lao UI" panose="020B0502040204020203" pitchFamily="34" charset="0"/>
                </a:rPr>
                <a:t>温带</a:t>
              </a:r>
              <a:endParaRPr lang="en-US" altLang="zh-CN" sz="1600" dirty="0">
                <a:solidFill>
                  <a:schemeClr val="bg1"/>
                </a:solidFill>
                <a:latin typeface="+mj-ea"/>
                <a:ea typeface="+mj-ea"/>
                <a:cs typeface="Lao UI" panose="020B0502040204020203" pitchFamily="34" charset="0"/>
              </a:endParaRPr>
            </a:p>
          </p:txBody>
        </p:sp>
        <p:sp>
          <p:nvSpPr>
            <p:cNvPr id="48" name="Rectangle 38"/>
            <p:cNvSpPr/>
            <p:nvPr/>
          </p:nvSpPr>
          <p:spPr>
            <a:xfrm>
              <a:off x="6143636" y="2428874"/>
              <a:ext cx="646331" cy="4584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b="1" dirty="0" smtClean="0">
                  <a:solidFill>
                    <a:schemeClr val="bg1"/>
                  </a:solidFill>
                </a:rPr>
                <a:t>气候</a:t>
              </a:r>
              <a:endParaRPr lang="en-US" altLang="zh-CN" sz="1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143504" y="2500312"/>
            <a:ext cx="636196" cy="636164"/>
            <a:chOff x="5143504" y="2500312"/>
            <a:chExt cx="636196" cy="636164"/>
          </a:xfrm>
        </p:grpSpPr>
        <p:sp>
          <p:nvSpPr>
            <p:cNvPr id="49" name="Rectangle 23"/>
            <p:cNvSpPr/>
            <p:nvPr/>
          </p:nvSpPr>
          <p:spPr>
            <a:xfrm>
              <a:off x="5143504" y="2500312"/>
              <a:ext cx="636196" cy="63616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50" name="Group 78"/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51" name="AutoShape 115"/>
              <p:cNvSpPr>
                <a:spLocks/>
              </p:cNvSpPr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52" name="AutoShape 116"/>
              <p:cNvSpPr>
                <a:spLocks/>
              </p:cNvSpPr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sp>
        <p:nvSpPr>
          <p:cNvPr id="64" name="文本框 63"/>
          <p:cNvSpPr txBox="1"/>
          <p:nvPr/>
        </p:nvSpPr>
        <p:spPr>
          <a:xfrm>
            <a:off x="197460" y="182987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地理细分</a:t>
            </a:r>
            <a:endParaRPr lang="zh-CN" altLang="en-US" sz="24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7814107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315642" y="190279"/>
            <a:ext cx="4803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小案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例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：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饮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茶习惯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7" name="图片 6" descr="2747959345dc32148049f7d402872de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6007" y="1099466"/>
            <a:ext cx="1990442" cy="2652264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386777" y="3778487"/>
            <a:ext cx="1885776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</a:rPr>
              <a:t>东三省、华北区域</a:t>
            </a:r>
            <a:endParaRPr lang="zh-CN" altLang="en-US" sz="1600" b="1" dirty="0">
              <a:solidFill>
                <a:schemeClr val="accent2">
                  <a:lumMod val="40000"/>
                  <a:lumOff val="60000"/>
                </a:schemeClr>
              </a:solidFill>
              <a:latin typeface="华文细黑" panose="02010600040101010101" pitchFamily="2" charset="-122"/>
            </a:endParaRPr>
          </a:p>
        </p:txBody>
      </p:sp>
      <p:pic>
        <p:nvPicPr>
          <p:cNvPr id="10" name="图片 9" descr="536cbbf3b9b95296f95f9502b3aaeb0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65292" y="888613"/>
            <a:ext cx="3032950" cy="2977415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3900941" y="3792071"/>
            <a:ext cx="845870" cy="4213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</a:rPr>
              <a:t>南方</a:t>
            </a:r>
            <a:endParaRPr lang="zh-CN" altLang="en-US" sz="1600" b="1" dirty="0">
              <a:solidFill>
                <a:schemeClr val="accent2">
                  <a:lumMod val="40000"/>
                  <a:lumOff val="60000"/>
                </a:schemeClr>
              </a:solidFill>
              <a:latin typeface="华文细黑" panose="02010600040101010101" pitchFamily="2" charset="-122"/>
            </a:endParaRPr>
          </a:p>
        </p:txBody>
      </p:sp>
      <p:pic>
        <p:nvPicPr>
          <p:cNvPr id="15" name="图片 14" descr="e442c57e9d35452f4be6086910078d26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88365" y="1627095"/>
            <a:ext cx="2798952" cy="2682688"/>
          </a:xfrm>
          <a:prstGeom prst="rect">
            <a:avLst/>
          </a:prstGeom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7052034" y="3767280"/>
            <a:ext cx="1083435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</a:rPr>
              <a:t>山东地区</a:t>
            </a:r>
            <a:endParaRPr lang="zh-CN" altLang="en-US" sz="1600" b="1" dirty="0">
              <a:solidFill>
                <a:schemeClr val="accent2">
                  <a:lumMod val="40000"/>
                  <a:lumOff val="60000"/>
                </a:schemeClr>
              </a:solidFill>
              <a:latin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81217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8" grpId="0"/>
      <p:bldP spid="11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182969" y="2179150"/>
            <a:ext cx="49390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         人口细分</a:t>
            </a:r>
            <a:endParaRPr lang="zh-CN" altLang="en-US" sz="3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94570" y="733835"/>
            <a:ext cx="135485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02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  <p:pic>
        <p:nvPicPr>
          <p:cNvPr id="7" name="图片 6" descr="4291fc5f19f5bf7746c6b0b2209e9a6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2898" y="2296177"/>
            <a:ext cx="5267201" cy="3687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55228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154656" y="20959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人口细分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Freeform 15"/>
          <p:cNvSpPr>
            <a:spLocks noChangeAspect="1" noEditPoints="1"/>
          </p:cNvSpPr>
          <p:nvPr/>
        </p:nvSpPr>
        <p:spPr bwMode="auto">
          <a:xfrm>
            <a:off x="4272571" y="2780344"/>
            <a:ext cx="513534" cy="373965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ysClr val="window" lastClr="FFFFFF">
              <a:lumMod val="50000"/>
            </a:sys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2" name="组合 4"/>
          <p:cNvGrpSpPr/>
          <p:nvPr/>
        </p:nvGrpSpPr>
        <p:grpSpPr>
          <a:xfrm rot="2700000">
            <a:off x="3335012" y="1791577"/>
            <a:ext cx="2376264" cy="2376265"/>
            <a:chOff x="6336196" y="1009196"/>
            <a:chExt cx="2376264" cy="2376265"/>
          </a:xfrm>
          <a:effectLst/>
        </p:grpSpPr>
        <p:sp>
          <p:nvSpPr>
            <p:cNvPr id="6" name="矩形 28"/>
            <p:cNvSpPr/>
            <p:nvPr/>
          </p:nvSpPr>
          <p:spPr>
            <a:xfrm>
              <a:off x="6336196" y="1009196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" name="矩形 28"/>
            <p:cNvSpPr/>
            <p:nvPr/>
          </p:nvSpPr>
          <p:spPr>
            <a:xfrm rot="5400000">
              <a:off x="7069568" y="1742569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" name="矩形 28"/>
            <p:cNvSpPr/>
            <p:nvPr/>
          </p:nvSpPr>
          <p:spPr>
            <a:xfrm rot="10800000">
              <a:off x="6336196" y="2475942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" name="矩形 28"/>
            <p:cNvSpPr/>
            <p:nvPr/>
          </p:nvSpPr>
          <p:spPr>
            <a:xfrm rot="16200000">
              <a:off x="5998476" y="2137947"/>
              <a:ext cx="1584965" cy="909519"/>
            </a:xfrm>
            <a:custGeom>
              <a:avLst/>
              <a:gdLst/>
              <a:ahLst/>
              <a:cxnLst/>
              <a:rect l="l" t="t" r="r" b="b"/>
              <a:pathLst>
                <a:path w="1567916" h="909519">
                  <a:moveTo>
                    <a:pt x="1567916" y="625191"/>
                  </a:moveTo>
                  <a:lnTo>
                    <a:pt x="0" y="909519"/>
                  </a:lnTo>
                  <a:lnTo>
                    <a:pt x="0" y="0"/>
                  </a:lnTo>
                  <a:lnTo>
                    <a:pt x="1454543" y="0"/>
                  </a:ln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276323" y="1627947"/>
            <a:ext cx="46679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771802" y="1803012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2" name="矩形 11"/>
          <p:cNvSpPr/>
          <p:nvPr/>
        </p:nvSpPr>
        <p:spPr>
          <a:xfrm>
            <a:off x="721236" y="1521836"/>
            <a:ext cx="201601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年龄 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年轻人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VS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老年人</a:t>
            </a:r>
            <a:endParaRPr lang="en-US" altLang="zh-CN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27330" y="2748876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771802" y="3383173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5" name="矩形 14"/>
          <p:cNvSpPr/>
          <p:nvPr/>
        </p:nvSpPr>
        <p:spPr>
          <a:xfrm>
            <a:off x="721236" y="3120919"/>
            <a:ext cx="201601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家庭生命周期 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七个不同阶段</a:t>
            </a:r>
            <a:endParaRPr lang="en-US" altLang="zh-CN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39453" y="3858698"/>
            <a:ext cx="513282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5270768" y="4218737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8" name="矩形 17"/>
          <p:cNvSpPr/>
          <p:nvPr/>
        </p:nvSpPr>
        <p:spPr>
          <a:xfrm>
            <a:off x="6262730" y="3948178"/>
            <a:ext cx="201601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收入 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小康水平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VS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土豪</a:t>
            </a:r>
            <a:endParaRPr lang="en-US" altLang="zh-CN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92834" y="2736495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5834821" y="2461135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21" name="矩形 20"/>
          <p:cNvSpPr/>
          <p:nvPr/>
        </p:nvSpPr>
        <p:spPr>
          <a:xfrm>
            <a:off x="6262730" y="2162171"/>
            <a:ext cx="201601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性别 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男性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VS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中性</a:t>
            </a:r>
            <a:endParaRPr lang="en-US" altLang="zh-CN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21" descr="974226fd456452e1299fd6c5e212a89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05113" y="-94131"/>
            <a:ext cx="1734671" cy="1734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60460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0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7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5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5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65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8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1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15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650"/>
                            </p:stCondLst>
                            <p:childTnLst>
                              <p:par>
                                <p:cTn id="8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" grpId="0" animBg="1"/>
      <p:bldP spid="4" grpId="1" animBg="1"/>
      <p:bldP spid="10" grpId="0"/>
      <p:bldP spid="10" grpId="1"/>
      <p:bldP spid="12" grpId="0"/>
      <p:bldP spid="13" grpId="0"/>
      <p:bldP spid="13" grpId="1"/>
      <p:bldP spid="15" grpId="0"/>
      <p:bldP spid="16" grpId="0"/>
      <p:bldP spid="16" grpId="1"/>
      <p:bldP spid="18" grpId="0"/>
      <p:bldP spid="19" grpId="0"/>
      <p:bldP spid="19" grpId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154640" y="203158"/>
            <a:ext cx="6024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小案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例：日本资生堂对女性消费者市场划分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圆角矩形 4"/>
          <p:cNvSpPr/>
          <p:nvPr/>
        </p:nvSpPr>
        <p:spPr>
          <a:xfrm rot="2700000">
            <a:off x="2626213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 rot="8100000">
            <a:off x="2626214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3800673" y="1872336"/>
            <a:ext cx="1611520" cy="1611520"/>
            <a:chOff x="3686373" y="2075063"/>
            <a:chExt cx="1611520" cy="1611520"/>
          </a:xfrm>
        </p:grpSpPr>
        <p:sp>
          <p:nvSpPr>
            <p:cNvPr id="7" name="椭圆 6"/>
            <p:cNvSpPr/>
            <p:nvPr/>
          </p:nvSpPr>
          <p:spPr>
            <a:xfrm rot="2700000">
              <a:off x="3686373" y="2075063"/>
              <a:ext cx="1611520" cy="1611520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783614" y="2636751"/>
              <a:ext cx="1422184" cy="461665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购后感受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234191" y="1341245"/>
            <a:ext cx="396262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01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4230" y="1210065"/>
            <a:ext cx="21387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           15~17</a:t>
            </a: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岁 </a:t>
            </a:r>
            <a:endParaRPr lang="en-US" altLang="zh-CN" sz="1600" b="1" dirty="0" smtClean="0">
              <a:solidFill>
                <a:schemeClr val="bg1"/>
              </a:solidFill>
              <a:latin typeface="华文细黑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讲究打扮，追求时髦，单一化妆品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47819" y="1341245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02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09592" y="1261580"/>
            <a:ext cx="20160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         18~24</a:t>
            </a: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岁 </a:t>
            </a:r>
            <a:endParaRPr lang="en-US" altLang="zh-CN" sz="1600" b="1" dirty="0" smtClean="0">
              <a:solidFill>
                <a:schemeClr val="bg1"/>
              </a:solidFill>
              <a:latin typeface="华文细黑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积极消费，需求整套化妆品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47819" y="3632947"/>
            <a:ext cx="429926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03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09592" y="3540614"/>
            <a:ext cx="2127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           25~34</a:t>
            </a: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岁 </a:t>
            </a:r>
            <a:endParaRPr lang="en-US" altLang="zh-CN" sz="1600" b="1" dirty="0" smtClean="0">
              <a:solidFill>
                <a:schemeClr val="bg1"/>
              </a:solidFill>
              <a:latin typeface="华文细黑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追求化妆品功效，化妆已经成为日常习惯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51953" y="3632947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04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68189" y="3493157"/>
            <a:ext cx="21553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        35</a:t>
            </a: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岁以上 </a:t>
            </a:r>
            <a:endParaRPr lang="en-US" altLang="zh-CN" sz="1600" b="1" dirty="0" smtClean="0">
              <a:solidFill>
                <a:schemeClr val="bg1"/>
              </a:solidFill>
              <a:latin typeface="华文细黑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积极消费或消极消费，积极消费者为了永葆青春，在所不惜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40362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1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5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5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8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35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" grpId="0" animBg="1"/>
      <p:bldP spid="4" grpId="1" animBg="1"/>
      <p:bldP spid="5" grpId="0" animBg="1"/>
      <p:bldP spid="5" grpId="1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423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8|1|0.7"/>
</p:tagLst>
</file>

<file path=ppt/theme/theme1.xml><?xml version="1.0" encoding="utf-8"?>
<a:theme xmlns:a="http://schemas.openxmlformats.org/drawingml/2006/main" name="Office 主题">
  <a:themeElements>
    <a:clrScheme name="彩色粉笔纹理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FFA9F8"/>
      </a:accent1>
      <a:accent2>
        <a:srgbClr val="FC838C"/>
      </a:accent2>
      <a:accent3>
        <a:srgbClr val="FBAA67"/>
      </a:accent3>
      <a:accent4>
        <a:srgbClr val="FBFA9A"/>
      </a:accent4>
      <a:accent5>
        <a:srgbClr val="8AE0D4"/>
      </a:accent5>
      <a:accent6>
        <a:srgbClr val="95D4F6"/>
      </a:accent6>
      <a:hlink>
        <a:srgbClr val="BB0A0B"/>
      </a:hlink>
      <a:folHlink>
        <a:srgbClr val="BB0A0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1482</TotalTime>
  <Words>319</Words>
  <Application>Microsoft Office PowerPoint</Application>
  <PresentationFormat>全屏显示(16:9)</PresentationFormat>
  <Paragraphs>79</Paragraphs>
  <Slides>10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Calibri</vt:lpstr>
      <vt:lpstr>方正正大黑简体</vt:lpstr>
      <vt:lpstr>Impact</vt:lpstr>
      <vt:lpstr>微软雅黑</vt:lpstr>
      <vt:lpstr>Times New Roman</vt:lpstr>
      <vt:lpstr>Mongolian Baiti</vt:lpstr>
      <vt:lpstr>Lao UI</vt:lpstr>
      <vt:lpstr>Open Sans Light</vt:lpstr>
      <vt:lpstr>华文细黑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iTianKong.com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4237</dc:title>
  <dc:creator>dreamsummit</dc:creator>
  <cp:lastModifiedBy>Administrator</cp:lastModifiedBy>
  <cp:revision>142</cp:revision>
  <dcterms:created xsi:type="dcterms:W3CDTF">2015-03-31T05:49:04Z</dcterms:created>
  <dcterms:modified xsi:type="dcterms:W3CDTF">2020-03-12T04:00:21Z</dcterms:modified>
</cp:coreProperties>
</file>