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sldIdLst>
    <p:sldId id="391" r:id="rId2"/>
    <p:sldId id="373" r:id="rId3"/>
    <p:sldId id="376" r:id="rId4"/>
    <p:sldId id="395" r:id="rId5"/>
    <p:sldId id="399" r:id="rId6"/>
    <p:sldId id="400" r:id="rId7"/>
    <p:sldId id="393" r:id="rId8"/>
  </p:sldIdLst>
  <p:sldSz cx="9144000" cy="5143500" type="screen16x9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正大黑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Impact" pitchFamily="34" charset="0"/>
      <p:regular r:id="rId17"/>
    </p:embeddedFont>
    <p:embeddedFont>
      <p:font typeface="Mongolian Baiti" pitchFamily="66" charset="0"/>
      <p:regular r:id="rId18"/>
    </p:embeddedFont>
    <p:embeddedFont>
      <p:font typeface="Lao UI" pitchFamily="34" charset="0"/>
      <p:regular r:id="rId19"/>
      <p:bold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30" d="100"/>
          <a:sy n="130" d="100"/>
        </p:scale>
        <p:origin x="-1080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565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8342" y="3015575"/>
            <a:ext cx="424731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市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场营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销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微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观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环境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2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735673" y="1651153"/>
            <a:ext cx="3120851" cy="413921"/>
            <a:chOff x="3818511" y="1084860"/>
            <a:chExt cx="373605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971188" y="1090141"/>
              <a:ext cx="2583382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市场营销的微观环境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735674" y="2992308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SWOT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6"/>
          <p:cNvSpPr txBox="1"/>
          <p:nvPr/>
        </p:nvSpPr>
        <p:spPr bwMode="auto">
          <a:xfrm>
            <a:off x="332198" y="177073"/>
            <a:ext cx="182614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冻</a:t>
            </a:r>
            <a:r>
              <a:rPr lang="zh-CN" altLang="en-US" sz="32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鸡出口</a:t>
            </a:r>
            <a:endParaRPr lang="zh-CN" altLang="en-US" sz="3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8" name="图片 7" descr="ad33920d654428313052f3971e2e38b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244" y="1053389"/>
            <a:ext cx="1458958" cy="174193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260398" y="1670195"/>
            <a:ext cx="2157983" cy="677149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zh-CN" altLang="en-US" sz="3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→→出口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 descr="8ca7e0c44ee367cadf10b62007194be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005746">
            <a:off x="3946655" y="1334625"/>
            <a:ext cx="1186330" cy="118633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878021" y="1712867"/>
            <a:ext cx="2157983" cy="677149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zh-CN" altLang="en-US" sz="3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→→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 descr="bb83be464dfa7505711f6f9319d14d7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9480" y="899769"/>
            <a:ext cx="1667377" cy="180045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024324" y="1471466"/>
            <a:ext cx="2157983" cy="492483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zh-CN" altLang="en-US" sz="2400" kern="100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失败</a:t>
            </a:r>
            <a:endParaRPr lang="zh-CN" altLang="zh-CN" sz="2400" kern="100" dirty="0">
              <a:solidFill>
                <a:srgbClr val="FF0000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 descr="975f3b7b58cbd2dce22f0045e51cf6a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4997" y="3600755"/>
            <a:ext cx="927354" cy="92735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431341" y="3890236"/>
            <a:ext cx="2157983" cy="677149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en-US" altLang="zh-CN" sz="3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3" name="图片 22" descr="99636bd03b3b5a78c7559faaffb2338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44064" y="3226003"/>
            <a:ext cx="1655838" cy="165583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107485" y="3947538"/>
            <a:ext cx="2157983" cy="677149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en-US" altLang="zh-CN" sz="3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 descr="b8c63bc99468a72785df8008590ddb7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65242" y="3108960"/>
            <a:ext cx="1771192" cy="177119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850685" y="4181625"/>
            <a:ext cx="2157983" cy="677149"/>
          </a:xfrm>
          <a:prstGeom prst="rect">
            <a:avLst/>
          </a:prstGeom>
        </p:spPr>
        <p:txBody>
          <a:bodyPr wrap="square" lIns="121960" tIns="60980" rIns="121960" bIns="60980">
            <a:spAutoFit/>
          </a:bodyPr>
          <a:lstStyle/>
          <a:p>
            <a:pPr defTabSz="816337">
              <a:defRPr/>
            </a:pPr>
            <a:r>
              <a:rPr lang="en-US" altLang="zh-CN" sz="3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4" grpId="1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1" name="Rectangle 32"/>
          <p:cNvSpPr/>
          <p:nvPr/>
        </p:nvSpPr>
        <p:spPr>
          <a:xfrm>
            <a:off x="1977971" y="2484093"/>
            <a:ext cx="1107996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供应商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19" name="组合 56"/>
          <p:cNvGrpSpPr/>
          <p:nvPr/>
        </p:nvGrpSpPr>
        <p:grpSpPr>
          <a:xfrm>
            <a:off x="3357554" y="1441979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6" name="Rectangle 30"/>
          <p:cNvSpPr/>
          <p:nvPr/>
        </p:nvSpPr>
        <p:spPr>
          <a:xfrm>
            <a:off x="1673917" y="1429455"/>
            <a:ext cx="1415772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企业自身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28" name="组合 57"/>
          <p:cNvGrpSpPr/>
          <p:nvPr/>
        </p:nvGrpSpPr>
        <p:grpSpPr>
          <a:xfrm>
            <a:off x="3315221" y="24955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1" name="Rectangle 40"/>
          <p:cNvSpPr/>
          <p:nvPr/>
        </p:nvSpPr>
        <p:spPr>
          <a:xfrm>
            <a:off x="6143636" y="3584767"/>
            <a:ext cx="800219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公众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3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6" name="Rectangle 34"/>
          <p:cNvSpPr/>
          <p:nvPr/>
        </p:nvSpPr>
        <p:spPr>
          <a:xfrm>
            <a:off x="1671239" y="3622860"/>
            <a:ext cx="1415772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营销中介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0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3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34" name="Rectangle 36"/>
          <p:cNvSpPr/>
          <p:nvPr/>
        </p:nvSpPr>
        <p:spPr>
          <a:xfrm>
            <a:off x="6143636" y="1361722"/>
            <a:ext cx="800219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顾客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5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48" name="Rectangle 38"/>
          <p:cNvSpPr/>
          <p:nvPr/>
        </p:nvSpPr>
        <p:spPr>
          <a:xfrm>
            <a:off x="6143636" y="2433292"/>
            <a:ext cx="1107996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竞争者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8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9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83513" y="237024"/>
            <a:ext cx="3609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场营销</a:t>
            </a:r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的微观</a:t>
            </a:r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环境</a:t>
            </a:r>
            <a:endParaRPr lang="zh-CN" altLang="en-US" sz="28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814107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182880" y="203158"/>
            <a:ext cx="3862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微观环境</a:t>
            </a:r>
            <a:r>
              <a:rPr lang="en-US" altLang="zh-CN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企业自身环境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1211407" y="2084039"/>
            <a:ext cx="14293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生产部门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2025518"/>
            <a:ext cx="1513586" cy="28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研发部门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85545"/>
            <a:ext cx="2016018" cy="28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财务部门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1182145" y="3695273"/>
            <a:ext cx="1487902" cy="28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采购部门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8202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49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6" grpId="0"/>
      <p:bldP spid="68" grpId="0"/>
      <p:bldP spid="70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18328" y="115376"/>
            <a:ext cx="7389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微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观环境</a:t>
            </a:r>
            <a:r>
              <a:rPr lang="en-US" altLang="zh-CN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供应商 </a:t>
            </a:r>
            <a:endParaRPr lang="en-US" altLang="zh-CN" sz="2400" b="1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（向企业提供原材料、设备、劳动力等的公司或个人）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3881461" y="1259832"/>
            <a:ext cx="1385318" cy="2492375"/>
            <a:chOff x="3903407" y="1347614"/>
            <a:chExt cx="1385318" cy="2492375"/>
          </a:xfrm>
        </p:grpSpPr>
        <p:grpSp>
          <p:nvGrpSpPr>
            <p:cNvPr id="3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4" name="组合 31"/>
          <p:cNvGrpSpPr/>
          <p:nvPr/>
        </p:nvGrpSpPr>
        <p:grpSpPr>
          <a:xfrm>
            <a:off x="1083789" y="1347614"/>
            <a:ext cx="1225224" cy="2204343"/>
            <a:chOff x="1522701" y="1347614"/>
            <a:chExt cx="1225224" cy="2204343"/>
          </a:xfrm>
        </p:grpSpPr>
        <p:grpSp>
          <p:nvGrpSpPr>
            <p:cNvPr id="5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7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416967" y="3804672"/>
            <a:ext cx="257037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供应的原材料数量和质量会影响企业产品的数量和质量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482034" y="3773106"/>
            <a:ext cx="21872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原材料的价格直接影响企业的成本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2658" y="3804672"/>
            <a:ext cx="266095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供货及时、稳定是企业营销活动顺利进行的前提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1020</TotalTime>
  <Words>207</Words>
  <Application>Microsoft Office PowerPoint</Application>
  <PresentationFormat>全屏显示(16:9)</PresentationFormat>
  <Paragraphs>54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Lao UI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96</cp:revision>
  <dcterms:created xsi:type="dcterms:W3CDTF">2015-03-31T05:49:04Z</dcterms:created>
  <dcterms:modified xsi:type="dcterms:W3CDTF">2020-03-12T03:58:41Z</dcterms:modified>
</cp:coreProperties>
</file>