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e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11"/>
  </p:notesMasterIdLst>
  <p:sldIdLst>
    <p:sldId id="391" r:id="rId2"/>
    <p:sldId id="373" r:id="rId3"/>
    <p:sldId id="404" r:id="rId4"/>
    <p:sldId id="414" r:id="rId5"/>
    <p:sldId id="411" r:id="rId6"/>
    <p:sldId id="415" r:id="rId7"/>
    <p:sldId id="413" r:id="rId8"/>
    <p:sldId id="396" r:id="rId9"/>
    <p:sldId id="400" r:id="rId10"/>
  </p:sldIdLst>
  <p:sldSz cx="9144000" cy="5143500" type="screen16x9"/>
  <p:notesSz cx="6858000" cy="9144000"/>
  <p:embeddedFontLs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方正正大黑简体" charset="-122"/>
      <p:regular r:id="rId16"/>
    </p:embeddedFont>
    <p:embeddedFont>
      <p:font typeface="微软雅黑" pitchFamily="34" charset="-122"/>
      <p:regular r:id="rId17"/>
      <p:bold r:id="rId18"/>
    </p:embeddedFont>
    <p:embeddedFont>
      <p:font typeface="Impact" pitchFamily="34" charset="0"/>
      <p:regular r:id="rId19"/>
    </p:embeddedFont>
    <p:embeddedFont>
      <p:font typeface="Mongolian Baiti" pitchFamily="66" charset="0"/>
      <p:regular r:id="rId20"/>
    </p:embeddedFont>
  </p:embeddedFontLst>
  <p:custDataLst>
    <p:tags r:id="rId21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142" d="100"/>
          <a:sy n="142" d="100"/>
        </p:scale>
        <p:origin x="-750" y="-21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2" d="100"/>
        <a:sy n="102" d="100"/>
      </p:scale>
      <p:origin x="0" y="30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903107-0A21-4975-BD4E-9E3FA1571653}" type="datetimeFigureOut">
              <a:rPr lang="zh-CN" altLang="en-US" smtClean="0"/>
              <a:pPr/>
              <a:t>2020/3/12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51D9C-74F3-4A50-80CE-FCA0A04698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96540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816158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2531642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6658950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5679134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2531642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5679134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6658950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6658950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816158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65" y="60620"/>
            <a:ext cx="9119048" cy="50229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35668888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DD16D-63B5-4F0E-9AE2-7A8064D55709}" type="datetimeFigureOut">
              <a:rPr lang="zh-CN" altLang="en-US" smtClean="0"/>
              <a:pPr/>
              <a:t>2020/3/12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7F21E-FE76-4E28-A5CE-5B9C9B887E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27316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ransition spd="med">
    <p:fade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10" Type="http://schemas.openxmlformats.org/officeDocument/2006/relationships/image" Target="../media/image7.png"/><Relationship Id="rId4" Type="http://schemas.microsoft.com/office/2007/relationships/media" Target="../media/media1.mp3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7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8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7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8.png"/><Relationship Id="rId5" Type="http://schemas.openxmlformats.org/officeDocument/2006/relationships/image" Target="../media/image8.png"/><Relationship Id="rId10" Type="http://schemas.openxmlformats.org/officeDocument/2006/relationships/image" Target="../media/image17.png"/><Relationship Id="rId4" Type="http://schemas.openxmlformats.org/officeDocument/2006/relationships/image" Target="../media/image5.png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Joel Hanson&amp;Sara Groves-Traveling Light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-1638925" y="1516941"/>
            <a:ext cx="609600" cy="609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3" y="83960"/>
            <a:ext cx="9018411" cy="4967488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2407568" y="1849305"/>
            <a:ext cx="377587" cy="377587"/>
          </a:xfrm>
          <a:prstGeom prst="ellipse">
            <a:avLst/>
          </a:prstGeom>
          <a:solidFill>
            <a:srgbClr val="07B1EC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855223" y="2177358"/>
            <a:ext cx="232018" cy="232018"/>
          </a:xfrm>
          <a:prstGeom prst="ellipse">
            <a:avLst/>
          </a:prstGeom>
          <a:solidFill>
            <a:srgbClr val="FF9B02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430335" y="1476817"/>
            <a:ext cx="232018" cy="232018"/>
          </a:xfrm>
          <a:prstGeom prst="ellipse">
            <a:avLst/>
          </a:prstGeom>
          <a:solidFill>
            <a:srgbClr val="12BC44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361400" y="2177571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567191" y="2293367"/>
            <a:ext cx="288032" cy="288032"/>
          </a:xfrm>
          <a:prstGeom prst="ellipse">
            <a:avLst/>
          </a:prstGeom>
          <a:solidFill>
            <a:srgbClr val="12BC4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4" name="椭圆 13"/>
          <p:cNvSpPr/>
          <p:nvPr/>
        </p:nvSpPr>
        <p:spPr>
          <a:xfrm rot="13980000">
            <a:off x="5100429" y="2453194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5" name="椭圆 14"/>
          <p:cNvSpPr/>
          <p:nvPr/>
        </p:nvSpPr>
        <p:spPr>
          <a:xfrm rot="13980000">
            <a:off x="3896567" y="1184170"/>
            <a:ext cx="292844" cy="292844"/>
          </a:xfrm>
          <a:prstGeom prst="ellipse">
            <a:avLst/>
          </a:prstGeom>
          <a:solidFill>
            <a:srgbClr val="EC3225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358327" y="2256408"/>
            <a:ext cx="144016" cy="144016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314325" y="1782629"/>
            <a:ext cx="188793" cy="188793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738124" y="1054789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829827" y="1177371"/>
            <a:ext cx="944544" cy="944544"/>
            <a:chOff x="709500" y="1705544"/>
            <a:chExt cx="944544" cy="944544"/>
          </a:xfrm>
        </p:grpSpPr>
        <p:grpSp>
          <p:nvGrpSpPr>
            <p:cNvPr id="20" name="组合 19"/>
            <p:cNvGrpSpPr/>
            <p:nvPr/>
          </p:nvGrpSpPr>
          <p:grpSpPr>
            <a:xfrm>
              <a:off x="709500" y="1705544"/>
              <a:ext cx="944544" cy="944544"/>
              <a:chOff x="1107176" y="2063474"/>
              <a:chExt cx="944544" cy="944544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7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4A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811116" y="1764996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 smtClean="0">
                  <a:solidFill>
                    <a:schemeClr val="bg1"/>
                  </a:solidFill>
                  <a:latin typeface="Calibri"/>
                  <a:ea typeface="宋体"/>
                </a:rPr>
                <a:t>市</a:t>
              </a:r>
              <a:endParaRPr lang="zh-CN" altLang="en-US" sz="4800" b="1" kern="0" dirty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622647" y="1583273"/>
            <a:ext cx="944544" cy="944544"/>
            <a:chOff x="1502320" y="2111446"/>
            <a:chExt cx="944544" cy="944544"/>
          </a:xfrm>
        </p:grpSpPr>
        <p:grpSp>
          <p:nvGrpSpPr>
            <p:cNvPr id="25" name="组合 24"/>
            <p:cNvGrpSpPr/>
            <p:nvPr/>
          </p:nvGrpSpPr>
          <p:grpSpPr>
            <a:xfrm>
              <a:off x="1502320" y="2111446"/>
              <a:ext cx="944544" cy="944544"/>
              <a:chOff x="1107176" y="2063474"/>
              <a:chExt cx="944544" cy="944544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8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EC322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1592098" y="2164275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场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428433" y="1177371"/>
            <a:ext cx="944544" cy="944544"/>
            <a:chOff x="2308106" y="1705544"/>
            <a:chExt cx="944544" cy="944544"/>
          </a:xfrm>
        </p:grpSpPr>
        <p:grpSp>
          <p:nvGrpSpPr>
            <p:cNvPr id="30" name="组合 29"/>
            <p:cNvGrpSpPr/>
            <p:nvPr/>
          </p:nvGrpSpPr>
          <p:grpSpPr>
            <a:xfrm>
              <a:off x="2308106" y="1705544"/>
              <a:ext cx="944544" cy="944544"/>
              <a:chOff x="1107176" y="2063474"/>
              <a:chExt cx="944544" cy="944544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9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C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2392691" y="1756980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营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237009" y="1573415"/>
            <a:ext cx="944544" cy="944544"/>
            <a:chOff x="3116682" y="2101588"/>
            <a:chExt cx="944544" cy="944544"/>
          </a:xfrm>
        </p:grpSpPr>
        <p:grpSp>
          <p:nvGrpSpPr>
            <p:cNvPr id="35" name="组合 34"/>
            <p:cNvGrpSpPr/>
            <p:nvPr/>
          </p:nvGrpSpPr>
          <p:grpSpPr>
            <a:xfrm>
              <a:off x="3116682" y="2101588"/>
              <a:ext cx="944544" cy="944544"/>
              <a:chOff x="1107176" y="2063474"/>
              <a:chExt cx="944544" cy="944544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10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12BC4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3184883" y="2130861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销</a:t>
              </a:r>
            </a:p>
          </p:txBody>
        </p:sp>
      </p:grpSp>
      <p:sp>
        <p:nvSpPr>
          <p:cNvPr id="39" name="椭圆 38"/>
          <p:cNvSpPr/>
          <p:nvPr/>
        </p:nvSpPr>
        <p:spPr>
          <a:xfrm rot="13980000">
            <a:off x="5628093" y="1276185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448334" y="3015575"/>
            <a:ext cx="4247317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800" spc="160" dirty="0" smtClean="0">
                <a:blipFill dpi="0" rotWithShape="1">
                  <a:blip r:embed="rId9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企</a:t>
            </a:r>
            <a:r>
              <a:rPr lang="zh-CN" altLang="en-US" sz="3800" spc="160" dirty="0" smtClean="0">
                <a:blipFill dpi="0" rotWithShape="1">
                  <a:blip r:embed="rId9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业产品策略概述</a:t>
            </a:r>
            <a:endParaRPr lang="zh-CN" altLang="en-US" sz="3800" spc="160" dirty="0">
              <a:blipFill dpi="0" rotWithShape="1">
                <a:blip r:embed="rId8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42" name="飞哥PPT眉头"/>
          <p:cNvSpPr>
            <a:spLocks noChangeShapeType="1"/>
          </p:cNvSpPr>
          <p:nvPr/>
        </p:nvSpPr>
        <p:spPr bwMode="auto">
          <a:xfrm>
            <a:off x="2412000" y="3719523"/>
            <a:ext cx="4320000" cy="0"/>
          </a:xfrm>
          <a:prstGeom prst="line">
            <a:avLst/>
          </a:prstGeom>
          <a:noFill/>
          <a:ln w="12700">
            <a:solidFill>
              <a:srgbClr val="00B0F0"/>
            </a:solidFill>
            <a:prstDash val="solid"/>
            <a:round/>
            <a:headEnd type="oval" w="med" len="med"/>
            <a:tailEnd type="oval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2834199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025"/>
                            </p:stCondLst>
                            <p:childTnLst>
                              <p:par>
                                <p:cTn id="7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">
                <p:cTn id="7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9" grpId="0" animBg="1"/>
      <p:bldP spid="40" grpId="0"/>
      <p:bldP spid="42" grpId="0" animBg="1"/>
    </p:bldLst>
  </p:timing>
  <p:extLst mod="1">
    <p:ext uri="{E180D4A7-C9FB-4DFB-919C-405C955672EB}">
      <p14:showEvtLst xmlns="" xmlns:p14="http://schemas.microsoft.com/office/powerpoint/2010/main">
        <p14:playEvt time="0" objId="7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" name="椭圆 955"/>
          <p:cNvSpPr/>
          <p:nvPr/>
        </p:nvSpPr>
        <p:spPr>
          <a:xfrm>
            <a:off x="1701277" y="924979"/>
            <a:ext cx="417423" cy="417423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57" name="椭圆 956"/>
          <p:cNvSpPr/>
          <p:nvPr/>
        </p:nvSpPr>
        <p:spPr>
          <a:xfrm>
            <a:off x="1215355" y="1604228"/>
            <a:ext cx="2016224" cy="2016224"/>
          </a:xfrm>
          <a:prstGeom prst="ellipse">
            <a:avLst/>
          </a:prstGeom>
          <a:solidFill>
            <a:srgbClr val="07B1EC">
              <a:alpha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58" name="椭圆 957"/>
          <p:cNvSpPr/>
          <p:nvPr/>
        </p:nvSpPr>
        <p:spPr>
          <a:xfrm>
            <a:off x="3457799" y="1798049"/>
            <a:ext cx="465864" cy="465864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59" name="椭圆 958"/>
          <p:cNvSpPr/>
          <p:nvPr/>
        </p:nvSpPr>
        <p:spPr>
          <a:xfrm>
            <a:off x="1373228" y="1762101"/>
            <a:ext cx="1700478" cy="1700478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0" name="椭圆 959"/>
          <p:cNvSpPr/>
          <p:nvPr/>
        </p:nvSpPr>
        <p:spPr>
          <a:xfrm>
            <a:off x="2395898" y="3418648"/>
            <a:ext cx="576064" cy="576064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1" name="椭圆 960"/>
          <p:cNvSpPr/>
          <p:nvPr/>
        </p:nvSpPr>
        <p:spPr>
          <a:xfrm>
            <a:off x="3087563" y="3620452"/>
            <a:ext cx="288032" cy="28803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2" name="椭圆 961"/>
          <p:cNvSpPr/>
          <p:nvPr/>
        </p:nvSpPr>
        <p:spPr>
          <a:xfrm>
            <a:off x="670732" y="2473960"/>
            <a:ext cx="457495" cy="457495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3" name="椭圆 962"/>
          <p:cNvSpPr/>
          <p:nvPr/>
        </p:nvSpPr>
        <p:spPr>
          <a:xfrm>
            <a:off x="1687869" y="3757479"/>
            <a:ext cx="542463" cy="542463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4" name="椭圆 963"/>
          <p:cNvSpPr/>
          <p:nvPr/>
        </p:nvSpPr>
        <p:spPr>
          <a:xfrm>
            <a:off x="3531900" y="2993780"/>
            <a:ext cx="464036" cy="464036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5" name="椭圆 964"/>
          <p:cNvSpPr/>
          <p:nvPr/>
        </p:nvSpPr>
        <p:spPr>
          <a:xfrm>
            <a:off x="1213256" y="3880626"/>
            <a:ext cx="159169" cy="159169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6" name="椭圆 965"/>
          <p:cNvSpPr/>
          <p:nvPr/>
        </p:nvSpPr>
        <p:spPr>
          <a:xfrm>
            <a:off x="877728" y="3306206"/>
            <a:ext cx="288032" cy="288032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7" name="椭圆 966"/>
          <p:cNvSpPr/>
          <p:nvPr/>
        </p:nvSpPr>
        <p:spPr>
          <a:xfrm>
            <a:off x="1447372" y="3281405"/>
            <a:ext cx="288032" cy="28803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8" name="椭圆 967"/>
          <p:cNvSpPr/>
          <p:nvPr/>
        </p:nvSpPr>
        <p:spPr>
          <a:xfrm>
            <a:off x="3464079" y="2338318"/>
            <a:ext cx="135642" cy="135642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9" name="椭圆 968"/>
          <p:cNvSpPr/>
          <p:nvPr/>
        </p:nvSpPr>
        <p:spPr>
          <a:xfrm>
            <a:off x="1447372" y="1591032"/>
            <a:ext cx="159169" cy="159169"/>
          </a:xfrm>
          <a:prstGeom prst="ellipse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70" name="椭圆 969"/>
          <p:cNvSpPr/>
          <p:nvPr/>
        </p:nvSpPr>
        <p:spPr>
          <a:xfrm>
            <a:off x="2511499" y="1073052"/>
            <a:ext cx="288032" cy="288032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71" name="椭圆 970"/>
          <p:cNvSpPr/>
          <p:nvPr/>
        </p:nvSpPr>
        <p:spPr>
          <a:xfrm>
            <a:off x="2848283" y="1606185"/>
            <a:ext cx="288032" cy="28803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72" name="TextBox 971"/>
          <p:cNvSpPr txBox="1"/>
          <p:nvPr/>
        </p:nvSpPr>
        <p:spPr>
          <a:xfrm>
            <a:off x="1552665" y="2089239"/>
            <a:ext cx="13901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16337"/>
            <a:r>
              <a:rPr lang="zh-CN" altLang="zh-CN" sz="4400" spc="300" dirty="0">
                <a:solidFill>
                  <a:prstClr val="white"/>
                </a:solidFill>
                <a:latin typeface="微软雅黑" pitchFamily="34" charset="-122"/>
              </a:rPr>
              <a:t>目录</a:t>
            </a:r>
            <a:endParaRPr lang="zh-CN" altLang="en-US" sz="4400" spc="300" dirty="0">
              <a:solidFill>
                <a:prstClr val="white"/>
              </a:solidFill>
              <a:latin typeface="微软雅黑" pitchFamily="34" charset="-122"/>
            </a:endParaRPr>
          </a:p>
        </p:txBody>
      </p:sp>
      <p:sp>
        <p:nvSpPr>
          <p:cNvPr id="973" name="TextBox 972"/>
          <p:cNvSpPr txBox="1"/>
          <p:nvPr/>
        </p:nvSpPr>
        <p:spPr>
          <a:xfrm>
            <a:off x="1605403" y="2773175"/>
            <a:ext cx="12846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16337"/>
            <a:r>
              <a:rPr lang="en-US" altLang="zh-CN" sz="1600" dirty="0">
                <a:solidFill>
                  <a:prstClr val="white"/>
                </a:solidFill>
                <a:latin typeface="微软雅黑" pitchFamily="34" charset="-122"/>
              </a:rPr>
              <a:t>CONTENTS</a:t>
            </a:r>
            <a:endParaRPr lang="zh-CN" altLang="en-US" sz="1600" dirty="0">
              <a:solidFill>
                <a:prstClr val="white"/>
              </a:solidFill>
              <a:latin typeface="微软雅黑" pitchFamily="34" charset="-122"/>
            </a:endParaRPr>
          </a:p>
        </p:txBody>
      </p:sp>
      <p:grpSp>
        <p:nvGrpSpPr>
          <p:cNvPr id="974" name="组合 973"/>
          <p:cNvGrpSpPr/>
          <p:nvPr/>
        </p:nvGrpSpPr>
        <p:grpSpPr>
          <a:xfrm>
            <a:off x="4860032" y="1475588"/>
            <a:ext cx="3176385" cy="413921"/>
            <a:chOff x="3818511" y="1084860"/>
            <a:chExt cx="3802541" cy="495516"/>
          </a:xfrm>
        </p:grpSpPr>
        <p:grpSp>
          <p:nvGrpSpPr>
            <p:cNvPr id="975" name="组合 974"/>
            <p:cNvGrpSpPr/>
            <p:nvPr/>
          </p:nvGrpSpPr>
          <p:grpSpPr>
            <a:xfrm>
              <a:off x="3818511" y="1084860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78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FF9B02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79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FF9B0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76" name="矩形 975"/>
            <p:cNvSpPr/>
            <p:nvPr/>
          </p:nvSpPr>
          <p:spPr>
            <a:xfrm>
              <a:off x="4805533" y="1136394"/>
              <a:ext cx="2815519" cy="442185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产品的概念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77" name="文本框 48"/>
            <p:cNvSpPr txBox="1">
              <a:spLocks noChangeArrowheads="1"/>
            </p:cNvSpPr>
            <p:nvPr/>
          </p:nvSpPr>
          <p:spPr bwMode="auto">
            <a:xfrm>
              <a:off x="4407059" y="1138238"/>
              <a:ext cx="501137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01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980" name="组合 979"/>
          <p:cNvGrpSpPr/>
          <p:nvPr/>
        </p:nvGrpSpPr>
        <p:grpSpPr>
          <a:xfrm>
            <a:off x="4860032" y="2490625"/>
            <a:ext cx="3035438" cy="405369"/>
            <a:chOff x="3818511" y="1744615"/>
            <a:chExt cx="3633809" cy="485279"/>
          </a:xfrm>
        </p:grpSpPr>
        <p:grpSp>
          <p:nvGrpSpPr>
            <p:cNvPr id="981" name="组合 980"/>
            <p:cNvGrpSpPr/>
            <p:nvPr/>
          </p:nvGrpSpPr>
          <p:grpSpPr>
            <a:xfrm>
              <a:off x="3818511" y="1744615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84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07B1EC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85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07B1EC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82" name="矩形 981"/>
            <p:cNvSpPr/>
            <p:nvPr/>
          </p:nvSpPr>
          <p:spPr>
            <a:xfrm>
              <a:off x="4788511" y="1787708"/>
              <a:ext cx="2636419" cy="442186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en-US" altLang="zh-CN" sz="1600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1600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整体产品的层次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83" name="文本框 48"/>
            <p:cNvSpPr txBox="1">
              <a:spLocks noChangeArrowheads="1"/>
            </p:cNvSpPr>
            <p:nvPr/>
          </p:nvSpPr>
          <p:spPr bwMode="auto">
            <a:xfrm>
              <a:off x="4407059" y="1786310"/>
              <a:ext cx="631582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02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986" name="组合 985"/>
          <p:cNvGrpSpPr/>
          <p:nvPr/>
        </p:nvGrpSpPr>
        <p:grpSpPr>
          <a:xfrm>
            <a:off x="4866756" y="3445152"/>
            <a:ext cx="3285855" cy="403884"/>
            <a:chOff x="3818511" y="2404370"/>
            <a:chExt cx="3933590" cy="483501"/>
          </a:xfrm>
        </p:grpSpPr>
        <p:grpSp>
          <p:nvGrpSpPr>
            <p:cNvPr id="987" name="组合 986"/>
            <p:cNvGrpSpPr/>
            <p:nvPr/>
          </p:nvGrpSpPr>
          <p:grpSpPr>
            <a:xfrm>
              <a:off x="3818511" y="2404370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90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EC3225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91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EC322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88" name="矩形 987"/>
            <p:cNvSpPr/>
            <p:nvPr/>
          </p:nvSpPr>
          <p:spPr>
            <a:xfrm>
              <a:off x="4838164" y="2443152"/>
              <a:ext cx="2913937" cy="442186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产品的分类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89" name="文本框 48"/>
            <p:cNvSpPr txBox="1">
              <a:spLocks noChangeArrowheads="1"/>
            </p:cNvSpPr>
            <p:nvPr/>
          </p:nvSpPr>
          <p:spPr bwMode="auto">
            <a:xfrm>
              <a:off x="4384823" y="2434862"/>
              <a:ext cx="631582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03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386416529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950"/>
                            </p:stCondLst>
                            <p:childTnLst>
                              <p:par>
                                <p:cTn id="5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450"/>
                            </p:stCondLst>
                            <p:childTnLst>
                              <p:par>
                                <p:cTn id="5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950"/>
                            </p:stCondLst>
                            <p:childTnLst>
                              <p:par>
                                <p:cTn id="6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6" grpId="0" animBg="1"/>
      <p:bldP spid="957" grpId="0" animBg="1"/>
      <p:bldP spid="958" grpId="0" animBg="1"/>
      <p:bldP spid="959" grpId="0" animBg="1"/>
      <p:bldP spid="960" grpId="0" animBg="1"/>
      <p:bldP spid="961" grpId="0" animBg="1"/>
      <p:bldP spid="962" grpId="0" animBg="1"/>
      <p:bldP spid="963" grpId="0" animBg="1"/>
      <p:bldP spid="964" grpId="0" animBg="1"/>
      <p:bldP spid="965" grpId="0" animBg="1"/>
      <p:bldP spid="966" grpId="0" animBg="1"/>
      <p:bldP spid="967" grpId="0" animBg="1"/>
      <p:bldP spid="968" grpId="0" animBg="1"/>
      <p:bldP spid="969" grpId="0" animBg="1"/>
      <p:bldP spid="970" grpId="0" animBg="1"/>
      <p:bldP spid="971" grpId="0" animBg="1"/>
      <p:bldP spid="972" grpId="0"/>
      <p:bldP spid="97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182353" y="203158"/>
            <a:ext cx="5687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引导案</a:t>
            </a:r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例：江小白，一瓶有创意的小酒</a:t>
            </a:r>
            <a:endParaRPr lang="zh-CN" altLang="en-US" sz="2400" b="1" dirty="0">
              <a:blipFill dpi="0" rotWithShape="1">
                <a:blip r:embed="rId3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4" name="图片 3" descr="3ff18cda085173f61ac9ebac3e6da778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0733" y="1936376"/>
            <a:ext cx="2753286" cy="2753286"/>
          </a:xfrm>
          <a:prstGeom prst="rect">
            <a:avLst/>
          </a:prstGeom>
        </p:spPr>
      </p:pic>
      <p:pic>
        <p:nvPicPr>
          <p:cNvPr id="5" name="图片 4" descr="eeaff57bb9eb5ff37402958491edff9d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06692" y="1519518"/>
            <a:ext cx="3925936" cy="302558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893048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2182969" y="2179150"/>
            <a:ext cx="493904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 </a:t>
            </a:r>
            <a:r>
              <a:rPr lang="zh-CN" altLang="en-US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 </a:t>
            </a:r>
            <a:r>
              <a:rPr lang="zh-CN" altLang="en-US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      </a:t>
            </a:r>
            <a:r>
              <a:rPr lang="zh-CN" altLang="en-US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产品的概念</a:t>
            </a:r>
            <a:endParaRPr lang="zh-CN" altLang="en-US" sz="3600" b="1" dirty="0">
              <a:blipFill dpi="0" rotWithShape="1">
                <a:blip r:embed="rId3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</p:txBody>
      </p:sp>
      <p:sp>
        <p:nvSpPr>
          <p:cNvPr id="6" name="文本框 16"/>
          <p:cNvSpPr txBox="1"/>
          <p:nvPr/>
        </p:nvSpPr>
        <p:spPr bwMode="auto">
          <a:xfrm>
            <a:off x="3962698" y="733835"/>
            <a:ext cx="1218603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dirty="0" smtClean="0">
                <a:blipFill dpi="0" rotWithShape="1">
                  <a:blip r:embed="rId3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cs typeface="Mongolian Baiti" panose="03000500000000000000" pitchFamily="66" charset="0"/>
              </a:rPr>
              <a:t>01</a:t>
            </a:r>
            <a:endParaRPr lang="zh-CN" altLang="en-US" sz="8800" dirty="0">
              <a:blipFill dpi="0" rotWithShape="1">
                <a:blip r:embed="rId3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cs typeface="Mongolian Baiti" panose="03000500000000000000" pitchFamily="66" charset="0"/>
            </a:endParaRPr>
          </a:p>
        </p:txBody>
      </p:sp>
      <p:pic>
        <p:nvPicPr>
          <p:cNvPr id="7" name="图片 6" descr="4291fc5f19f5bf7746c6b0b2209e9a68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02898" y="2296177"/>
            <a:ext cx="5267201" cy="368704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4552287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20"/>
          <p:cNvSpPr/>
          <p:nvPr/>
        </p:nvSpPr>
        <p:spPr>
          <a:xfrm>
            <a:off x="5940152" y="3893688"/>
            <a:ext cx="1126616" cy="1126616"/>
          </a:xfrm>
          <a:prstGeom prst="ellipse">
            <a:avLst/>
          </a:prstGeom>
          <a:gradFill>
            <a:gsLst>
              <a:gs pos="15000">
                <a:srgbClr val="00B0F0"/>
              </a:gs>
              <a:gs pos="31000">
                <a:srgbClr val="0070C0"/>
              </a:gs>
              <a:gs pos="63000">
                <a:srgbClr val="FFFB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>
            <a:glow rad="127000">
              <a:srgbClr val="5D552C">
                <a:alpha val="4000"/>
              </a:srgbClr>
            </a:glow>
            <a:softEdge rad="0"/>
          </a:effectLst>
        </p:spPr>
        <p:txBody>
          <a:bodyPr lIns="68580" tIns="34290" rIns="68580" bIns="34290" rtlCol="0" anchor="ctr"/>
          <a:lstStyle/>
          <a:p>
            <a:pPr algn="ctr" defTabSz="914400">
              <a:defRPr/>
            </a:pPr>
            <a:endParaRPr lang="zh-CN" altLang="en-US" sz="1800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4892637" y="1255294"/>
            <a:ext cx="3146805" cy="3885177"/>
          </a:xfrm>
          <a:custGeom>
            <a:avLst/>
            <a:gdLst>
              <a:gd name="connsiteX0" fmla="*/ 1743740 w 3742661"/>
              <a:gd name="connsiteY0" fmla="*/ 4476307 h 4476307"/>
              <a:gd name="connsiteX1" fmla="*/ 1796903 w 3742661"/>
              <a:gd name="connsiteY1" fmla="*/ 3785190 h 4476307"/>
              <a:gd name="connsiteX2" fmla="*/ 1307805 w 3742661"/>
              <a:gd name="connsiteY2" fmla="*/ 3381153 h 4476307"/>
              <a:gd name="connsiteX3" fmla="*/ 31898 w 3742661"/>
              <a:gd name="connsiteY3" fmla="*/ 2945218 h 4476307"/>
              <a:gd name="connsiteX4" fmla="*/ 1127052 w 3742661"/>
              <a:gd name="connsiteY4" fmla="*/ 3242930 h 4476307"/>
              <a:gd name="connsiteX5" fmla="*/ 393405 w 3742661"/>
              <a:gd name="connsiteY5" fmla="*/ 2456121 h 4476307"/>
              <a:gd name="connsiteX6" fmla="*/ 1775638 w 3742661"/>
              <a:gd name="connsiteY6" fmla="*/ 3519376 h 4476307"/>
              <a:gd name="connsiteX7" fmla="*/ 1679945 w 3742661"/>
              <a:gd name="connsiteY7" fmla="*/ 2392325 h 4476307"/>
              <a:gd name="connsiteX8" fmla="*/ 0 w 3742661"/>
              <a:gd name="connsiteY8" fmla="*/ 754911 h 4476307"/>
              <a:gd name="connsiteX9" fmla="*/ 988828 w 3742661"/>
              <a:gd name="connsiteY9" fmla="*/ 1924493 h 4476307"/>
              <a:gd name="connsiteX10" fmla="*/ 1137684 w 3742661"/>
              <a:gd name="connsiteY10" fmla="*/ 861237 h 4476307"/>
              <a:gd name="connsiteX11" fmla="*/ 1222745 w 3742661"/>
              <a:gd name="connsiteY11" fmla="*/ 2062716 h 4476307"/>
              <a:gd name="connsiteX12" fmla="*/ 1690577 w 3742661"/>
              <a:gd name="connsiteY12" fmla="*/ 2190307 h 4476307"/>
              <a:gd name="connsiteX13" fmla="*/ 1956391 w 3742661"/>
              <a:gd name="connsiteY13" fmla="*/ 0 h 4476307"/>
              <a:gd name="connsiteX14" fmla="*/ 2083982 w 3742661"/>
              <a:gd name="connsiteY14" fmla="*/ 978195 h 4476307"/>
              <a:gd name="connsiteX15" fmla="*/ 1881963 w 3742661"/>
              <a:gd name="connsiteY15" fmla="*/ 2232837 h 4476307"/>
              <a:gd name="connsiteX16" fmla="*/ 2041452 w 3742661"/>
              <a:gd name="connsiteY16" fmla="*/ 3030279 h 4476307"/>
              <a:gd name="connsiteX17" fmla="*/ 2647507 w 3742661"/>
              <a:gd name="connsiteY17" fmla="*/ 2519916 h 4476307"/>
              <a:gd name="connsiteX18" fmla="*/ 2849526 w 3742661"/>
              <a:gd name="connsiteY18" fmla="*/ 1307804 h 4476307"/>
              <a:gd name="connsiteX19" fmla="*/ 2838893 w 3742661"/>
              <a:gd name="connsiteY19" fmla="*/ 2371060 h 4476307"/>
              <a:gd name="connsiteX20" fmla="*/ 3742661 w 3742661"/>
              <a:gd name="connsiteY20" fmla="*/ 1148316 h 4476307"/>
              <a:gd name="connsiteX21" fmla="*/ 2222205 w 3742661"/>
              <a:gd name="connsiteY21" fmla="*/ 3370521 h 4476307"/>
              <a:gd name="connsiteX22" fmla="*/ 2169042 w 3742661"/>
              <a:gd name="connsiteY22" fmla="*/ 3817088 h 4476307"/>
              <a:gd name="connsiteX23" fmla="*/ 3317358 w 3742661"/>
              <a:gd name="connsiteY23" fmla="*/ 3094074 h 4476307"/>
              <a:gd name="connsiteX24" fmla="*/ 2190307 w 3742661"/>
              <a:gd name="connsiteY24" fmla="*/ 4051004 h 4476307"/>
              <a:gd name="connsiteX25" fmla="*/ 2232838 w 3742661"/>
              <a:gd name="connsiteY25" fmla="*/ 4476307 h 4476307"/>
              <a:gd name="connsiteX26" fmla="*/ 1743740 w 3742661"/>
              <a:gd name="connsiteY26" fmla="*/ 4476307 h 4476307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1743740 w 3742661"/>
              <a:gd name="connsiteY26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2819 h 4522819"/>
              <a:gd name="connsiteX1" fmla="*/ 1796903 w 3694535"/>
              <a:gd name="connsiteY1" fmla="*/ 3815659 h 4522819"/>
              <a:gd name="connsiteX2" fmla="*/ 1307805 w 3694535"/>
              <a:gd name="connsiteY2" fmla="*/ 3411622 h 4522819"/>
              <a:gd name="connsiteX3" fmla="*/ 31898 w 3694535"/>
              <a:gd name="connsiteY3" fmla="*/ 2975687 h 4522819"/>
              <a:gd name="connsiteX4" fmla="*/ 1127052 w 3694535"/>
              <a:gd name="connsiteY4" fmla="*/ 3273399 h 4522819"/>
              <a:gd name="connsiteX5" fmla="*/ 393405 w 3694535"/>
              <a:gd name="connsiteY5" fmla="*/ 2486590 h 4522819"/>
              <a:gd name="connsiteX6" fmla="*/ 1775638 w 3694535"/>
              <a:gd name="connsiteY6" fmla="*/ 3549845 h 4522819"/>
              <a:gd name="connsiteX7" fmla="*/ 1679945 w 3694535"/>
              <a:gd name="connsiteY7" fmla="*/ 2422794 h 4522819"/>
              <a:gd name="connsiteX8" fmla="*/ 0 w 3694535"/>
              <a:gd name="connsiteY8" fmla="*/ 785380 h 4522819"/>
              <a:gd name="connsiteX9" fmla="*/ 988828 w 3694535"/>
              <a:gd name="connsiteY9" fmla="*/ 1954962 h 4522819"/>
              <a:gd name="connsiteX10" fmla="*/ 1137684 w 3694535"/>
              <a:gd name="connsiteY10" fmla="*/ 891706 h 4522819"/>
              <a:gd name="connsiteX11" fmla="*/ 1222745 w 3694535"/>
              <a:gd name="connsiteY11" fmla="*/ 2093185 h 4522819"/>
              <a:gd name="connsiteX12" fmla="*/ 1690577 w 3694535"/>
              <a:gd name="connsiteY12" fmla="*/ 2220776 h 4522819"/>
              <a:gd name="connsiteX13" fmla="*/ 1956391 w 3694535"/>
              <a:gd name="connsiteY13" fmla="*/ 30469 h 4522819"/>
              <a:gd name="connsiteX14" fmla="*/ 2027834 w 3694535"/>
              <a:gd name="connsiteY14" fmla="*/ 1016685 h 4522819"/>
              <a:gd name="connsiteX15" fmla="*/ 1881963 w 3694535"/>
              <a:gd name="connsiteY15" fmla="*/ 2090854 h 4522819"/>
              <a:gd name="connsiteX16" fmla="*/ 2057494 w 3694535"/>
              <a:gd name="connsiteY16" fmla="*/ 3076790 h 4522819"/>
              <a:gd name="connsiteX17" fmla="*/ 2647507 w 3694535"/>
              <a:gd name="connsiteY17" fmla="*/ 2550385 h 4522819"/>
              <a:gd name="connsiteX18" fmla="*/ 2913694 w 3694535"/>
              <a:gd name="connsiteY18" fmla="*/ 1322231 h 4522819"/>
              <a:gd name="connsiteX19" fmla="*/ 2806809 w 3694535"/>
              <a:gd name="connsiteY19" fmla="*/ 2413560 h 4522819"/>
              <a:gd name="connsiteX20" fmla="*/ 3694535 w 3694535"/>
              <a:gd name="connsiteY20" fmla="*/ 1154721 h 4522819"/>
              <a:gd name="connsiteX21" fmla="*/ 2222205 w 3694535"/>
              <a:gd name="connsiteY21" fmla="*/ 3400990 h 4522819"/>
              <a:gd name="connsiteX22" fmla="*/ 2169042 w 3694535"/>
              <a:gd name="connsiteY22" fmla="*/ 3847557 h 4522819"/>
              <a:gd name="connsiteX23" fmla="*/ 3317358 w 3694535"/>
              <a:gd name="connsiteY23" fmla="*/ 3124543 h 4522819"/>
              <a:gd name="connsiteX24" fmla="*/ 2194317 w 3694535"/>
              <a:gd name="connsiteY24" fmla="*/ 4061420 h 4522819"/>
              <a:gd name="connsiteX25" fmla="*/ 2232838 w 3694535"/>
              <a:gd name="connsiteY25" fmla="*/ 4506776 h 4522819"/>
              <a:gd name="connsiteX26" fmla="*/ 2218194 w 3694535"/>
              <a:gd name="connsiteY26" fmla="*/ 4521884 h 4522819"/>
              <a:gd name="connsiteX27" fmla="*/ 1743740 w 3694535"/>
              <a:gd name="connsiteY27" fmla="*/ 4522819 h 4522819"/>
              <a:gd name="connsiteX0" fmla="*/ 1743740 w 3694535"/>
              <a:gd name="connsiteY0" fmla="*/ 4522819 h 4522819"/>
              <a:gd name="connsiteX1" fmla="*/ 1796903 w 3694535"/>
              <a:gd name="connsiteY1" fmla="*/ 3815659 h 4522819"/>
              <a:gd name="connsiteX2" fmla="*/ 1307805 w 3694535"/>
              <a:gd name="connsiteY2" fmla="*/ 3411622 h 4522819"/>
              <a:gd name="connsiteX3" fmla="*/ 31898 w 3694535"/>
              <a:gd name="connsiteY3" fmla="*/ 2975687 h 4522819"/>
              <a:gd name="connsiteX4" fmla="*/ 1127052 w 3694535"/>
              <a:gd name="connsiteY4" fmla="*/ 3273399 h 4522819"/>
              <a:gd name="connsiteX5" fmla="*/ 393405 w 3694535"/>
              <a:gd name="connsiteY5" fmla="*/ 2486590 h 4522819"/>
              <a:gd name="connsiteX6" fmla="*/ 1775638 w 3694535"/>
              <a:gd name="connsiteY6" fmla="*/ 3549845 h 4522819"/>
              <a:gd name="connsiteX7" fmla="*/ 1679945 w 3694535"/>
              <a:gd name="connsiteY7" fmla="*/ 2422794 h 4522819"/>
              <a:gd name="connsiteX8" fmla="*/ 0 w 3694535"/>
              <a:gd name="connsiteY8" fmla="*/ 785380 h 4522819"/>
              <a:gd name="connsiteX9" fmla="*/ 988828 w 3694535"/>
              <a:gd name="connsiteY9" fmla="*/ 1954962 h 4522819"/>
              <a:gd name="connsiteX10" fmla="*/ 1137684 w 3694535"/>
              <a:gd name="connsiteY10" fmla="*/ 891706 h 4522819"/>
              <a:gd name="connsiteX11" fmla="*/ 1222745 w 3694535"/>
              <a:gd name="connsiteY11" fmla="*/ 2093185 h 4522819"/>
              <a:gd name="connsiteX12" fmla="*/ 1690577 w 3694535"/>
              <a:gd name="connsiteY12" fmla="*/ 2220776 h 4522819"/>
              <a:gd name="connsiteX13" fmla="*/ 1956391 w 3694535"/>
              <a:gd name="connsiteY13" fmla="*/ 30469 h 4522819"/>
              <a:gd name="connsiteX14" fmla="*/ 2027834 w 3694535"/>
              <a:gd name="connsiteY14" fmla="*/ 1016685 h 4522819"/>
              <a:gd name="connsiteX15" fmla="*/ 1881963 w 3694535"/>
              <a:gd name="connsiteY15" fmla="*/ 2090854 h 4522819"/>
              <a:gd name="connsiteX16" fmla="*/ 2057494 w 3694535"/>
              <a:gd name="connsiteY16" fmla="*/ 3076790 h 4522819"/>
              <a:gd name="connsiteX17" fmla="*/ 2647507 w 3694535"/>
              <a:gd name="connsiteY17" fmla="*/ 2550385 h 4522819"/>
              <a:gd name="connsiteX18" fmla="*/ 2913694 w 3694535"/>
              <a:gd name="connsiteY18" fmla="*/ 1322231 h 4522819"/>
              <a:gd name="connsiteX19" fmla="*/ 2806809 w 3694535"/>
              <a:gd name="connsiteY19" fmla="*/ 2413560 h 4522819"/>
              <a:gd name="connsiteX20" fmla="*/ 3694535 w 3694535"/>
              <a:gd name="connsiteY20" fmla="*/ 1154721 h 4522819"/>
              <a:gd name="connsiteX21" fmla="*/ 2222205 w 3694535"/>
              <a:gd name="connsiteY21" fmla="*/ 3400990 h 4522819"/>
              <a:gd name="connsiteX22" fmla="*/ 2169042 w 3694535"/>
              <a:gd name="connsiteY22" fmla="*/ 3847557 h 4522819"/>
              <a:gd name="connsiteX23" fmla="*/ 3317358 w 3694535"/>
              <a:gd name="connsiteY23" fmla="*/ 3124543 h 4522819"/>
              <a:gd name="connsiteX24" fmla="*/ 2194317 w 3694535"/>
              <a:gd name="connsiteY24" fmla="*/ 4061420 h 4522819"/>
              <a:gd name="connsiteX25" fmla="*/ 2232838 w 3694535"/>
              <a:gd name="connsiteY25" fmla="*/ 4506776 h 4522819"/>
              <a:gd name="connsiteX26" fmla="*/ 2218194 w 3694535"/>
              <a:gd name="connsiteY26" fmla="*/ 4521884 h 4522819"/>
              <a:gd name="connsiteX27" fmla="*/ 1743740 w 3694535"/>
              <a:gd name="connsiteY27" fmla="*/ 4522819 h 4522819"/>
              <a:gd name="connsiteX0" fmla="*/ 1743740 w 3694535"/>
              <a:gd name="connsiteY0" fmla="*/ 4522814 h 4522814"/>
              <a:gd name="connsiteX1" fmla="*/ 1796903 w 3694535"/>
              <a:gd name="connsiteY1" fmla="*/ 3815654 h 4522814"/>
              <a:gd name="connsiteX2" fmla="*/ 1307805 w 3694535"/>
              <a:gd name="connsiteY2" fmla="*/ 3411617 h 4522814"/>
              <a:gd name="connsiteX3" fmla="*/ 31898 w 3694535"/>
              <a:gd name="connsiteY3" fmla="*/ 2975682 h 4522814"/>
              <a:gd name="connsiteX4" fmla="*/ 1127052 w 3694535"/>
              <a:gd name="connsiteY4" fmla="*/ 3273394 h 4522814"/>
              <a:gd name="connsiteX5" fmla="*/ 393405 w 3694535"/>
              <a:gd name="connsiteY5" fmla="*/ 2486585 h 4522814"/>
              <a:gd name="connsiteX6" fmla="*/ 1775638 w 3694535"/>
              <a:gd name="connsiteY6" fmla="*/ 3549840 h 4522814"/>
              <a:gd name="connsiteX7" fmla="*/ 1679945 w 3694535"/>
              <a:gd name="connsiteY7" fmla="*/ 2422789 h 4522814"/>
              <a:gd name="connsiteX8" fmla="*/ 0 w 3694535"/>
              <a:gd name="connsiteY8" fmla="*/ 785375 h 4522814"/>
              <a:gd name="connsiteX9" fmla="*/ 988828 w 3694535"/>
              <a:gd name="connsiteY9" fmla="*/ 1954957 h 4522814"/>
              <a:gd name="connsiteX10" fmla="*/ 1137684 w 3694535"/>
              <a:gd name="connsiteY10" fmla="*/ 891701 h 4522814"/>
              <a:gd name="connsiteX11" fmla="*/ 1222745 w 3694535"/>
              <a:gd name="connsiteY11" fmla="*/ 2093180 h 4522814"/>
              <a:gd name="connsiteX12" fmla="*/ 1690577 w 3694535"/>
              <a:gd name="connsiteY12" fmla="*/ 2220771 h 4522814"/>
              <a:gd name="connsiteX13" fmla="*/ 1956391 w 3694535"/>
              <a:gd name="connsiteY13" fmla="*/ 30464 h 4522814"/>
              <a:gd name="connsiteX14" fmla="*/ 2027834 w 3694535"/>
              <a:gd name="connsiteY14" fmla="*/ 1016680 h 4522814"/>
              <a:gd name="connsiteX15" fmla="*/ 1881963 w 3694535"/>
              <a:gd name="connsiteY15" fmla="*/ 2090849 h 4522814"/>
              <a:gd name="connsiteX16" fmla="*/ 2057494 w 3694535"/>
              <a:gd name="connsiteY16" fmla="*/ 3076785 h 4522814"/>
              <a:gd name="connsiteX17" fmla="*/ 2647507 w 3694535"/>
              <a:gd name="connsiteY17" fmla="*/ 2550380 h 4522814"/>
              <a:gd name="connsiteX18" fmla="*/ 2913694 w 3694535"/>
              <a:gd name="connsiteY18" fmla="*/ 1322226 h 4522814"/>
              <a:gd name="connsiteX19" fmla="*/ 2806809 w 3694535"/>
              <a:gd name="connsiteY19" fmla="*/ 2413555 h 4522814"/>
              <a:gd name="connsiteX20" fmla="*/ 3694535 w 3694535"/>
              <a:gd name="connsiteY20" fmla="*/ 1154716 h 4522814"/>
              <a:gd name="connsiteX21" fmla="*/ 2222205 w 3694535"/>
              <a:gd name="connsiteY21" fmla="*/ 3400985 h 4522814"/>
              <a:gd name="connsiteX22" fmla="*/ 2169042 w 3694535"/>
              <a:gd name="connsiteY22" fmla="*/ 3847552 h 4522814"/>
              <a:gd name="connsiteX23" fmla="*/ 3317358 w 3694535"/>
              <a:gd name="connsiteY23" fmla="*/ 3124538 h 4522814"/>
              <a:gd name="connsiteX24" fmla="*/ 2194317 w 3694535"/>
              <a:gd name="connsiteY24" fmla="*/ 4061415 h 4522814"/>
              <a:gd name="connsiteX25" fmla="*/ 2232838 w 3694535"/>
              <a:gd name="connsiteY25" fmla="*/ 4506771 h 4522814"/>
              <a:gd name="connsiteX26" fmla="*/ 2218194 w 3694535"/>
              <a:gd name="connsiteY26" fmla="*/ 4521879 h 4522814"/>
              <a:gd name="connsiteX27" fmla="*/ 1743740 w 3694535"/>
              <a:gd name="connsiteY27" fmla="*/ 4522814 h 4522814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093568 w 3694535"/>
              <a:gd name="connsiteY10" fmla="*/ 857226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093568 w 3694535"/>
              <a:gd name="connsiteY10" fmla="*/ 857226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19873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03018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03018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21509 w 3638574"/>
              <a:gd name="connsiteY22" fmla="*/ 3808660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638574" h="4492350">
                <a:moveTo>
                  <a:pt x="1687779" y="4492350"/>
                </a:moveTo>
                <a:cubicBezTo>
                  <a:pt x="1649353" y="4280693"/>
                  <a:pt x="1685297" y="4020910"/>
                  <a:pt x="1703018" y="3785190"/>
                </a:cubicBezTo>
                <a:lnTo>
                  <a:pt x="1239812" y="3369121"/>
                </a:lnTo>
                <a:cubicBezTo>
                  <a:pt x="710236" y="3436368"/>
                  <a:pt x="325039" y="3138656"/>
                  <a:pt x="0" y="2917145"/>
                </a:cubicBezTo>
                <a:cubicBezTo>
                  <a:pt x="370399" y="3119320"/>
                  <a:pt x="1037576" y="3333525"/>
                  <a:pt x="1087133" y="3238920"/>
                </a:cubicBezTo>
                <a:cubicBezTo>
                  <a:pt x="945521" y="3141082"/>
                  <a:pt x="539214" y="2730422"/>
                  <a:pt x="389581" y="2412005"/>
                </a:cubicBezTo>
                <a:cubicBezTo>
                  <a:pt x="859682" y="2946896"/>
                  <a:pt x="1430048" y="3277253"/>
                  <a:pt x="1719677" y="3519376"/>
                </a:cubicBezTo>
                <a:cubicBezTo>
                  <a:pt x="1735906" y="3304113"/>
                  <a:pt x="1659893" y="2776030"/>
                  <a:pt x="1627995" y="2400346"/>
                </a:cubicBezTo>
                <a:cubicBezTo>
                  <a:pt x="725782" y="2160678"/>
                  <a:pt x="172484" y="1536000"/>
                  <a:pt x="4198" y="742880"/>
                </a:cubicBezTo>
                <a:cubicBezTo>
                  <a:pt x="248250" y="1210277"/>
                  <a:pt x="456205" y="1649601"/>
                  <a:pt x="932867" y="1924493"/>
                </a:cubicBezTo>
                <a:cubicBezTo>
                  <a:pt x="1158949" y="1666327"/>
                  <a:pt x="1108304" y="1211645"/>
                  <a:pt x="1037607" y="857226"/>
                </a:cubicBezTo>
                <a:cubicBezTo>
                  <a:pt x="1222371" y="1153446"/>
                  <a:pt x="1266767" y="1586023"/>
                  <a:pt x="1138710" y="2026621"/>
                </a:cubicBezTo>
                <a:cubicBezTo>
                  <a:pt x="1250538" y="2109256"/>
                  <a:pt x="1570304" y="2252254"/>
                  <a:pt x="1646038" y="2198532"/>
                </a:cubicBezTo>
                <a:cubicBezTo>
                  <a:pt x="1690527" y="1476450"/>
                  <a:pt x="1904067" y="874481"/>
                  <a:pt x="1900430" y="0"/>
                </a:cubicBezTo>
                <a:cubicBezTo>
                  <a:pt x="1976693" y="192349"/>
                  <a:pt x="2015482" y="645373"/>
                  <a:pt x="1971873" y="986216"/>
                </a:cubicBezTo>
                <a:cubicBezTo>
                  <a:pt x="1947436" y="1177213"/>
                  <a:pt x="1846749" y="1657958"/>
                  <a:pt x="1826002" y="2060385"/>
                </a:cubicBezTo>
                <a:cubicBezTo>
                  <a:pt x="1811014" y="2351099"/>
                  <a:pt x="1951043" y="3007770"/>
                  <a:pt x="2001533" y="3046321"/>
                </a:cubicBezTo>
                <a:cubicBezTo>
                  <a:pt x="2041794" y="3055338"/>
                  <a:pt x="2575349" y="2567047"/>
                  <a:pt x="2591546" y="2519916"/>
                </a:cubicBezTo>
                <a:cubicBezTo>
                  <a:pt x="2482423" y="2107858"/>
                  <a:pt x="2569814" y="1503293"/>
                  <a:pt x="2857733" y="1291762"/>
                </a:cubicBezTo>
                <a:cubicBezTo>
                  <a:pt x="2648315" y="1639496"/>
                  <a:pt x="2663487" y="2195777"/>
                  <a:pt x="2750848" y="2383091"/>
                </a:cubicBezTo>
                <a:cubicBezTo>
                  <a:pt x="3066810" y="2282983"/>
                  <a:pt x="3503085" y="1513118"/>
                  <a:pt x="3638574" y="1124252"/>
                </a:cubicBezTo>
                <a:cubicBezTo>
                  <a:pt x="3492704" y="2254009"/>
                  <a:pt x="2460505" y="2814271"/>
                  <a:pt x="2166244" y="3370521"/>
                </a:cubicBezTo>
                <a:cubicBezTo>
                  <a:pt x="2148523" y="3519377"/>
                  <a:pt x="2147251" y="3667825"/>
                  <a:pt x="2121509" y="3808660"/>
                </a:cubicBezTo>
                <a:cubicBezTo>
                  <a:pt x="2452144" y="3808286"/>
                  <a:pt x="3159362" y="3298984"/>
                  <a:pt x="3261397" y="3094074"/>
                </a:cubicBezTo>
                <a:cubicBezTo>
                  <a:pt x="3262702" y="3429094"/>
                  <a:pt x="2493987" y="3820258"/>
                  <a:pt x="2138356" y="4030951"/>
                </a:cubicBezTo>
                <a:cubicBezTo>
                  <a:pt x="2116438" y="4040371"/>
                  <a:pt x="2182753" y="4334539"/>
                  <a:pt x="2176877" y="4476307"/>
                </a:cubicBezTo>
                <a:cubicBezTo>
                  <a:pt x="2170659" y="4477332"/>
                  <a:pt x="2168451" y="4490390"/>
                  <a:pt x="2162233" y="4491415"/>
                </a:cubicBezTo>
                <a:lnTo>
                  <a:pt x="1687779" y="449235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 defTabSz="914400">
              <a:defRPr/>
            </a:pPr>
            <a:endParaRPr lang="zh-CN" altLang="en-US" sz="1800" kern="0" dirty="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2" name="组合 22"/>
          <p:cNvGrpSpPr/>
          <p:nvPr/>
        </p:nvGrpSpPr>
        <p:grpSpPr>
          <a:xfrm>
            <a:off x="4285702" y="715617"/>
            <a:ext cx="4128904" cy="3565450"/>
            <a:chOff x="5527231" y="954156"/>
            <a:chExt cx="5505205" cy="4753933"/>
          </a:xfrm>
        </p:grpSpPr>
        <p:sp>
          <p:nvSpPr>
            <p:cNvPr id="24" name="椭圆 23"/>
            <p:cNvSpPr>
              <a:spLocks noChangeAspect="1"/>
            </p:cNvSpPr>
            <p:nvPr/>
          </p:nvSpPr>
          <p:spPr>
            <a:xfrm>
              <a:off x="8193551" y="954156"/>
              <a:ext cx="664202" cy="664199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5" name="椭圆 24"/>
            <p:cNvSpPr>
              <a:spLocks noChangeAspect="1"/>
            </p:cNvSpPr>
            <p:nvPr/>
          </p:nvSpPr>
          <p:spPr>
            <a:xfrm>
              <a:off x="10401724" y="2303011"/>
              <a:ext cx="630712" cy="630709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6" name="椭圆 25"/>
            <p:cNvSpPr>
              <a:spLocks noChangeAspect="1"/>
            </p:cNvSpPr>
            <p:nvPr/>
          </p:nvSpPr>
          <p:spPr>
            <a:xfrm>
              <a:off x="5944742" y="1618354"/>
              <a:ext cx="858517" cy="858513"/>
            </a:xfrm>
            <a:prstGeom prst="ellipse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7" name="椭圆 26"/>
            <p:cNvSpPr>
              <a:spLocks noChangeAspect="1"/>
            </p:cNvSpPr>
            <p:nvPr/>
          </p:nvSpPr>
          <p:spPr>
            <a:xfrm>
              <a:off x="5527231" y="4287192"/>
              <a:ext cx="998452" cy="998448"/>
            </a:xfrm>
            <a:prstGeom prst="ellipse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8" name="椭圆 27"/>
            <p:cNvSpPr>
              <a:spLocks noChangeAspect="1"/>
            </p:cNvSpPr>
            <p:nvPr/>
          </p:nvSpPr>
          <p:spPr>
            <a:xfrm>
              <a:off x="9860358" y="4554151"/>
              <a:ext cx="864619" cy="864616"/>
            </a:xfrm>
            <a:prstGeom prst="ellipse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9" name="椭圆 28"/>
            <p:cNvSpPr>
              <a:spLocks noChangeAspect="1"/>
            </p:cNvSpPr>
            <p:nvPr/>
          </p:nvSpPr>
          <p:spPr>
            <a:xfrm>
              <a:off x="9044057" y="2279362"/>
              <a:ext cx="899459" cy="899455"/>
            </a:xfrm>
            <a:prstGeom prst="ellipse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0" name="椭圆 29"/>
            <p:cNvSpPr>
              <a:spLocks noChangeAspect="1"/>
            </p:cNvSpPr>
            <p:nvPr/>
          </p:nvSpPr>
          <p:spPr>
            <a:xfrm>
              <a:off x="7195723" y="1908312"/>
              <a:ext cx="749646" cy="749644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1" name="椭圆 30"/>
            <p:cNvSpPr>
              <a:spLocks noChangeAspect="1"/>
            </p:cNvSpPr>
            <p:nvPr/>
          </p:nvSpPr>
          <p:spPr>
            <a:xfrm>
              <a:off x="8574548" y="3372396"/>
              <a:ext cx="332101" cy="332100"/>
            </a:xfrm>
            <a:prstGeom prst="ellipse">
              <a:avLst/>
            </a:prstGeom>
            <a:blipFill dpi="0" rotWithShape="1">
              <a:blip r:embed="rId8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2" name="椭圆 31"/>
            <p:cNvSpPr>
              <a:spLocks noChangeAspect="1"/>
            </p:cNvSpPr>
            <p:nvPr/>
          </p:nvSpPr>
          <p:spPr>
            <a:xfrm>
              <a:off x="9808259" y="3278115"/>
              <a:ext cx="332101" cy="332100"/>
            </a:xfrm>
            <a:prstGeom prst="ellipse">
              <a:avLst/>
            </a:prstGeom>
            <a:solidFill>
              <a:srgbClr val="054487"/>
            </a:solid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3" name="椭圆 32"/>
            <p:cNvSpPr>
              <a:spLocks noChangeAspect="1"/>
            </p:cNvSpPr>
            <p:nvPr/>
          </p:nvSpPr>
          <p:spPr>
            <a:xfrm>
              <a:off x="8029639" y="2630392"/>
              <a:ext cx="332101" cy="332100"/>
            </a:xfrm>
            <a:prstGeom prst="ellipse">
              <a:avLst/>
            </a:prstGeom>
            <a:blipFill dpi="0" rotWithShape="1">
              <a:blip r:embed="rId9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4" name="椭圆 33"/>
            <p:cNvSpPr>
              <a:spLocks noChangeAspect="1"/>
            </p:cNvSpPr>
            <p:nvPr/>
          </p:nvSpPr>
          <p:spPr>
            <a:xfrm>
              <a:off x="6931436" y="3100478"/>
              <a:ext cx="332101" cy="332100"/>
            </a:xfrm>
            <a:prstGeom prst="ellipse">
              <a:avLst/>
            </a:prstGeom>
            <a:blipFill dpi="0" rotWithShape="1">
              <a:blip r:embed="rId9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5" name="椭圆 34"/>
            <p:cNvSpPr>
              <a:spLocks noChangeAspect="1"/>
            </p:cNvSpPr>
            <p:nvPr/>
          </p:nvSpPr>
          <p:spPr>
            <a:xfrm>
              <a:off x="6676161" y="4125811"/>
              <a:ext cx="332101" cy="332100"/>
            </a:xfrm>
            <a:prstGeom prst="ellipse">
              <a:avLst/>
            </a:prstGeom>
            <a:blipFill dpi="0" rotWithShape="1">
              <a:blip r:embed="rId8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6" name="椭圆 35"/>
            <p:cNvSpPr>
              <a:spLocks noChangeAspect="1"/>
            </p:cNvSpPr>
            <p:nvPr/>
          </p:nvSpPr>
          <p:spPr>
            <a:xfrm>
              <a:off x="7601317" y="4868007"/>
              <a:ext cx="332101" cy="332100"/>
            </a:xfrm>
            <a:prstGeom prst="ellipse">
              <a:avLst/>
            </a:prstGeom>
            <a:blipFill dpi="0" rotWithShape="1">
              <a:blip r:embed="rId10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7" name="椭圆 36"/>
            <p:cNvSpPr>
              <a:spLocks noChangeAspect="1"/>
            </p:cNvSpPr>
            <p:nvPr/>
          </p:nvSpPr>
          <p:spPr>
            <a:xfrm>
              <a:off x="8672199" y="4482294"/>
              <a:ext cx="332101" cy="332100"/>
            </a:xfrm>
            <a:prstGeom prst="ellipse">
              <a:avLst/>
            </a:prstGeom>
            <a:blipFill dpi="0" rotWithShape="1">
              <a:blip r:embed="rId10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8" name="椭圆 37"/>
            <p:cNvSpPr>
              <a:spLocks noChangeAspect="1"/>
            </p:cNvSpPr>
            <p:nvPr/>
          </p:nvSpPr>
          <p:spPr>
            <a:xfrm>
              <a:off x="9164903" y="5375989"/>
              <a:ext cx="332101" cy="332100"/>
            </a:xfrm>
            <a:prstGeom prst="ellipse">
              <a:avLst/>
            </a:prstGeom>
            <a:blipFill dpi="0" rotWithShape="1">
              <a:blip r:embed="rId10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</p:grpSp>
      <p:cxnSp>
        <p:nvCxnSpPr>
          <p:cNvPr id="47" name="直線接點 35"/>
          <p:cNvCxnSpPr/>
          <p:nvPr/>
        </p:nvCxnSpPr>
        <p:spPr>
          <a:xfrm flipV="1">
            <a:off x="389362" y="3360231"/>
            <a:ext cx="3044954" cy="1"/>
          </a:xfrm>
          <a:prstGeom prst="line">
            <a:avLst/>
          </a:prstGeom>
          <a:noFill/>
          <a:ln w="19050" cap="flat" cmpd="sng" algn="ctr">
            <a:solidFill>
              <a:schemeClr val="bg1">
                <a:alpha val="30000"/>
              </a:schemeClr>
            </a:solidFill>
            <a:prstDash val="solid"/>
          </a:ln>
          <a:effectLst/>
          <a:scene3d>
            <a:camera prst="orthographicFront"/>
            <a:lightRig rig="chilly" dir="t">
              <a:rot lat="0" lon="0" rev="10200000"/>
            </a:lightRig>
          </a:scene3d>
          <a:sp3d>
            <a:bevelT w="152400" h="50800" prst="softRound"/>
          </a:sp3d>
        </p:spPr>
      </p:cxnSp>
      <p:sp>
        <p:nvSpPr>
          <p:cNvPr id="49" name="文本框 35"/>
          <p:cNvSpPr txBox="1"/>
          <p:nvPr/>
        </p:nvSpPr>
        <p:spPr>
          <a:xfrm>
            <a:off x="257578" y="1787219"/>
            <a:ext cx="38701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11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产品：能提供给市场以引起人们注意、获取、使用或消费，从而满足某种欲望或需要的一切东西。</a:t>
            </a:r>
            <a:endParaRPr lang="zh-CN" altLang="en-US" sz="2400" b="1" dirty="0">
              <a:blipFill dpi="0" rotWithShape="1">
                <a:blip r:embed="rId11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文本框 25"/>
          <p:cNvSpPr txBox="1"/>
          <p:nvPr/>
        </p:nvSpPr>
        <p:spPr>
          <a:xfrm>
            <a:off x="116019" y="209597"/>
            <a:ext cx="44881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产</a:t>
            </a:r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品的概念</a:t>
            </a:r>
            <a:endParaRPr lang="zh-CN" altLang="en-US" sz="2400" b="1" dirty="0">
              <a:blipFill dpi="0" rotWithShape="1">
                <a:blip r:embed="rId3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3107352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path" presetSubtype="0" decel="5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65821 -0.68657 L 4.79167E-6 -1.48148E-6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04" y="3432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1" grpId="2" animBg="1"/>
      <p:bldP spid="21" grpId="3" animBg="1"/>
      <p:bldP spid="21" grpId="4" animBg="1"/>
      <p:bldP spid="22" grpId="0" animBg="1"/>
      <p:bldP spid="49" grpId="0"/>
      <p:bldP spid="5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2182969" y="2179150"/>
            <a:ext cx="493904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     </a:t>
            </a:r>
            <a:r>
              <a:rPr lang="zh-CN" altLang="en-US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 </a:t>
            </a:r>
            <a:r>
              <a:rPr lang="zh-CN" altLang="en-US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整</a:t>
            </a:r>
            <a:r>
              <a:rPr lang="zh-CN" altLang="en-US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体产品的层次</a:t>
            </a:r>
            <a:endParaRPr lang="zh-CN" altLang="en-US" sz="3600" b="1" dirty="0">
              <a:blipFill dpi="0" rotWithShape="1">
                <a:blip r:embed="rId3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</p:txBody>
      </p:sp>
      <p:sp>
        <p:nvSpPr>
          <p:cNvPr id="6" name="文本框 16"/>
          <p:cNvSpPr txBox="1"/>
          <p:nvPr/>
        </p:nvSpPr>
        <p:spPr bwMode="auto">
          <a:xfrm>
            <a:off x="3894570" y="733835"/>
            <a:ext cx="1354858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dirty="0" smtClean="0">
                <a:blipFill dpi="0" rotWithShape="1">
                  <a:blip r:embed="rId3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cs typeface="Mongolian Baiti" panose="03000500000000000000" pitchFamily="66" charset="0"/>
              </a:rPr>
              <a:t>02</a:t>
            </a:r>
            <a:endParaRPr lang="zh-CN" altLang="en-US" sz="8800" dirty="0">
              <a:blipFill dpi="0" rotWithShape="1">
                <a:blip r:embed="rId3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cs typeface="Mongolian Baiti" panose="03000500000000000000" pitchFamily="66" charset="0"/>
            </a:endParaRPr>
          </a:p>
        </p:txBody>
      </p:sp>
      <p:pic>
        <p:nvPicPr>
          <p:cNvPr id="7" name="图片 6" descr="4291fc5f19f5bf7746c6b0b2209e9a68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02898" y="2296177"/>
            <a:ext cx="5267201" cy="368704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4552287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122459" y="209597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整</a:t>
            </a:r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体产品的三个层次</a:t>
            </a:r>
            <a:endParaRPr lang="zh-CN" altLang="en-US" sz="2400" b="1" dirty="0">
              <a:blipFill dpi="0" rotWithShape="1">
                <a:blip r:embed="rId3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" name="组合 23"/>
          <p:cNvGrpSpPr/>
          <p:nvPr/>
        </p:nvGrpSpPr>
        <p:grpSpPr>
          <a:xfrm>
            <a:off x="3903407" y="1347615"/>
            <a:ext cx="1385318" cy="2492375"/>
            <a:chOff x="3903407" y="1347614"/>
            <a:chExt cx="1385318" cy="2492375"/>
          </a:xfrm>
        </p:grpSpPr>
        <p:grpSp>
          <p:nvGrpSpPr>
            <p:cNvPr id="3" name="组合 24"/>
            <p:cNvGrpSpPr/>
            <p:nvPr/>
          </p:nvGrpSpPr>
          <p:grpSpPr>
            <a:xfrm>
              <a:off x="3903407" y="1347614"/>
              <a:ext cx="1385318" cy="2492375"/>
              <a:chOff x="3851919" y="1591543"/>
              <a:chExt cx="1385318" cy="2492375"/>
            </a:xfrm>
          </p:grpSpPr>
          <p:sp>
            <p:nvSpPr>
              <p:cNvPr id="29" name="矩形 27"/>
              <p:cNvSpPr/>
              <p:nvPr/>
            </p:nvSpPr>
            <p:spPr>
              <a:xfrm flipH="1">
                <a:off x="4067944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4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0" name="椭圆 22"/>
              <p:cNvSpPr/>
              <p:nvPr/>
            </p:nvSpPr>
            <p:spPr>
              <a:xfrm>
                <a:off x="3851919" y="2447355"/>
                <a:ext cx="1385318" cy="1636563"/>
              </a:xfrm>
              <a:custGeom>
                <a:avLst/>
                <a:gdLst/>
                <a:ahLst/>
                <a:cxnLst/>
                <a:rect l="l" t="t" r="r" b="b"/>
                <a:pathLst>
                  <a:path w="1385318" h="1636563">
                    <a:moveTo>
                      <a:pt x="692658" y="409189"/>
                    </a:moveTo>
                    <a:cubicBezTo>
                      <a:pt x="987972" y="409189"/>
                      <a:pt x="1227372" y="648589"/>
                      <a:pt x="1227372" y="943903"/>
                    </a:cubicBezTo>
                    <a:cubicBezTo>
                      <a:pt x="1227372" y="1239217"/>
                      <a:pt x="987972" y="1478617"/>
                      <a:pt x="692658" y="1478617"/>
                    </a:cubicBezTo>
                    <a:cubicBezTo>
                      <a:pt x="397344" y="1478617"/>
                      <a:pt x="157944" y="1239217"/>
                      <a:pt x="157944" y="943903"/>
                    </a:cubicBezTo>
                    <a:cubicBezTo>
                      <a:pt x="157944" y="648589"/>
                      <a:pt x="397344" y="409189"/>
                      <a:pt x="692658" y="409189"/>
                    </a:cubicBezTo>
                    <a:close/>
                    <a:moveTo>
                      <a:pt x="692658" y="367839"/>
                    </a:moveTo>
                    <a:cubicBezTo>
                      <a:pt x="374507" y="367839"/>
                      <a:pt x="116594" y="625752"/>
                      <a:pt x="116594" y="943903"/>
                    </a:cubicBezTo>
                    <a:cubicBezTo>
                      <a:pt x="116594" y="1262054"/>
                      <a:pt x="374507" y="1519967"/>
                      <a:pt x="692658" y="1519967"/>
                    </a:cubicBezTo>
                    <a:cubicBezTo>
                      <a:pt x="1010809" y="1519967"/>
                      <a:pt x="1268722" y="1262054"/>
                      <a:pt x="1268722" y="943903"/>
                    </a:cubicBezTo>
                    <a:cubicBezTo>
                      <a:pt x="1268722" y="625752"/>
                      <a:pt x="1010809" y="367839"/>
                      <a:pt x="692658" y="367839"/>
                    </a:cubicBezTo>
                    <a:close/>
                    <a:moveTo>
                      <a:pt x="453480" y="72008"/>
                    </a:moveTo>
                    <a:lnTo>
                      <a:pt x="453480" y="296230"/>
                    </a:lnTo>
                    <a:cubicBezTo>
                      <a:pt x="527423" y="266333"/>
                      <a:pt x="608279" y="251245"/>
                      <a:pt x="692659" y="251245"/>
                    </a:cubicBezTo>
                    <a:cubicBezTo>
                      <a:pt x="786546" y="251245"/>
                      <a:pt x="876070" y="269925"/>
                      <a:pt x="957536" y="304207"/>
                    </a:cubicBezTo>
                    <a:lnTo>
                      <a:pt x="957536" y="72008"/>
                    </a:lnTo>
                    <a:close/>
                    <a:moveTo>
                      <a:pt x="381472" y="0"/>
                    </a:moveTo>
                    <a:lnTo>
                      <a:pt x="1029544" y="0"/>
                    </a:lnTo>
                    <a:lnTo>
                      <a:pt x="1029544" y="72008"/>
                    </a:lnTo>
                    <a:lnTo>
                      <a:pt x="1029544" y="342191"/>
                    </a:lnTo>
                    <a:cubicBezTo>
                      <a:pt x="1242479" y="458018"/>
                      <a:pt x="1385318" y="684280"/>
                      <a:pt x="1385318" y="943904"/>
                    </a:cubicBezTo>
                    <a:cubicBezTo>
                      <a:pt x="1385318" y="1326449"/>
                      <a:pt x="1075204" y="1636563"/>
                      <a:pt x="692659" y="1636563"/>
                    </a:cubicBezTo>
                    <a:cubicBezTo>
                      <a:pt x="310114" y="1636563"/>
                      <a:pt x="0" y="1326449"/>
                      <a:pt x="0" y="943904"/>
                    </a:cubicBezTo>
                    <a:cubicBezTo>
                      <a:pt x="0" y="673806"/>
                      <a:pt x="154597" y="439816"/>
                      <a:pt x="381472" y="328243"/>
                    </a:cubicBezTo>
                    <a:lnTo>
                      <a:pt x="381472" y="72008"/>
                    </a:lnTo>
                    <a:close/>
                  </a:path>
                </a:pathLst>
              </a:custGeom>
              <a:blipFill dpi="0" rotWithShape="1">
                <a:blip r:embed="rId4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1" name="矩形 27"/>
              <p:cNvSpPr/>
              <p:nvPr/>
            </p:nvSpPr>
            <p:spPr>
              <a:xfrm>
                <a:off x="4393306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4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28" name="TextBox 27"/>
            <p:cNvSpPr txBox="1"/>
            <p:nvPr/>
          </p:nvSpPr>
          <p:spPr>
            <a:xfrm>
              <a:off x="4141620" y="2653303"/>
              <a:ext cx="970137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itchFamily="34" charset="0"/>
                  <a:ea typeface="宋体"/>
                </a:rPr>
                <a:t>实体 </a:t>
              </a:r>
              <a:endPara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itchFamily="34" charset="0"/>
                <a:ea typeface="宋体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itchFamily="34" charset="0"/>
                  <a:ea typeface="宋体"/>
                </a:rPr>
                <a:t>产品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4" name="组合 31"/>
          <p:cNvGrpSpPr/>
          <p:nvPr/>
        </p:nvGrpSpPr>
        <p:grpSpPr>
          <a:xfrm>
            <a:off x="1142773" y="1392690"/>
            <a:ext cx="1225224" cy="2204343"/>
            <a:chOff x="1522701" y="1347614"/>
            <a:chExt cx="1225224" cy="2204343"/>
          </a:xfrm>
        </p:grpSpPr>
        <p:grpSp>
          <p:nvGrpSpPr>
            <p:cNvPr id="5" name="组合 32"/>
            <p:cNvGrpSpPr/>
            <p:nvPr/>
          </p:nvGrpSpPr>
          <p:grpSpPr>
            <a:xfrm>
              <a:off x="1522701" y="1347614"/>
              <a:ext cx="1225224" cy="2204343"/>
              <a:chOff x="3851919" y="1591543"/>
              <a:chExt cx="1385318" cy="2492375"/>
            </a:xfrm>
          </p:grpSpPr>
          <p:sp>
            <p:nvSpPr>
              <p:cNvPr id="35" name="矩形 27"/>
              <p:cNvSpPr/>
              <p:nvPr/>
            </p:nvSpPr>
            <p:spPr>
              <a:xfrm flipH="1">
                <a:off x="4067944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5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6" name="椭圆 22"/>
              <p:cNvSpPr/>
              <p:nvPr/>
            </p:nvSpPr>
            <p:spPr>
              <a:xfrm>
                <a:off x="3851919" y="2447355"/>
                <a:ext cx="1385318" cy="1636563"/>
              </a:xfrm>
              <a:custGeom>
                <a:avLst/>
                <a:gdLst/>
                <a:ahLst/>
                <a:cxnLst/>
                <a:rect l="l" t="t" r="r" b="b"/>
                <a:pathLst>
                  <a:path w="1385318" h="1636563">
                    <a:moveTo>
                      <a:pt x="692658" y="409189"/>
                    </a:moveTo>
                    <a:cubicBezTo>
                      <a:pt x="987972" y="409189"/>
                      <a:pt x="1227372" y="648589"/>
                      <a:pt x="1227372" y="943903"/>
                    </a:cubicBezTo>
                    <a:cubicBezTo>
                      <a:pt x="1227372" y="1239217"/>
                      <a:pt x="987972" y="1478617"/>
                      <a:pt x="692658" y="1478617"/>
                    </a:cubicBezTo>
                    <a:cubicBezTo>
                      <a:pt x="397344" y="1478617"/>
                      <a:pt x="157944" y="1239217"/>
                      <a:pt x="157944" y="943903"/>
                    </a:cubicBezTo>
                    <a:cubicBezTo>
                      <a:pt x="157944" y="648589"/>
                      <a:pt x="397344" y="409189"/>
                      <a:pt x="692658" y="409189"/>
                    </a:cubicBezTo>
                    <a:close/>
                    <a:moveTo>
                      <a:pt x="692658" y="367839"/>
                    </a:moveTo>
                    <a:cubicBezTo>
                      <a:pt x="374507" y="367839"/>
                      <a:pt x="116594" y="625752"/>
                      <a:pt x="116594" y="943903"/>
                    </a:cubicBezTo>
                    <a:cubicBezTo>
                      <a:pt x="116594" y="1262054"/>
                      <a:pt x="374507" y="1519967"/>
                      <a:pt x="692658" y="1519967"/>
                    </a:cubicBezTo>
                    <a:cubicBezTo>
                      <a:pt x="1010809" y="1519967"/>
                      <a:pt x="1268722" y="1262054"/>
                      <a:pt x="1268722" y="943903"/>
                    </a:cubicBezTo>
                    <a:cubicBezTo>
                      <a:pt x="1268722" y="625752"/>
                      <a:pt x="1010809" y="367839"/>
                      <a:pt x="692658" y="367839"/>
                    </a:cubicBezTo>
                    <a:close/>
                    <a:moveTo>
                      <a:pt x="453480" y="72008"/>
                    </a:moveTo>
                    <a:lnTo>
                      <a:pt x="453480" y="296230"/>
                    </a:lnTo>
                    <a:cubicBezTo>
                      <a:pt x="527423" y="266333"/>
                      <a:pt x="608279" y="251245"/>
                      <a:pt x="692659" y="251245"/>
                    </a:cubicBezTo>
                    <a:cubicBezTo>
                      <a:pt x="786546" y="251245"/>
                      <a:pt x="876070" y="269925"/>
                      <a:pt x="957536" y="304207"/>
                    </a:cubicBezTo>
                    <a:lnTo>
                      <a:pt x="957536" y="72008"/>
                    </a:lnTo>
                    <a:close/>
                    <a:moveTo>
                      <a:pt x="381472" y="0"/>
                    </a:moveTo>
                    <a:lnTo>
                      <a:pt x="1029544" y="0"/>
                    </a:lnTo>
                    <a:lnTo>
                      <a:pt x="1029544" y="72008"/>
                    </a:lnTo>
                    <a:lnTo>
                      <a:pt x="1029544" y="342191"/>
                    </a:lnTo>
                    <a:cubicBezTo>
                      <a:pt x="1242479" y="458018"/>
                      <a:pt x="1385318" y="684280"/>
                      <a:pt x="1385318" y="943904"/>
                    </a:cubicBezTo>
                    <a:cubicBezTo>
                      <a:pt x="1385318" y="1326449"/>
                      <a:pt x="1075204" y="1636563"/>
                      <a:pt x="692659" y="1636563"/>
                    </a:cubicBezTo>
                    <a:cubicBezTo>
                      <a:pt x="310114" y="1636563"/>
                      <a:pt x="0" y="1326449"/>
                      <a:pt x="0" y="943904"/>
                    </a:cubicBezTo>
                    <a:cubicBezTo>
                      <a:pt x="0" y="673806"/>
                      <a:pt x="154597" y="439816"/>
                      <a:pt x="381472" y="328243"/>
                    </a:cubicBezTo>
                    <a:lnTo>
                      <a:pt x="381472" y="72008"/>
                    </a:lnTo>
                    <a:close/>
                  </a:path>
                </a:pathLst>
              </a:custGeom>
              <a:blipFill dpi="0" rotWithShape="1">
                <a:blip r:embed="rId5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7" name="矩形 27"/>
              <p:cNvSpPr/>
              <p:nvPr/>
            </p:nvSpPr>
            <p:spPr>
              <a:xfrm>
                <a:off x="4393306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5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1681949" y="2462920"/>
              <a:ext cx="965329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kern="0" dirty="0" smtClean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核心 </a:t>
              </a:r>
              <a:endParaRPr lang="en-US" altLang="zh-CN" sz="2800" b="1" kern="0" dirty="0" smtClean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kern="0" dirty="0" smtClean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产品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6" name="组合 37"/>
          <p:cNvGrpSpPr/>
          <p:nvPr/>
        </p:nvGrpSpPr>
        <p:grpSpPr>
          <a:xfrm>
            <a:off x="6867601" y="1348182"/>
            <a:ext cx="1225224" cy="2204343"/>
            <a:chOff x="6444208" y="1347614"/>
            <a:chExt cx="1225224" cy="2204343"/>
          </a:xfrm>
          <a:solidFill>
            <a:srgbClr val="4BACC6"/>
          </a:solidFill>
        </p:grpSpPr>
        <p:grpSp>
          <p:nvGrpSpPr>
            <p:cNvPr id="7" name="组合 38"/>
            <p:cNvGrpSpPr/>
            <p:nvPr/>
          </p:nvGrpSpPr>
          <p:grpSpPr>
            <a:xfrm>
              <a:off x="6444208" y="1347614"/>
              <a:ext cx="1225224" cy="2204343"/>
              <a:chOff x="3851919" y="1591543"/>
              <a:chExt cx="1385318" cy="2492375"/>
            </a:xfrm>
            <a:grpFill/>
          </p:grpSpPr>
          <p:sp>
            <p:nvSpPr>
              <p:cNvPr id="41" name="矩形 27"/>
              <p:cNvSpPr/>
              <p:nvPr/>
            </p:nvSpPr>
            <p:spPr>
              <a:xfrm flipH="1">
                <a:off x="4067944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6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42" name="椭圆 22"/>
              <p:cNvSpPr/>
              <p:nvPr/>
            </p:nvSpPr>
            <p:spPr>
              <a:xfrm>
                <a:off x="3851919" y="2447355"/>
                <a:ext cx="1385318" cy="1636563"/>
              </a:xfrm>
              <a:custGeom>
                <a:avLst/>
                <a:gdLst/>
                <a:ahLst/>
                <a:cxnLst/>
                <a:rect l="l" t="t" r="r" b="b"/>
                <a:pathLst>
                  <a:path w="1385318" h="1636563">
                    <a:moveTo>
                      <a:pt x="692658" y="409189"/>
                    </a:moveTo>
                    <a:cubicBezTo>
                      <a:pt x="987972" y="409189"/>
                      <a:pt x="1227372" y="648589"/>
                      <a:pt x="1227372" y="943903"/>
                    </a:cubicBezTo>
                    <a:cubicBezTo>
                      <a:pt x="1227372" y="1239217"/>
                      <a:pt x="987972" y="1478617"/>
                      <a:pt x="692658" y="1478617"/>
                    </a:cubicBezTo>
                    <a:cubicBezTo>
                      <a:pt x="397344" y="1478617"/>
                      <a:pt x="157944" y="1239217"/>
                      <a:pt x="157944" y="943903"/>
                    </a:cubicBezTo>
                    <a:cubicBezTo>
                      <a:pt x="157944" y="648589"/>
                      <a:pt x="397344" y="409189"/>
                      <a:pt x="692658" y="409189"/>
                    </a:cubicBezTo>
                    <a:close/>
                    <a:moveTo>
                      <a:pt x="692658" y="367839"/>
                    </a:moveTo>
                    <a:cubicBezTo>
                      <a:pt x="374507" y="367839"/>
                      <a:pt x="116594" y="625752"/>
                      <a:pt x="116594" y="943903"/>
                    </a:cubicBezTo>
                    <a:cubicBezTo>
                      <a:pt x="116594" y="1262054"/>
                      <a:pt x="374507" y="1519967"/>
                      <a:pt x="692658" y="1519967"/>
                    </a:cubicBezTo>
                    <a:cubicBezTo>
                      <a:pt x="1010809" y="1519967"/>
                      <a:pt x="1268722" y="1262054"/>
                      <a:pt x="1268722" y="943903"/>
                    </a:cubicBezTo>
                    <a:cubicBezTo>
                      <a:pt x="1268722" y="625752"/>
                      <a:pt x="1010809" y="367839"/>
                      <a:pt x="692658" y="367839"/>
                    </a:cubicBezTo>
                    <a:close/>
                    <a:moveTo>
                      <a:pt x="453480" y="72008"/>
                    </a:moveTo>
                    <a:lnTo>
                      <a:pt x="453480" y="296230"/>
                    </a:lnTo>
                    <a:cubicBezTo>
                      <a:pt x="527423" y="266333"/>
                      <a:pt x="608279" y="251245"/>
                      <a:pt x="692659" y="251245"/>
                    </a:cubicBezTo>
                    <a:cubicBezTo>
                      <a:pt x="786546" y="251245"/>
                      <a:pt x="876070" y="269925"/>
                      <a:pt x="957536" y="304207"/>
                    </a:cubicBezTo>
                    <a:lnTo>
                      <a:pt x="957536" y="72008"/>
                    </a:lnTo>
                    <a:close/>
                    <a:moveTo>
                      <a:pt x="381472" y="0"/>
                    </a:moveTo>
                    <a:lnTo>
                      <a:pt x="1029544" y="0"/>
                    </a:lnTo>
                    <a:lnTo>
                      <a:pt x="1029544" y="72008"/>
                    </a:lnTo>
                    <a:lnTo>
                      <a:pt x="1029544" y="342191"/>
                    </a:lnTo>
                    <a:cubicBezTo>
                      <a:pt x="1242479" y="458018"/>
                      <a:pt x="1385318" y="684280"/>
                      <a:pt x="1385318" y="943904"/>
                    </a:cubicBezTo>
                    <a:cubicBezTo>
                      <a:pt x="1385318" y="1326449"/>
                      <a:pt x="1075204" y="1636563"/>
                      <a:pt x="692659" y="1636563"/>
                    </a:cubicBezTo>
                    <a:cubicBezTo>
                      <a:pt x="310114" y="1636563"/>
                      <a:pt x="0" y="1326449"/>
                      <a:pt x="0" y="943904"/>
                    </a:cubicBezTo>
                    <a:cubicBezTo>
                      <a:pt x="0" y="673806"/>
                      <a:pt x="154597" y="439816"/>
                      <a:pt x="381472" y="328243"/>
                    </a:cubicBezTo>
                    <a:lnTo>
                      <a:pt x="381472" y="72008"/>
                    </a:lnTo>
                    <a:close/>
                  </a:path>
                </a:pathLst>
              </a:custGeom>
              <a:blipFill dpi="0" rotWithShape="1">
                <a:blip r:embed="rId6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43" name="矩形 27"/>
              <p:cNvSpPr/>
              <p:nvPr/>
            </p:nvSpPr>
            <p:spPr>
              <a:xfrm>
                <a:off x="4393306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6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6602968" y="2483092"/>
              <a:ext cx="970137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kern="0" dirty="0" smtClean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扩展 </a:t>
              </a:r>
              <a:endParaRPr lang="en-US" altLang="zh-CN" sz="2800" b="1" kern="0" dirty="0" smtClean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kern="0" dirty="0" smtClean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产品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itchFamily="34" charset="0"/>
                <a:ea typeface="宋体"/>
              </a:endParaRPr>
            </a:p>
          </p:txBody>
        </p:sp>
      </p:grpSp>
      <p:sp>
        <p:nvSpPr>
          <p:cNvPr id="44" name="矩形 1"/>
          <p:cNvSpPr>
            <a:spLocks noChangeArrowheads="1"/>
          </p:cNvSpPr>
          <p:nvPr/>
        </p:nvSpPr>
        <p:spPr bwMode="auto">
          <a:xfrm>
            <a:off x="386272" y="3569905"/>
            <a:ext cx="2698124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指给顾客提供最基本效益和利益的产品，是顾客需求的核心</a:t>
            </a:r>
            <a:endParaRPr lang="en-US" altLang="zh-CN" sz="1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1"/>
          <p:cNvSpPr>
            <a:spLocks noChangeArrowheads="1"/>
          </p:cNvSpPr>
          <p:nvPr/>
        </p:nvSpPr>
        <p:spPr bwMode="auto">
          <a:xfrm>
            <a:off x="3294150" y="3733825"/>
            <a:ext cx="3039414" cy="1289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是核心产品借以实现的形式或目标市场对某一需求的特定满足形式</a:t>
            </a:r>
            <a:endParaRPr lang="en-US" altLang="zh-CN" sz="1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矩形 1"/>
          <p:cNvSpPr>
            <a:spLocks noChangeArrowheads="1"/>
          </p:cNvSpPr>
          <p:nvPr/>
        </p:nvSpPr>
        <p:spPr bwMode="auto">
          <a:xfrm>
            <a:off x="6534977" y="3563180"/>
            <a:ext cx="2332128" cy="1289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指顾客因购买产品所得到的全部附加服务利益</a:t>
            </a:r>
            <a:endParaRPr lang="en-US" altLang="zh-CN" sz="1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893048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6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44" grpId="0"/>
      <p:bldP spid="45" grpId="0"/>
      <p:bldP spid="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182355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小案例：唐诗餐厅</a:t>
            </a:r>
            <a:endParaRPr lang="zh-CN" altLang="en-US" sz="2400" b="1" dirty="0">
              <a:blipFill dpi="0" rotWithShape="1">
                <a:blip r:embed="rId3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8" name="图片 7" descr="3790a1c2a0397a750c2c6eb80c0d5c9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1761" y="1795182"/>
            <a:ext cx="2352463" cy="2971798"/>
          </a:xfrm>
          <a:prstGeom prst="rect">
            <a:avLst/>
          </a:prstGeom>
        </p:spPr>
      </p:pic>
      <p:pic>
        <p:nvPicPr>
          <p:cNvPr id="9" name="图片 8" descr="a8eb671deaa740b498709812b93f859a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4849" y="1580029"/>
            <a:ext cx="3563471" cy="3563471"/>
          </a:xfrm>
          <a:prstGeom prst="rect">
            <a:avLst/>
          </a:prstGeom>
        </p:spPr>
      </p:pic>
      <p:sp>
        <p:nvSpPr>
          <p:cNvPr id="10" name="文本框 25"/>
          <p:cNvSpPr txBox="1"/>
          <p:nvPr/>
        </p:nvSpPr>
        <p:spPr>
          <a:xfrm>
            <a:off x="3151913" y="11556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唐诗</a:t>
            </a:r>
            <a:r>
              <a:rPr lang="en-US" altLang="zh-CN"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+</a:t>
            </a:r>
            <a:r>
              <a:rPr lang="zh-CN" altLang="en-US"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餐厅</a:t>
            </a:r>
            <a:r>
              <a:rPr lang="en-US" altLang="zh-CN"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=</a:t>
            </a:r>
            <a:r>
              <a:rPr lang="zh-CN" altLang="en-US"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？</a:t>
            </a:r>
            <a:endParaRPr lang="zh-CN" altLang="en-US" sz="2400" b="1" dirty="0">
              <a:solidFill>
                <a:schemeClr val="accent2">
                  <a:lumMod val="60000"/>
                  <a:lumOff val="4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893048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3" y="83960"/>
            <a:ext cx="9018411" cy="4967488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2407568" y="1849305"/>
            <a:ext cx="377587" cy="377587"/>
          </a:xfrm>
          <a:prstGeom prst="ellipse">
            <a:avLst/>
          </a:prstGeom>
          <a:solidFill>
            <a:srgbClr val="07B1EC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855223" y="2177358"/>
            <a:ext cx="232018" cy="232018"/>
          </a:xfrm>
          <a:prstGeom prst="ellipse">
            <a:avLst/>
          </a:prstGeom>
          <a:solidFill>
            <a:srgbClr val="FF9B02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430335" y="1476817"/>
            <a:ext cx="232018" cy="232018"/>
          </a:xfrm>
          <a:prstGeom prst="ellipse">
            <a:avLst/>
          </a:prstGeom>
          <a:solidFill>
            <a:srgbClr val="12BC44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361400" y="2177571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567191" y="2293367"/>
            <a:ext cx="288032" cy="288032"/>
          </a:xfrm>
          <a:prstGeom prst="ellipse">
            <a:avLst/>
          </a:prstGeom>
          <a:solidFill>
            <a:srgbClr val="12BC4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4" name="椭圆 13"/>
          <p:cNvSpPr/>
          <p:nvPr/>
        </p:nvSpPr>
        <p:spPr>
          <a:xfrm rot="13980000">
            <a:off x="5100429" y="2453194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5" name="椭圆 14"/>
          <p:cNvSpPr/>
          <p:nvPr/>
        </p:nvSpPr>
        <p:spPr>
          <a:xfrm rot="13980000">
            <a:off x="3896567" y="1184170"/>
            <a:ext cx="292844" cy="292844"/>
          </a:xfrm>
          <a:prstGeom prst="ellipse">
            <a:avLst/>
          </a:prstGeom>
          <a:solidFill>
            <a:srgbClr val="EC3225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358327" y="2256408"/>
            <a:ext cx="144016" cy="144016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314325" y="1782629"/>
            <a:ext cx="188793" cy="188793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738124" y="1054789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grpSp>
        <p:nvGrpSpPr>
          <p:cNvPr id="2" name="组合 18"/>
          <p:cNvGrpSpPr/>
          <p:nvPr/>
        </p:nvGrpSpPr>
        <p:grpSpPr>
          <a:xfrm>
            <a:off x="2829827" y="1177371"/>
            <a:ext cx="944544" cy="944544"/>
            <a:chOff x="709500" y="1705544"/>
            <a:chExt cx="944544" cy="944544"/>
          </a:xfrm>
        </p:grpSpPr>
        <p:grpSp>
          <p:nvGrpSpPr>
            <p:cNvPr id="3" name="组合 19"/>
            <p:cNvGrpSpPr/>
            <p:nvPr/>
          </p:nvGrpSpPr>
          <p:grpSpPr>
            <a:xfrm>
              <a:off x="709500" y="1705544"/>
              <a:ext cx="944544" cy="944544"/>
              <a:chOff x="1107176" y="2063474"/>
              <a:chExt cx="944544" cy="944544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4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4A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811116" y="1764996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谢</a:t>
              </a:r>
            </a:p>
          </p:txBody>
        </p:sp>
      </p:grpSp>
      <p:grpSp>
        <p:nvGrpSpPr>
          <p:cNvPr id="4" name="组合 23"/>
          <p:cNvGrpSpPr/>
          <p:nvPr/>
        </p:nvGrpSpPr>
        <p:grpSpPr>
          <a:xfrm>
            <a:off x="3622647" y="1583273"/>
            <a:ext cx="944544" cy="944544"/>
            <a:chOff x="1502320" y="2111446"/>
            <a:chExt cx="944544" cy="944544"/>
          </a:xfrm>
        </p:grpSpPr>
        <p:grpSp>
          <p:nvGrpSpPr>
            <p:cNvPr id="5" name="组合 24"/>
            <p:cNvGrpSpPr/>
            <p:nvPr/>
          </p:nvGrpSpPr>
          <p:grpSpPr>
            <a:xfrm>
              <a:off x="1502320" y="2111446"/>
              <a:ext cx="944544" cy="944544"/>
              <a:chOff x="1107176" y="2063474"/>
              <a:chExt cx="944544" cy="944544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5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EC322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1592098" y="2164275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谢</a:t>
              </a:r>
            </a:p>
          </p:txBody>
        </p:sp>
      </p:grpSp>
      <p:grpSp>
        <p:nvGrpSpPr>
          <p:cNvPr id="6" name="组合 28"/>
          <p:cNvGrpSpPr/>
          <p:nvPr/>
        </p:nvGrpSpPr>
        <p:grpSpPr>
          <a:xfrm>
            <a:off x="4428433" y="1177371"/>
            <a:ext cx="944544" cy="944544"/>
            <a:chOff x="2308106" y="1705544"/>
            <a:chExt cx="944544" cy="944544"/>
          </a:xfrm>
        </p:grpSpPr>
        <p:grpSp>
          <p:nvGrpSpPr>
            <p:cNvPr id="7" name="组合 29"/>
            <p:cNvGrpSpPr/>
            <p:nvPr/>
          </p:nvGrpSpPr>
          <p:grpSpPr>
            <a:xfrm>
              <a:off x="2308106" y="1705544"/>
              <a:ext cx="944544" cy="944544"/>
              <a:chOff x="1107176" y="2063474"/>
              <a:chExt cx="944544" cy="944544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C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2392691" y="1756980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 smtClean="0">
                  <a:solidFill>
                    <a:schemeClr val="bg1"/>
                  </a:solidFill>
                  <a:latin typeface="Calibri"/>
                  <a:ea typeface="宋体"/>
                </a:rPr>
                <a:t>聆</a:t>
              </a:r>
              <a:endParaRPr lang="zh-CN" altLang="en-US" sz="4800" b="1" kern="0" dirty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19" name="组合 33"/>
          <p:cNvGrpSpPr/>
          <p:nvPr/>
        </p:nvGrpSpPr>
        <p:grpSpPr>
          <a:xfrm>
            <a:off x="5237009" y="1573415"/>
            <a:ext cx="944544" cy="944544"/>
            <a:chOff x="3116682" y="2101588"/>
            <a:chExt cx="944544" cy="944544"/>
          </a:xfrm>
        </p:grpSpPr>
        <p:grpSp>
          <p:nvGrpSpPr>
            <p:cNvPr id="20" name="组合 34"/>
            <p:cNvGrpSpPr/>
            <p:nvPr/>
          </p:nvGrpSpPr>
          <p:grpSpPr>
            <a:xfrm>
              <a:off x="3116682" y="2101588"/>
              <a:ext cx="944544" cy="944544"/>
              <a:chOff x="1107176" y="2063474"/>
              <a:chExt cx="944544" cy="944544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7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12BC4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3184883" y="2130861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听</a:t>
              </a:r>
            </a:p>
          </p:txBody>
        </p:sp>
      </p:grpSp>
      <p:sp>
        <p:nvSpPr>
          <p:cNvPr id="39" name="椭圆 38"/>
          <p:cNvSpPr/>
          <p:nvPr/>
        </p:nvSpPr>
        <p:spPr>
          <a:xfrm rot="13980000">
            <a:off x="5628093" y="1276185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421846" y="3015575"/>
            <a:ext cx="2300310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800" spc="160" dirty="0" smtClean="0">
                <a:blipFill dpi="0" rotWithShape="1">
                  <a:blip r:embed="rId5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thanks</a:t>
            </a:r>
            <a:endParaRPr lang="zh-CN" altLang="en-US" sz="3800" spc="160" dirty="0">
              <a:blipFill dpi="0" rotWithShape="1">
                <a:blip r:embed="rId5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42" name="飞哥PPT眉头"/>
          <p:cNvSpPr>
            <a:spLocks noChangeShapeType="1"/>
          </p:cNvSpPr>
          <p:nvPr/>
        </p:nvSpPr>
        <p:spPr bwMode="auto">
          <a:xfrm>
            <a:off x="2412000" y="3719523"/>
            <a:ext cx="4320000" cy="0"/>
          </a:xfrm>
          <a:prstGeom prst="line">
            <a:avLst/>
          </a:prstGeom>
          <a:noFill/>
          <a:ln w="12700">
            <a:solidFill>
              <a:srgbClr val="00B0F0"/>
            </a:solidFill>
            <a:prstDash val="solid"/>
            <a:round/>
            <a:headEnd type="oval" w="med" len="med"/>
            <a:tailEnd type="oval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475080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875"/>
                            </p:stCondLst>
                            <p:childTnLst>
                              <p:par>
                                <p:cTn id="7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9" grpId="0" animBg="1"/>
      <p:bldP spid="40" grpId="0"/>
      <p:bldP spid="4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6381574187e997b2c9de1ec6f89284451fdd7c2"/>
  <p:tag name="ISPRING_PRESENTATION_TITLE" val="4237"/>
</p:tagLst>
</file>

<file path=ppt/theme/theme1.xml><?xml version="1.0" encoding="utf-8"?>
<a:theme xmlns:a="http://schemas.openxmlformats.org/drawingml/2006/main" name="Office 主题">
  <a:themeElements>
    <a:clrScheme name="彩色粉笔纹理">
      <a:dk1>
        <a:srgbClr val="000000"/>
      </a:dk1>
      <a:lt1>
        <a:srgbClr val="FFFFFF"/>
      </a:lt1>
      <a:dk2>
        <a:srgbClr val="44546A"/>
      </a:dk2>
      <a:lt2>
        <a:srgbClr val="86B300"/>
      </a:lt2>
      <a:accent1>
        <a:srgbClr val="FFA9F8"/>
      </a:accent1>
      <a:accent2>
        <a:srgbClr val="FC838C"/>
      </a:accent2>
      <a:accent3>
        <a:srgbClr val="FBAA67"/>
      </a:accent3>
      <a:accent4>
        <a:srgbClr val="FBFA9A"/>
      </a:accent4>
      <a:accent5>
        <a:srgbClr val="8AE0D4"/>
      </a:accent5>
      <a:accent6>
        <a:srgbClr val="95D4F6"/>
      </a:accent6>
      <a:hlink>
        <a:srgbClr val="BB0A0B"/>
      </a:hlink>
      <a:folHlink>
        <a:srgbClr val="BB0A0B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1517</TotalTime>
  <Words>242</Words>
  <Application>Microsoft Office PowerPoint</Application>
  <PresentationFormat>全屏显示(16:9)</PresentationFormat>
  <Paragraphs>46</Paragraphs>
  <Slides>9</Slides>
  <Notes>9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Calibri</vt:lpstr>
      <vt:lpstr>方正正大黑简体</vt:lpstr>
      <vt:lpstr>微软雅黑</vt:lpstr>
      <vt:lpstr>Times New Roman</vt:lpstr>
      <vt:lpstr>Impact</vt:lpstr>
      <vt:lpstr>Mongolian Baiti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Company>iTianKong.com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4237</dc:title>
  <dc:creator>dreamsummit</dc:creator>
  <cp:lastModifiedBy>Administrator</cp:lastModifiedBy>
  <cp:revision>148</cp:revision>
  <dcterms:created xsi:type="dcterms:W3CDTF">2015-03-31T05:49:04Z</dcterms:created>
  <dcterms:modified xsi:type="dcterms:W3CDTF">2020-03-12T04:02:35Z</dcterms:modified>
</cp:coreProperties>
</file>