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tags/tag49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45.xml" ContentType="application/vnd.openxmlformats-officedocument.presentationml.tag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52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tags/tag39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31.xml" ContentType="application/vnd.openxmlformats-officedocument.presentationml.notesSlide+xml"/>
  <Override PartName="/ppt/tags/tag53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54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0"/>
  </p:notesMasterIdLst>
  <p:sldIdLst>
    <p:sldId id="391" r:id="rId2"/>
    <p:sldId id="373" r:id="rId3"/>
    <p:sldId id="404" r:id="rId4"/>
    <p:sldId id="414" r:id="rId5"/>
    <p:sldId id="411" r:id="rId6"/>
    <p:sldId id="397" r:id="rId7"/>
    <p:sldId id="417" r:id="rId8"/>
    <p:sldId id="412" r:id="rId9"/>
    <p:sldId id="400" r:id="rId10"/>
    <p:sldId id="407" r:id="rId11"/>
    <p:sldId id="399" r:id="rId12"/>
    <p:sldId id="415" r:id="rId13"/>
    <p:sldId id="413" r:id="rId14"/>
    <p:sldId id="416" r:id="rId15"/>
    <p:sldId id="409" r:id="rId16"/>
    <p:sldId id="382" r:id="rId17"/>
    <p:sldId id="408" r:id="rId18"/>
    <p:sldId id="395" r:id="rId19"/>
    <p:sldId id="376" r:id="rId20"/>
    <p:sldId id="401" r:id="rId21"/>
    <p:sldId id="402" r:id="rId22"/>
    <p:sldId id="398" r:id="rId23"/>
    <p:sldId id="378" r:id="rId24"/>
    <p:sldId id="379" r:id="rId25"/>
    <p:sldId id="343" r:id="rId26"/>
    <p:sldId id="377" r:id="rId27"/>
    <p:sldId id="383" r:id="rId28"/>
    <p:sldId id="346" r:id="rId29"/>
    <p:sldId id="392" r:id="rId30"/>
    <p:sldId id="348" r:id="rId31"/>
    <p:sldId id="366" r:id="rId32"/>
    <p:sldId id="347" r:id="rId33"/>
    <p:sldId id="390" r:id="rId34"/>
    <p:sldId id="345" r:id="rId35"/>
    <p:sldId id="350" r:id="rId36"/>
    <p:sldId id="367" r:id="rId37"/>
    <p:sldId id="388" r:id="rId38"/>
    <p:sldId id="381" r:id="rId39"/>
  </p:sldIdLst>
  <p:sldSz cx="9144000" cy="5143500" type="screen16x9"/>
  <p:notesSz cx="6858000" cy="9144000"/>
  <p:embeddedFontLs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方正正大黑简体" charset="-122"/>
      <p:regular r:id="rId45"/>
    </p:embeddedFont>
    <p:embeddedFont>
      <p:font typeface="微软雅黑" pitchFamily="34" charset="-122"/>
      <p:regular r:id="rId46"/>
      <p:bold r:id="rId47"/>
    </p:embeddedFont>
    <p:embeddedFont>
      <p:font typeface="Impact" pitchFamily="34" charset="0"/>
      <p:regular r:id="rId48"/>
    </p:embeddedFont>
    <p:embeddedFont>
      <p:font typeface="Mongolian Baiti" pitchFamily="66" charset="0"/>
      <p:regular r:id="rId49"/>
    </p:embeddedFont>
    <p:embeddedFont>
      <p:font typeface="华文细黑" charset="-122"/>
      <p:regular r:id="rId50"/>
    </p:embeddedFont>
    <p:embeddedFont>
      <p:font typeface="Lao UI" pitchFamily="34" charset="0"/>
      <p:regular r:id="rId51"/>
      <p:bold r:id="rId52"/>
    </p:embeddedFont>
    <p:embeddedFont>
      <p:font typeface="Open Sans Light" charset="0"/>
      <p:regular r:id="rId53"/>
      <p:italic r:id="rId54"/>
    </p:embeddedFont>
    <p:embeddedFont>
      <p:font typeface="Open Sans" charset="0"/>
      <p:regular r:id="rId55"/>
      <p:bold r:id="rId56"/>
      <p:italic r:id="rId57"/>
      <p:boldItalic r:id="rId58"/>
    </p:embeddedFont>
  </p:embeddedFontLst>
  <p:custDataLst>
    <p:tags r:id="rId5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2" d="100"/>
          <a:sy n="142" d="100"/>
        </p:scale>
        <p:origin x="-75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63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565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09343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634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09343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15870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9180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20749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74912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7491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35479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0852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07737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9064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2.png"/><Relationship Id="rId18" Type="http://schemas.openxmlformats.org/officeDocument/2006/relationships/image" Target="../media/image2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0.xml"/><Relationship Id="rId17" Type="http://schemas.openxmlformats.org/officeDocument/2006/relationships/image" Target="../media/image23.png"/><Relationship Id="rId2" Type="http://schemas.openxmlformats.org/officeDocument/2006/relationships/tags" Target="../tags/tag3.xml"/><Relationship Id="rId16" Type="http://schemas.openxmlformats.org/officeDocument/2006/relationships/image" Target="../media/image2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9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image" Target="../media/image20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image" Target="../media/image24.png"/><Relationship Id="rId2" Type="http://schemas.openxmlformats.org/officeDocument/2006/relationships/tags" Target="../tags/tag14.xml"/><Relationship Id="rId16" Type="http://schemas.openxmlformats.org/officeDocument/2006/relationships/image" Target="../media/image23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notesSlide" Target="../notesSlides/notesSlide20.xml"/><Relationship Id="rId10" Type="http://schemas.openxmlformats.org/officeDocument/2006/relationships/tags" Target="../tags/tag22.xml"/><Relationship Id="rId19" Type="http://schemas.openxmlformats.org/officeDocument/2006/relationships/image" Target="../media/image18.png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image" Target="../media/image22.png"/><Relationship Id="rId18" Type="http://schemas.openxmlformats.org/officeDocument/2006/relationships/image" Target="../media/image24.png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notesSlide" Target="../notesSlides/notesSlide23.xml"/><Relationship Id="rId17" Type="http://schemas.openxmlformats.org/officeDocument/2006/relationships/image" Target="../media/image23.png"/><Relationship Id="rId2" Type="http://schemas.openxmlformats.org/officeDocument/2006/relationships/tags" Target="../tags/tag27.xml"/><Relationship Id="rId16" Type="http://schemas.openxmlformats.org/officeDocument/2006/relationships/image" Target="../media/image20.png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15" Type="http://schemas.openxmlformats.org/officeDocument/2006/relationships/image" Target="../media/image19.png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image" Target="../media/image20.png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image" Target="../media/image24.png"/><Relationship Id="rId2" Type="http://schemas.openxmlformats.org/officeDocument/2006/relationships/tags" Target="../tags/tag37.xml"/><Relationship Id="rId16" Type="http://schemas.openxmlformats.org/officeDocument/2006/relationships/image" Target="../media/image23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notesSlide" Target="../notesSlides/notesSlide24.xml"/><Relationship Id="rId10" Type="http://schemas.openxmlformats.org/officeDocument/2006/relationships/tags" Target="../tags/tag45.xml"/><Relationship Id="rId19" Type="http://schemas.openxmlformats.org/officeDocument/2006/relationships/image" Target="../media/image18.png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6" Type="http://schemas.openxmlformats.org/officeDocument/2006/relationships/image" Target="../media/image18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6" Type="http://schemas.openxmlformats.org/officeDocument/2006/relationships/image" Target="../media/image20.png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8.png"/><Relationship Id="rId5" Type="http://schemas.openxmlformats.org/officeDocument/2006/relationships/image" Target="../media/image8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8.png"/><Relationship Id="rId5" Type="http://schemas.openxmlformats.org/officeDocument/2006/relationships/image" Target="../media/image8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6166" y="3015575"/>
            <a:ext cx="323165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品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牌营销策略</a:t>
            </a:r>
            <a:endParaRPr lang="en-US" altLang="zh-CN" sz="3800" spc="160" dirty="0" smtClean="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endParaRPr lang="en-US" altLang="zh-CN" sz="3800" spc="160" dirty="0" smtClean="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7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2557" y="22379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b="1" dirty="0" smtClean="0">
                  <a:solidFill>
                    <a:schemeClr val="bg1"/>
                  </a:solidFill>
                </a:rPr>
                <a:t>NO.5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92774" y="3241313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产品属性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073215" y="1831192"/>
            <a:ext cx="1788132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品牌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77951" y="3251350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包装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158730" y="1781286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标签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704356" y="3257506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产品支持服务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1929" y="235355"/>
            <a:ext cx="3947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单个产品决策</a:t>
            </a:r>
            <a:endParaRPr lang="zh-CN" altLang="en-US" sz="2400" b="1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958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06470" y="128002"/>
            <a:ext cx="4271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产品属性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3943" y="1782976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产品质量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3963" y="1886889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产品特征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89974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产品风格与设计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pic>
        <p:nvPicPr>
          <p:cNvPr id="17" name="图片 16" descr="d8f27546520eafcb7a909b7d862fd7f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7742" y="3587648"/>
            <a:ext cx="2078801" cy="1100262"/>
          </a:xfrm>
          <a:prstGeom prst="rect">
            <a:avLst/>
          </a:prstGeom>
        </p:spPr>
      </p:pic>
      <p:pic>
        <p:nvPicPr>
          <p:cNvPr id="15" name="图片 14" descr="ba17498639eb1a6e60ccfc09daf95be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80327" y="3280089"/>
            <a:ext cx="1863411" cy="1863411"/>
          </a:xfrm>
          <a:prstGeom prst="rect">
            <a:avLst/>
          </a:prstGeom>
        </p:spPr>
      </p:pic>
      <p:pic>
        <p:nvPicPr>
          <p:cNvPr id="19" name="图片 18" descr="5019922a69821faba75e8e33226df49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21112" y="3376680"/>
            <a:ext cx="1766820" cy="176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5" grpId="0" animBg="1"/>
      <p:bldP spid="6" grpId="0"/>
      <p:bldP spid="8" grpId="0" animBg="1"/>
      <p:bldP spid="9" grpId="0" animBg="1"/>
      <p:bldP spid="10" grpId="0"/>
      <p:bldP spid="12" grpId="0" animBg="1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整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体产品的层次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0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22459" y="209597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整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体产品的三个层次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3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141620" y="2653303"/>
              <a:ext cx="97013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实体 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产品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4" name="组合 31"/>
          <p:cNvGrpSpPr/>
          <p:nvPr/>
        </p:nvGrpSpPr>
        <p:grpSpPr>
          <a:xfrm>
            <a:off x="1142773" y="1392690"/>
            <a:ext cx="1225224" cy="2204343"/>
            <a:chOff x="1522701" y="1347614"/>
            <a:chExt cx="1225224" cy="2204343"/>
          </a:xfrm>
        </p:grpSpPr>
        <p:grpSp>
          <p:nvGrpSpPr>
            <p:cNvPr id="5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681949" y="2462920"/>
              <a:ext cx="96532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核心 </a:t>
              </a:r>
              <a:endParaRPr lang="en-US" altLang="zh-CN" sz="2800" b="1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产品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6" name="组合 37"/>
          <p:cNvGrpSpPr/>
          <p:nvPr/>
        </p:nvGrpSpPr>
        <p:grpSpPr>
          <a:xfrm>
            <a:off x="6867601" y="1348182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7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02968" y="2483092"/>
              <a:ext cx="97013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扩展 </a:t>
              </a:r>
              <a:endParaRPr lang="en-US" altLang="zh-CN" sz="2800" b="1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产品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386272" y="3569905"/>
            <a:ext cx="2698124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指给顾客提供最基本效益和利益的产品，是顾客需求的核心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294150" y="3733825"/>
            <a:ext cx="3039414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是核心产品借以实现的形式或目标市场对某一需求的特定满足形式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534977" y="3563180"/>
            <a:ext cx="2332128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指顾客因购买产品所得到的全部附加服务利益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410623" y="2335245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有利于掌握目标市场的特征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424070" y="3231627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有利于提高企业的竞争能力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417631" y="411946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有利于提高企业的经济效益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18583" y="317521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dirty="0" smtClean="0">
                <a:solidFill>
                  <a:schemeClr val="bg1"/>
                </a:solidFill>
              </a:rPr>
              <a:t>NO.3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18583" y="4030504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dirty="0" smtClean="0">
                <a:solidFill>
                  <a:schemeClr val="bg1"/>
                </a:solidFill>
              </a:rPr>
              <a:t>NO.4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05136" y="1400065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NO.1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11859" y="227388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kern="1200" dirty="0" smtClean="0">
                <a:solidFill>
                  <a:schemeClr val="bg1"/>
                </a:solidFill>
              </a:rPr>
              <a:t>NO.2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10339" y="14922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有利于发现市场机会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6171" y="190279"/>
            <a:ext cx="3841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例：唐诗餐厅</a:t>
            </a:r>
            <a:endParaRPr lang="zh-CN" altLang="en-US" sz="24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 descr="7eb75124b7d86304e4df97257a5e592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5860" y="3220570"/>
            <a:ext cx="2718140" cy="1741393"/>
          </a:xfrm>
          <a:prstGeom prst="rect">
            <a:avLst/>
          </a:prstGeom>
        </p:spPr>
      </p:pic>
      <p:pic>
        <p:nvPicPr>
          <p:cNvPr id="25" name="图片 24" descr="15e39056b1c5ade88d525e1ff925e31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09579" y="161364"/>
            <a:ext cx="1556009" cy="143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54640" y="203158"/>
            <a:ext cx="6024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目标市场选择的类型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83614" y="2636751"/>
              <a:ext cx="1422184" cy="461665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Impact" pitchFamily="34" charset="0"/>
                  <a:ea typeface="宋体"/>
                </a:rPr>
                <a:t>目标市场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4230" y="1210065"/>
            <a:ext cx="2138746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无差异营销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差异化营销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127584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集中化营销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4913" y="3748651"/>
            <a:ext cx="2155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                  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微市场营销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0362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4" grpId="1" animBg="1"/>
      <p:bldP spid="5" grpId="0" animBg="1"/>
      <p:bldP spid="5" grpId="1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703943"/>
            <a:chOff x="357158" y="2428874"/>
            <a:chExt cx="2643206" cy="70394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南方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北方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312634" y="242887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地区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784177"/>
            <a:chOff x="357158" y="1357304"/>
            <a:chExt cx="2643206" cy="784177"/>
          </a:xfrm>
        </p:grpSpPr>
        <p:sp>
          <p:nvSpPr>
            <p:cNvPr id="15" name="Rectangle 29"/>
            <p:cNvSpPr/>
            <p:nvPr/>
          </p:nvSpPr>
          <p:spPr>
            <a:xfrm>
              <a:off x="357158" y="1723738"/>
              <a:ext cx="2643206" cy="417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</a:rPr>
                <a:t>中国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</a:rPr>
                <a:t>美国</a:t>
              </a:r>
              <a:endParaRPr lang="en-US" altLang="zh-CN" sz="16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316356" y="135730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国家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703943"/>
            <a:chOff x="6143636" y="3571882"/>
            <a:chExt cx="2643206" cy="70394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发达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不发达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交通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708183"/>
            <a:chOff x="357158" y="3567642"/>
            <a:chExt cx="2643206" cy="70818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一线城市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三线城市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305212" y="3567642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城市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747417"/>
            <a:chOff x="6143636" y="1357304"/>
            <a:chExt cx="2643206" cy="747417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山地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平原</a:t>
              </a:r>
              <a:endParaRPr lang="en-US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地形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747417"/>
            <a:chOff x="6143636" y="2428874"/>
            <a:chExt cx="2643206" cy="747417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热带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温带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气候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197460" y="182987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地理细分</a:t>
            </a:r>
            <a:endParaRPr lang="zh-CN" alt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814107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158659" y="2088997"/>
            <a:ext cx="66951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消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费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者购买行为的决策过程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781837" y="715046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294363" y="203158"/>
            <a:ext cx="405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者购买行为的影响因素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1482119" y="2059890"/>
            <a:ext cx="128613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文化因素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59674" y="2028574"/>
            <a:ext cx="2016018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59674" y="3646020"/>
            <a:ext cx="2016018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1494645" y="3633494"/>
            <a:ext cx="1611810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心理因素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8202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1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49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6" grpId="0"/>
      <p:bldP spid="68" grpId="0"/>
      <p:bldP spid="70" grpId="0"/>
      <p:bldP spid="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158659" y="2088997"/>
            <a:ext cx="66951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          个人因素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49965" y="715046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176385" cy="413921"/>
            <a:chOff x="3818511" y="1084860"/>
            <a:chExt cx="3802541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805533" y="1136394"/>
              <a:ext cx="2815519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品牌定位决策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6755" y="2537689"/>
            <a:ext cx="3035438" cy="405369"/>
            <a:chOff x="3818511" y="1744615"/>
            <a:chExt cx="3633809" cy="485279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788511" y="1787708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品牌命名决策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53309" y="3472045"/>
            <a:ext cx="3285855" cy="403884"/>
            <a:chOff x="3818511" y="2404370"/>
            <a:chExt cx="3933590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4838164" y="2443152"/>
              <a:ext cx="2913937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品牌持有决策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年龄与生命周期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职业与经济状况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个性及自我观念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生活方式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41122" y="2054344"/>
            <a:ext cx="1615246" cy="65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年轻人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老年人 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单身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情侣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90933" y="2076116"/>
            <a:ext cx="1615246" cy="65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教师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艺术工作者 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富豪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普通上班族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29397" y="3599817"/>
            <a:ext cx="1615246" cy="65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乐观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悲观 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浪漫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物质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316786" y="3715533"/>
            <a:ext cx="1615246" cy="33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小资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节省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1731" y="203158"/>
            <a:ext cx="4177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者购买行为影响因素</a:t>
            </a:r>
            <a:r>
              <a:rPr lang="en-US" altLang="zh-CN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个人因素</a:t>
            </a:r>
            <a:endParaRPr lang="zh-CN" altLang="en-US" sz="2400" b="1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91467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5"/>
          <p:cNvSpPr txBox="1"/>
          <p:nvPr/>
        </p:nvSpPr>
        <p:spPr>
          <a:xfrm>
            <a:off x="1850394" y="1490130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</a:rPr>
              <a:t>自制力和定力强，固执，不达目的不罢休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28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8802" y="3465076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1216" y="1230333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13" y="3440024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518" y="1285547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25"/>
          <p:cNvSpPr txBox="1"/>
          <p:nvPr/>
        </p:nvSpPr>
        <p:spPr>
          <a:xfrm>
            <a:off x="182355" y="203158"/>
            <a:ext cx="3594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小分享</a:t>
            </a:r>
            <a:r>
              <a:rPr lang="en-US" altLang="zh-CN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色彩心理学</a:t>
            </a:r>
            <a:endParaRPr lang="zh-CN" altLang="en-US" sz="24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5"/>
          <p:cNvSpPr txBox="1"/>
          <p:nvPr/>
        </p:nvSpPr>
        <p:spPr>
          <a:xfrm>
            <a:off x="6199016" y="1460903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</a:rPr>
              <a:t>表达能力强，有自己的独特见解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4" name="文本框 5"/>
          <p:cNvSpPr txBox="1"/>
          <p:nvPr/>
        </p:nvSpPr>
        <p:spPr>
          <a:xfrm>
            <a:off x="1113447" y="3621643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</a:rPr>
              <a:t>个性谦虚平实，不爱与人争论，人气旺盛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5" name="文本框 5"/>
          <p:cNvSpPr txBox="1"/>
          <p:nvPr/>
        </p:nvSpPr>
        <p:spPr>
          <a:xfrm>
            <a:off x="5338894" y="3688448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+mn-lt"/>
                <a:ea typeface="+mn-ea"/>
              </a:rPr>
              <a:t>开朗的笑容及充沛的活力，人缘绝佳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2760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5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例：指南针地毯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11015" y="845151"/>
            <a:ext cx="7129763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比利时一商人，将指南针嵌入祈祷地毯，这种指南针不指南北，直接指向圣城麦加，一经推出，在穆斯林地区月销上万张。</a:t>
            </a:r>
            <a:endParaRPr lang="en-US" altLang="zh-CN" sz="1600" b="1" dirty="0">
              <a:solidFill>
                <a:schemeClr val="bg2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c432c453d5f748dbd8a6d23b2d35649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2838" y="2346283"/>
            <a:ext cx="1954060" cy="1954060"/>
          </a:xfrm>
          <a:prstGeom prst="rect">
            <a:avLst/>
          </a:prstGeom>
        </p:spPr>
      </p:pic>
      <p:pic>
        <p:nvPicPr>
          <p:cNvPr id="9" name="图片 8" descr="e4fa1e20d81a22d1da6467ebad1d1d9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33450" y="2385047"/>
            <a:ext cx="2577378" cy="1801372"/>
          </a:xfrm>
          <a:prstGeom prst="rect">
            <a:avLst/>
          </a:prstGeom>
        </p:spPr>
      </p:pic>
      <p:pic>
        <p:nvPicPr>
          <p:cNvPr id="10" name="图片 9" descr="3f98fb8713ba82f7fd751456ed6b8c9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0625" y="1546966"/>
            <a:ext cx="3062614" cy="306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958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91467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>
            <a:spLocks/>
          </p:cNvSpPr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Chong Qing</a:t>
            </a: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Shang Dong</a:t>
            </a: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266912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8871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880552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495765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499857894"/>
      </p:ext>
    </p:extLst>
  </p:cSld>
  <p:clrMapOvr>
    <a:masterClrMapping/>
  </p:clrMapOvr>
  <p:transition spd="med"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3" y="203158"/>
            <a:ext cx="5687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引导案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：中文“乔丹”商标侵权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 descr="d086555930c7fa16ab92ecd52bb5804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5803" y="1190065"/>
            <a:ext cx="3455894" cy="3455894"/>
          </a:xfrm>
          <a:prstGeom prst="rect">
            <a:avLst/>
          </a:prstGeom>
        </p:spPr>
      </p:pic>
      <p:pic>
        <p:nvPicPr>
          <p:cNvPr id="8" name="图片 7" descr="9d054158750ee3527c3fd700640c397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237" y="1196788"/>
            <a:ext cx="3785347" cy="378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9808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>
                <a:spcBef>
                  <a:spcPts val="250"/>
                </a:spcBef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448038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  <p:extLst>
      <p:ext uri="{BB962C8B-B14F-4D97-AF65-F5344CB8AC3E}">
        <p14:creationId xmlns:p14="http://schemas.microsoft.com/office/powerpoint/2010/main" xmlns="" val="1161820221"/>
      </p:ext>
    </p:extLst>
  </p:cSld>
  <p:clrMapOvr>
    <a:masterClrMapping/>
  </p:clrMapOvr>
  <p:transition spd="med"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832453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8545623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7674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036250"/>
      </p:ext>
    </p:extLst>
  </p:cSld>
  <p:clrMapOvr>
    <a:masterClrMapping/>
  </p:clrMapOvr>
  <p:transition spd="med"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27887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品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牌定位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决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策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8" y="733835"/>
            <a:ext cx="121860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品牌定位决策：为企业建立一个与满足目标市场需要有关的独特品牌形象的过程，从而在消费者心中留下深刻的印象，以便于区分其他品牌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牌定位决策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383494" y="2487192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将产品的某些功能特点和顾客的关注点结合起来，向顾客承诺利益上的诉求，突显品牌个性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383493" y="354601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将品牌与相关的信念或价值观相联系，从而使消费者的情感产生冲击，从感性层面吸引消费者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777781" y="3632417"/>
            <a:ext cx="1561362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dirty="0" smtClean="0">
                <a:solidFill>
                  <a:schemeClr val="bg1"/>
                </a:solidFill>
              </a:rPr>
              <a:t>价值观定位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18583" y="153591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dirty="0" smtClean="0">
                <a:solidFill>
                  <a:schemeClr val="bg1"/>
                </a:solidFill>
              </a:rPr>
              <a:t>属性定位</a:t>
            </a:r>
            <a:endParaRPr lang="en-US" sz="1800" b="1" kern="1200" dirty="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87268" y="2573774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dirty="0" smtClean="0">
                <a:solidFill>
                  <a:schemeClr val="bg1"/>
                </a:solidFill>
              </a:rPr>
              <a:t>利益定位</a:t>
            </a:r>
            <a:endParaRPr lang="en-US" sz="1800" b="1" kern="12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02280" y="1457680"/>
            <a:ext cx="5720847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根据品牌的某个属性来定位，使其在消费者心目中形成突出的形象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6092" y="115476"/>
            <a:ext cx="4233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品牌定位决策</a:t>
            </a:r>
            <a:endParaRPr lang="zh-CN" altLang="en-US" sz="2400" b="1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品牌命名决策：一个好的名字是一个企业、一种产品拥有的一笔精神财富。 </a:t>
            </a:r>
            <a:endParaRPr lang="en-US" altLang="zh-CN" sz="2400" b="1" dirty="0" smtClean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品牌名称的选择 </a:t>
            </a:r>
            <a:endParaRPr lang="en-US" altLang="zh-CN" sz="2400" b="1" dirty="0" smtClean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品牌名称的保护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牌命名决策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54656" y="20959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牌名称的选择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2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721236" y="1521836"/>
            <a:ext cx="201601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简洁醒目 </a:t>
            </a:r>
            <a:endParaRPr lang="en-US" altLang="zh-CN" sz="1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易读易记</a:t>
            </a:r>
            <a:endParaRPr lang="en-US" altLang="zh-CN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721236" y="3120919"/>
            <a:ext cx="201601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内涵丰富  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引发联想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262730" y="3948178"/>
            <a:ext cx="2016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避免雷同 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超越时空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262730" y="2162171"/>
            <a:ext cx="2016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构思巧妙 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暗示属性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974226fd456452e1299fd6c5e212a89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05113" y="-94131"/>
            <a:ext cx="1734671" cy="173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5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4" grpId="1" animBg="1"/>
      <p:bldP spid="10" grpId="0"/>
      <p:bldP spid="10" grpId="1"/>
      <p:bldP spid="12" grpId="0"/>
      <p:bldP spid="13" grpId="0"/>
      <p:bldP spid="13" grpId="1"/>
      <p:bldP spid="15" grpId="0"/>
      <p:bldP spid="16" grpId="0"/>
      <p:bldP spid="16" grpId="1"/>
      <p:bldP spid="18" grpId="0"/>
      <p:bldP spid="19" grpId="0"/>
      <p:bldP spid="19" grpId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1|0.8|1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0.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1568</TotalTime>
  <Words>4135</Words>
  <Application>Microsoft Office PowerPoint</Application>
  <PresentationFormat>全屏显示(16:9)</PresentationFormat>
  <Paragraphs>371</Paragraphs>
  <Slides>38</Slides>
  <Notes>38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华文细黑</vt:lpstr>
      <vt:lpstr>Lao UI</vt:lpstr>
      <vt:lpstr>Open Sans Light</vt:lpstr>
      <vt:lpstr>Open Sans</vt:lpstr>
      <vt:lpstr>新蒂黑板报</vt:lpstr>
      <vt:lpstr>Wingdings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154</cp:revision>
  <dcterms:created xsi:type="dcterms:W3CDTF">2015-03-31T05:49:04Z</dcterms:created>
  <dcterms:modified xsi:type="dcterms:W3CDTF">2020-03-12T04:03:00Z</dcterms:modified>
</cp:coreProperties>
</file>